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1"/>
  </p:notesMasterIdLst>
  <p:sldIdLst>
    <p:sldId id="448" r:id="rId6"/>
    <p:sldId id="364" r:id="rId7"/>
    <p:sldId id="359" r:id="rId8"/>
    <p:sldId id="387" r:id="rId9"/>
    <p:sldId id="360" r:id="rId10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E4DAE-FB41-4E75-B022-BE2C8223AD15}" v="318" dt="2018-10-25T11:38:55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68" autoAdjust="0"/>
  </p:normalViewPr>
  <p:slideViewPr>
    <p:cSldViewPr snapToGrid="0">
      <p:cViewPr varScale="1">
        <p:scale>
          <a:sx n="80" d="100"/>
          <a:sy n="80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68EA-733A-4895-ADF5-4D82AA65633A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F94E-0D38-42AD-83E6-443F9E05C5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59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4v"/><Relationship Id="rId1" Type="http://schemas.microsoft.com/office/2007/relationships/media" Target="../media/media4.m4v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81" y="1016000"/>
            <a:ext cx="13816251" cy="772584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081" y="2076451"/>
            <a:ext cx="13816251" cy="6239933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667" y="8885767"/>
            <a:ext cx="15551747" cy="635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									</a:t>
            </a:r>
            <a:fld id="{191DBE21-A1EC-4C56-9C01-4D65C995B2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8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78"/>
            <a:ext cx="16251060" cy="91412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nd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tx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6" r:id="rId7"/>
    <p:sldLayoutId id="2147483707" r:id="rId8"/>
    <p:sldLayoutId id="2147483708" r:id="rId9"/>
    <p:sldLayoutId id="2147483709" r:id="rId10"/>
    <p:sldLayoutId id="2147483650" r:id="rId11"/>
    <p:sldLayoutId id="2147483670" r:id="rId12"/>
    <p:sldLayoutId id="2147483657" r:id="rId13"/>
    <p:sldLayoutId id="2147483656" r:id="rId14"/>
    <p:sldLayoutId id="2147483669" r:id="rId15"/>
    <p:sldLayoutId id="2147483658" r:id="rId16"/>
    <p:sldLayoutId id="2147483659" r:id="rId17"/>
    <p:sldLayoutId id="214748365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52" r:id="rId24"/>
    <p:sldLayoutId id="2147483653" r:id="rId25"/>
    <p:sldLayoutId id="2147483671" r:id="rId26"/>
    <p:sldLayoutId id="2147483654" r:id="rId27"/>
    <p:sldLayoutId id="2147483655" r:id="rId28"/>
    <p:sldLayoutId id="2147483710" r:id="rId2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xe.com/currencycharts/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4A18F9-6C85-4801-A02E-88E346771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Analyser – eksterne for valgt kategori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5F907AF-2EB1-4C97-B96A-C83549367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1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dirty="0"/>
              <a:t>Analyse av leverandørmarkedets kompleksitet for kategorien</a:t>
            </a:r>
            <a:endParaRPr lang="en-US" altLang="nb-NO" dirty="0"/>
          </a:p>
        </p:txBody>
      </p:sp>
      <p:graphicFrame>
        <p:nvGraphicFramePr>
          <p:cNvPr id="34304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5538182"/>
              </p:ext>
            </p:extLst>
          </p:nvPr>
        </p:nvGraphicFramePr>
        <p:xfrm>
          <a:off x="1219200" y="2076450"/>
          <a:ext cx="14020800" cy="6415446"/>
        </p:xfrm>
        <a:graphic>
          <a:graphicData uri="http://schemas.openxmlformats.org/drawingml/2006/table">
            <a:tbl>
              <a:tblPr/>
              <a:tblGrid>
                <a:gridCol w="1089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536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Elementer som kan påvirke kompleksiteten I leverandørmarkedet: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Evaluering av leverandørmarkedets kompleksitet: 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15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2682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447675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Konkurranse blant leverandører: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kan flere leverandører levere produktene? Er det sterk konkurranse? (sterk konkurranse = lav kompleksitet I leverandørmarkedet)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526">
                <a:tc rowSpan="5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Porters fem krefter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Intern konkurranse i markedet: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er det sterk konkurranse og rivalisering lev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lerandører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seg imellom i dagens marked? (høy konkurranse = </a:t>
                      </a: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kompleksitet i leverandørmarkedet)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+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53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Inngangsbarrierer: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er det vanskelig for nye leverandører å etablere seg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f.eks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som følge av produktdifferensiering, høye kapitalkostnader, krav til godkjenninger etc. (høye barrierer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Medium 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52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Substitutter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: er det få substitutter til produktet/tjenesten på grunn av høye byttekostnader, interne byttekostnader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? (få substitutter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+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53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Leverandørs forhandlingsmakt: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leverandør høy forhandlingsmakt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pga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ovennevnte faktorer (lite konkurranse, liten mulighet for nye aktører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)? (høy forhandlingsmakt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17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Kjøpers forhandlingsmakt: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kjøper redusert forhandlingsmakt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pga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lite muligheter for vertikal integrasjon, høye byttekostnader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? </a:t>
                      </a:r>
                      <a:endParaRPr kumimoji="0" lang="nb-NO" altLang="nb-NO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(høy forhandlingsmakt = lav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17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Markedets begrensning og risiko: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finnes det begrensninger, restriksjoner eller risikoelementer som forhindrer konkurranse? (høye begrensninger og risiko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817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Egen forhandlingskraft: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Har vi høy forhandlingskraft basert på eget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onnkjøpsvolum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, samkjøpsmuligheter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? (høy forhandlingskraft = lav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+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791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674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Total kompleksitet i leverandørmarkedet innenfor kategorien eller innkjøpsgruppen?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Lav+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AD5DE97C-5601-40F7-9B60-1247EE2FB917}"/>
              </a:ext>
            </a:extLst>
          </p:cNvPr>
          <p:cNvSpPr/>
          <p:nvPr/>
        </p:nvSpPr>
        <p:spPr>
          <a:xfrm>
            <a:off x="12391697" y="7896481"/>
            <a:ext cx="2643516" cy="739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639E46B-4F5C-47F2-9BD1-86DD263E1EB4}"/>
              </a:ext>
            </a:extLst>
          </p:cNvPr>
          <p:cNvSpPr txBox="1"/>
          <p:nvPr/>
        </p:nvSpPr>
        <p:spPr>
          <a:xfrm>
            <a:off x="9932276" y="8628993"/>
            <a:ext cx="632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Benyttes til å velge plassering i </a:t>
            </a:r>
            <a:r>
              <a:rPr lang="nb-NO" sz="2000" dirty="0" err="1"/>
              <a:t>Kraljic</a:t>
            </a:r>
            <a:r>
              <a:rPr lang="nb-NO" sz="2000" dirty="0"/>
              <a:t>-matrisen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37539A54-0AFD-4E41-BBE8-F21299615505}"/>
              </a:ext>
            </a:extLst>
          </p:cNvPr>
          <p:cNvCxnSpPr/>
          <p:nvPr/>
        </p:nvCxnSpPr>
        <p:spPr>
          <a:xfrm flipV="1">
            <a:off x="11929241" y="8491896"/>
            <a:ext cx="599090" cy="143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4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459328" y="3319887"/>
            <a:ext cx="5568407" cy="23027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/>
          <a:lstStyle>
            <a:lvl1pPr defTabSz="69532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42925" indent="-180975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903288" indent="-174625" defTabSz="6953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55713" indent="-173038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616075" indent="-180975" defTabSz="695325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0732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5304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9876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4448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bg2"/>
              </a:buClr>
            </a:pPr>
            <a:endParaRPr lang="en-GB" altLang="nb-NO" sz="1333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459328" y="2744211"/>
            <a:ext cx="5568407" cy="59684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658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Generell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markedsinformasjon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markedets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størrelse</a:t>
            </a:r>
            <a:endParaRPr lang="en-GB" altLang="nb-NO" sz="18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452978" y="6390869"/>
            <a:ext cx="5578988" cy="23027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/>
          <a:lstStyle>
            <a:lvl1pPr defTabSz="69532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42925" indent="-180975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903288" indent="-174625" defTabSz="6953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55713" indent="-173038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616075" indent="-180975" defTabSz="695325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0732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5304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9876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4448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bg2"/>
              </a:buClr>
            </a:pPr>
            <a:endParaRPr lang="en-GB" altLang="nb-NO" sz="1333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452978" y="5817311"/>
            <a:ext cx="5578988" cy="59684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8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Markedskarakteristikk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10637" y="-1942854"/>
            <a:ext cx="245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nb-NO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8281708" y="3319886"/>
            <a:ext cx="5568405" cy="22497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/>
          <a:lstStyle>
            <a:lvl1pPr defTabSz="69532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42925" indent="-180975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903288" indent="-174625" defTabSz="6953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55713" indent="-173038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616075" indent="-180975" defTabSz="695325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0732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5304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9876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4448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bg2"/>
              </a:buClr>
            </a:pPr>
            <a:endParaRPr lang="en-GB" altLang="nb-NO" sz="1333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281708" y="2744209"/>
            <a:ext cx="5568405" cy="61800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8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Største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leverandører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norske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markedet</a:t>
            </a:r>
            <a:endParaRPr lang="en-GB" altLang="nb-NO" sz="18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8398113" y="3400313"/>
            <a:ext cx="4740870" cy="5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58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endParaRPr lang="en-GB" altLang="nb-NO" sz="10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592664" y="3457457"/>
            <a:ext cx="528268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58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579965" y="-1020078"/>
            <a:ext cx="10732568" cy="84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nb-NO" sz="2666" b="1" dirty="0">
              <a:solidFill>
                <a:schemeClr val="tx2"/>
              </a:solidFill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8415045" y="6530556"/>
            <a:ext cx="52932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58" tIns="0" rIns="0" bIns="0">
            <a:spAutoFit/>
          </a:bodyPr>
          <a:lstStyle>
            <a:lvl1pPr marL="84138" indent="-8413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600">
              <a:latin typeface="Arial" panose="020B0604020202020204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558801" y="3554813"/>
            <a:ext cx="5568405" cy="9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Grossister</a:t>
            </a:r>
            <a:r>
              <a:rPr lang="en-GB" altLang="nb-NO" sz="1333" dirty="0">
                <a:latin typeface="Arial" panose="020B0604020202020204" pitchFamily="34" charset="0"/>
              </a:rPr>
              <a:t> vs </a:t>
            </a:r>
            <a:r>
              <a:rPr lang="en-GB" altLang="nb-NO" sz="1333" dirty="0" err="1">
                <a:latin typeface="Arial" panose="020B0604020202020204" pitchFamily="34" charset="0"/>
              </a:rPr>
              <a:t>produsenter</a:t>
            </a:r>
            <a:r>
              <a:rPr lang="en-GB" altLang="nb-NO" sz="1333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Antall</a:t>
            </a:r>
            <a:r>
              <a:rPr lang="en-GB" altLang="nb-NO" sz="1333" dirty="0">
                <a:latin typeface="Arial" panose="020B0604020202020204" pitchFamily="34" charset="0"/>
              </a:rPr>
              <a:t> </a:t>
            </a:r>
            <a:r>
              <a:rPr lang="en-GB" altLang="nb-NO" sz="1333" dirty="0" err="1">
                <a:latin typeface="Arial" panose="020B0604020202020204" pitchFamily="34" charset="0"/>
              </a:rPr>
              <a:t>aktører</a:t>
            </a:r>
            <a:r>
              <a:rPr lang="en-GB" altLang="nb-NO" sz="1333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Totalmarked</a:t>
            </a:r>
            <a:r>
              <a:rPr lang="en-GB" altLang="nb-NO" sz="1333" dirty="0">
                <a:latin typeface="Arial" panose="020B0604020202020204" pitchFamily="34" charset="0"/>
              </a:rPr>
              <a:t> I Norge = x mill</a:t>
            </a:r>
            <a:endParaRPr lang="en-GB" altLang="nb-NO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endParaRPr lang="en-GB" altLang="nb-NO" sz="1200" dirty="0">
              <a:latin typeface="Arial" panose="020B0604020202020204" pitchFamily="34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8319805" y="6433200"/>
            <a:ext cx="5568405" cy="224979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/>
          <a:lstStyle>
            <a:lvl1pPr defTabSz="69532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42925" indent="-180975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903288" indent="-174625" defTabSz="6953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55713" indent="-173038" defTabSz="695325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616075" indent="-180975" defTabSz="695325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0732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5304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9876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444875" indent="-180975" defTabSz="6953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nb-NO" sz="1333"/>
              <a:t>Standardprodukter eller spesialprodukter?</a:t>
            </a:r>
            <a:endParaRPr lang="en-GB" altLang="nb-NO" sz="1333" dirty="0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8510286" y="3457457"/>
            <a:ext cx="528056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GB" altLang="nb-NO" sz="1333">
              <a:latin typeface="Arial" panose="020B0604020202020204" pitchFamily="34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558801" y="6433198"/>
            <a:ext cx="5375808" cy="193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Fragmentert</a:t>
            </a:r>
            <a:r>
              <a:rPr lang="en-GB" altLang="nb-NO" sz="1333" dirty="0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Størrelse</a:t>
            </a:r>
            <a:r>
              <a:rPr lang="en-GB" altLang="nb-NO" sz="1333" dirty="0">
                <a:latin typeface="Arial" panose="020B0604020202020204" pitchFamily="34" charset="0"/>
              </a:rPr>
              <a:t> </a:t>
            </a:r>
            <a:r>
              <a:rPr lang="en-GB" altLang="nb-NO" sz="1333" dirty="0" err="1">
                <a:latin typeface="Arial" panose="020B0604020202020204" pitchFamily="34" charset="0"/>
              </a:rPr>
              <a:t>på</a:t>
            </a:r>
            <a:r>
              <a:rPr lang="en-GB" altLang="nb-NO" sz="1333" dirty="0">
                <a:latin typeface="Arial" panose="020B0604020202020204" pitchFamily="34" charset="0"/>
              </a:rPr>
              <a:t> </a:t>
            </a:r>
            <a:r>
              <a:rPr lang="en-GB" altLang="nb-NO" sz="1333" dirty="0" err="1">
                <a:latin typeface="Arial" panose="020B0604020202020204" pitchFamily="34" charset="0"/>
              </a:rPr>
              <a:t>aktører</a:t>
            </a:r>
            <a:r>
              <a:rPr lang="en-GB" altLang="nb-NO" sz="1333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Fragmentering</a:t>
            </a:r>
            <a:r>
              <a:rPr lang="en-GB" altLang="nb-NO" sz="1333" dirty="0">
                <a:latin typeface="Arial" panose="020B0604020202020204" pitchFamily="34" charset="0"/>
              </a:rPr>
              <a:t> - </a:t>
            </a:r>
            <a:r>
              <a:rPr lang="en-GB" altLang="nb-NO" sz="1333" dirty="0" err="1">
                <a:latin typeface="Arial" panose="020B0604020202020204" pitchFamily="34" charset="0"/>
              </a:rPr>
              <a:t>aktører</a:t>
            </a:r>
            <a:endParaRPr lang="en-GB" altLang="nb-NO" sz="1333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Vekst</a:t>
            </a:r>
            <a:r>
              <a:rPr lang="en-GB" altLang="nb-NO" sz="1333" dirty="0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>
                <a:latin typeface="Arial" panose="020B0604020202020204" pitchFamily="34" charset="0"/>
              </a:rPr>
              <a:t>Nye </a:t>
            </a:r>
            <a:r>
              <a:rPr lang="en-GB" altLang="nb-NO" sz="1333" dirty="0" err="1">
                <a:latin typeface="Arial" panose="020B0604020202020204" pitchFamily="34" charset="0"/>
              </a:rPr>
              <a:t>aktører</a:t>
            </a:r>
            <a:r>
              <a:rPr lang="en-GB" altLang="nb-NO" sz="1333" dirty="0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Spesialisering</a:t>
            </a:r>
            <a:r>
              <a:rPr lang="en-GB" altLang="nb-NO" sz="1333" dirty="0">
                <a:latin typeface="Arial" panose="020B0604020202020204" pitchFamily="34" charset="0"/>
              </a:rPr>
              <a:t>? </a:t>
            </a:r>
            <a:r>
              <a:rPr lang="en-GB" altLang="nb-NO" sz="1333" dirty="0" err="1">
                <a:latin typeface="Arial" panose="020B0604020202020204" pitchFamily="34" charset="0"/>
              </a:rPr>
              <a:t>Generealisering</a:t>
            </a:r>
            <a:r>
              <a:rPr lang="en-GB" altLang="nb-NO" sz="1333" dirty="0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GB" altLang="nb-NO" sz="1333" dirty="0" err="1">
                <a:latin typeface="Arial" panose="020B0604020202020204" pitchFamily="34" charset="0"/>
              </a:rPr>
              <a:t>Byttekostnader</a:t>
            </a:r>
            <a:r>
              <a:rPr lang="en-GB" altLang="nb-NO" sz="1333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333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endParaRPr lang="en-GB" altLang="nb-NO" sz="1333" dirty="0">
              <a:latin typeface="Arial" panose="020B0604020202020204" pitchFamily="34" charset="0"/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8222448" y="3381265"/>
            <a:ext cx="55684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200" dirty="0">
                <a:latin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200" dirty="0">
                <a:latin typeface="Arial" panose="020B0604020202020204" pitchFamily="34" charset="0"/>
              </a:rPr>
              <a:t>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200" dirty="0">
                <a:latin typeface="Arial" panose="020B0604020202020204" pitchFamily="34" charset="0"/>
              </a:rPr>
              <a:t>Z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1236046"/>
          </a:xfrm>
        </p:spPr>
        <p:txBody>
          <a:bodyPr>
            <a:normAutofit/>
          </a:bodyPr>
          <a:lstStyle/>
          <a:p>
            <a:r>
              <a:rPr lang="en-GB" altLang="nb-NO" dirty="0" err="1"/>
              <a:t>Fakta</a:t>
            </a:r>
            <a:r>
              <a:rPr lang="en-GB" altLang="nb-NO" dirty="0"/>
              <a:t> om </a:t>
            </a:r>
            <a:r>
              <a:rPr lang="en-GB" altLang="nb-NO" dirty="0" err="1"/>
              <a:t>markedet</a:t>
            </a:r>
            <a:endParaRPr lang="nb-NO" dirty="0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8317689" y="5804610"/>
            <a:ext cx="5568407" cy="61800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8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endParaRPr lang="en-GB" altLang="nb-NO" sz="18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Produkter</a:t>
            </a:r>
            <a:r>
              <a:rPr lang="en-GB" altLang="nb-NO" sz="18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nb-NO" sz="186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tjenester</a:t>
            </a:r>
            <a:endParaRPr lang="en-GB" altLang="nb-NO" sz="18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endParaRPr lang="en-GB" altLang="nb-NO" sz="18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081" y="1016000"/>
            <a:ext cx="10132091" cy="772584"/>
          </a:xfrm>
        </p:spPr>
        <p:txBody>
          <a:bodyPr>
            <a:normAutofit/>
          </a:bodyPr>
          <a:lstStyle/>
          <a:p>
            <a:r>
              <a:rPr lang="nb-NO" dirty="0"/>
              <a:t>Sjekkliste for markedsanalyse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6347982"/>
              </p:ext>
            </p:extLst>
          </p:nvPr>
        </p:nvGraphicFramePr>
        <p:xfrm>
          <a:off x="1219081" y="2637503"/>
          <a:ext cx="13816229" cy="588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224411862"/>
                    </a:ext>
                  </a:extLst>
                </a:gridCol>
                <a:gridCol w="3122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27">
                <a:tc>
                  <a:txBody>
                    <a:bodyPr/>
                    <a:lstStyle/>
                    <a:p>
                      <a:r>
                        <a:rPr lang="nb-NO" sz="2000" dirty="0"/>
                        <a:t>Hvilken info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For hva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baseline="0" dirty="0"/>
                        <a:t>Formål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Eks. på mulige kilder</a:t>
                      </a:r>
                    </a:p>
                  </a:txBody>
                  <a:tcPr marL="153513" marR="153513" marT="60954" marB="609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27">
                <a:tc>
                  <a:txBody>
                    <a:bodyPr/>
                    <a:lstStyle/>
                    <a:p>
                      <a:r>
                        <a:rPr lang="nb-NO" sz="2000" dirty="0"/>
                        <a:t>Generell</a:t>
                      </a:r>
                      <a:r>
                        <a:rPr lang="nb-NO" sz="2000" baseline="0" dirty="0"/>
                        <a:t> info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For økt markedsforståelse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SSB/google etc. </a:t>
                      </a:r>
                    </a:p>
                  </a:txBody>
                  <a:tcPr marL="153513" marR="153513" marT="60954" marB="609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Markedsoversikt</a:t>
                      </a:r>
                    </a:p>
                    <a:p>
                      <a:r>
                        <a:rPr lang="nb-NO" sz="2000" dirty="0"/>
                        <a:t>og -trender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Hva skjer med de</a:t>
                      </a:r>
                      <a:r>
                        <a:rPr lang="nb-NO" sz="2000" baseline="0" dirty="0"/>
                        <a:t> viktigste aktørene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Næringsavisene, nettet.</a:t>
                      </a:r>
                    </a:p>
                  </a:txBody>
                  <a:tcPr marL="153513" marR="153513" marT="60954" marB="609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867">
                <a:tc>
                  <a:txBody>
                    <a:bodyPr/>
                    <a:lstStyle/>
                    <a:p>
                      <a:r>
                        <a:rPr lang="nb-NO" sz="2000" dirty="0"/>
                        <a:t>Kategorispesifikk utvikling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dirty="0"/>
                        <a:t>Drivkrefter og pristrender</a:t>
                      </a:r>
                      <a:endParaRPr lang="nb-NO" sz="20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aseline="0" dirty="0"/>
                        <a:t>Nye teknologier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aseline="0" dirty="0"/>
                        <a:t>Nye aktører/ distribusjonssystemer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Spesifikke markedsanalyser  (f.eks., Gartner)</a:t>
                      </a:r>
                    </a:p>
                  </a:txBody>
                  <a:tcPr marL="153513" marR="153513" marT="60954" marB="609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080">
                <a:tc>
                  <a:txBody>
                    <a:bodyPr/>
                    <a:lstStyle/>
                    <a:p>
                      <a:r>
                        <a:rPr lang="nb-NO" sz="2000" dirty="0"/>
                        <a:t>Valutakurs utvikling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Innvirkning</a:t>
                      </a:r>
                      <a:r>
                        <a:rPr lang="nb-NO" sz="2000" baseline="0" dirty="0"/>
                        <a:t> på priskalkyler dersom leverandører er avhengig av import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aseline="0" dirty="0"/>
                        <a:t>Tilpasse konkurranse og benytte i forhandlinger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hlinkClick r:id="rId2"/>
                        </a:rPr>
                        <a:t>www.xe.com/currencycharts/</a:t>
                      </a:r>
                      <a:r>
                        <a:rPr lang="nb-NO" sz="2000" dirty="0"/>
                        <a:t> +</a:t>
                      </a:r>
                      <a:r>
                        <a:rPr lang="nb-NO" sz="2000" baseline="0" dirty="0"/>
                        <a:t> pressen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293">
                <a:tc>
                  <a:txBody>
                    <a:bodyPr/>
                    <a:lstStyle/>
                    <a:p>
                      <a:r>
                        <a:rPr lang="nb-NO" sz="2000" dirty="0"/>
                        <a:t>Råvarepriser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Potensiell</a:t>
                      </a:r>
                      <a:r>
                        <a:rPr lang="nb-NO" sz="2000" baseline="0" dirty="0"/>
                        <a:t> prispåvirkning/mulighet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aseline="0" dirty="0"/>
                        <a:t>Tilpasse konkurranse og benytte i forhandlinger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baseline="0" dirty="0"/>
                        <a:t>SSB, råvarebørser etc. 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6867">
                <a:tc>
                  <a:txBody>
                    <a:bodyPr/>
                    <a:lstStyle/>
                    <a:p>
                      <a:r>
                        <a:rPr lang="nb-NO" sz="2000" dirty="0"/>
                        <a:t>Leverandørs</a:t>
                      </a:r>
                      <a:r>
                        <a:rPr lang="nb-NO" sz="2000" baseline="0" dirty="0"/>
                        <a:t> verdikjede</a:t>
                      </a:r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Forståelse av leverandørens verdiskapning</a:t>
                      </a:r>
                      <a:r>
                        <a:rPr lang="nb-NO" sz="2000" baseline="0" dirty="0"/>
                        <a:t> for å forstå kostnadssammensetningen i anskaffelsene. </a:t>
                      </a:r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aseline="0" dirty="0"/>
                        <a:t>Tilpasse konkurranse og benytte i forhandlinger</a:t>
                      </a:r>
                      <a:endParaRPr lang="nb-NO" sz="2000" dirty="0"/>
                    </a:p>
                    <a:p>
                      <a:endParaRPr lang="nb-NO" sz="2000" dirty="0"/>
                    </a:p>
                  </a:txBody>
                  <a:tcPr marL="153513" marR="153513" marT="60954" marB="60954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Regnskap + artikler</a:t>
                      </a:r>
                    </a:p>
                  </a:txBody>
                  <a:tcPr marL="153513" marR="153513" marT="60954" marB="609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A81D725C-FCB2-4997-B268-A2426DAEE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00" y="270591"/>
            <a:ext cx="3564811" cy="1873519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E16F91B-6577-4700-ABCD-21FF2CCC5CC6}"/>
              </a:ext>
            </a:extLst>
          </p:cNvPr>
          <p:cNvSpPr/>
          <p:nvPr/>
        </p:nvSpPr>
        <p:spPr>
          <a:xfrm>
            <a:off x="12255242" y="147145"/>
            <a:ext cx="1902373" cy="2091558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50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82" y="1016000"/>
            <a:ext cx="10321277" cy="772584"/>
          </a:xfrm>
        </p:spPr>
        <p:txBody>
          <a:bodyPr>
            <a:normAutofit fontScale="90000"/>
          </a:bodyPr>
          <a:lstStyle/>
          <a:p>
            <a:r>
              <a:rPr lang="en-GB" altLang="nb-NO" dirty="0" err="1"/>
              <a:t>Analysér</a:t>
            </a:r>
            <a:r>
              <a:rPr lang="en-GB" altLang="nb-NO" dirty="0"/>
              <a:t> de </a:t>
            </a:r>
            <a:r>
              <a:rPr lang="en-GB" altLang="nb-NO" dirty="0" err="1"/>
              <a:t>største</a:t>
            </a:r>
            <a:r>
              <a:rPr lang="en-GB" altLang="nb-NO" dirty="0"/>
              <a:t> </a:t>
            </a:r>
            <a:r>
              <a:rPr lang="en-GB" altLang="nb-NO" dirty="0" err="1"/>
              <a:t>aktørene</a:t>
            </a:r>
            <a:r>
              <a:rPr lang="en-GB" altLang="nb-NO" dirty="0"/>
              <a:t> </a:t>
            </a:r>
            <a:r>
              <a:rPr lang="en-GB" altLang="nb-NO" dirty="0" err="1"/>
              <a:t>på</a:t>
            </a:r>
            <a:r>
              <a:rPr lang="en-GB" altLang="nb-NO" dirty="0"/>
              <a:t> </a:t>
            </a:r>
            <a:r>
              <a:rPr lang="en-GB" altLang="nb-NO" dirty="0" err="1"/>
              <a:t>markedet</a:t>
            </a:r>
            <a:r>
              <a:rPr lang="en-GB" altLang="nb-NO" dirty="0"/>
              <a:t>: (inn I </a:t>
            </a:r>
            <a:r>
              <a:rPr lang="en-GB" altLang="nb-NO" dirty="0" err="1"/>
              <a:t>matrisen</a:t>
            </a:r>
            <a:r>
              <a:rPr lang="en-GB" altLang="nb-NO" dirty="0"/>
              <a:t>)</a:t>
            </a:r>
          </a:p>
        </p:txBody>
      </p:sp>
      <p:graphicFrame>
        <p:nvGraphicFramePr>
          <p:cNvPr id="3532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539247"/>
              </p:ext>
            </p:extLst>
          </p:nvPr>
        </p:nvGraphicFramePr>
        <p:xfrm>
          <a:off x="1219081" y="2505398"/>
          <a:ext cx="13816253" cy="5757752"/>
        </p:xfrm>
        <a:graphic>
          <a:graphicData uri="http://schemas.openxmlformats.org/drawingml/2006/table">
            <a:tbl>
              <a:tblPr/>
              <a:tblGrid>
                <a:gridCol w="44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Navn på selskap</a:t>
                      </a:r>
                      <a:endParaRPr kumimoji="0" lang="nb-NO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Strategi/hvordan skiller selskapet seg ut?</a:t>
                      </a:r>
                      <a:endParaRPr kumimoji="0" lang="nb-NO" altLang="nb-N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Omsetning (NOK)</a:t>
                      </a:r>
                      <a:endParaRPr kumimoji="0" lang="nb-NO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EBITDA</a:t>
                      </a: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735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0" fontAlgn="t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08" marR="121908" marT="60962" marB="60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2" name="Bilde 1">
            <a:extLst>
              <a:ext uri="{FF2B5EF4-FFF2-40B4-BE49-F238E27FC236}">
                <a16:creationId xmlns:a16="http://schemas.microsoft.com/office/drawing/2014/main" id="{DAE1299F-52C7-4193-9F9D-29F561E5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000" y="270591"/>
            <a:ext cx="3564811" cy="1873519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37D60EB-92F7-426D-9D8F-AE6D951AE0D6}"/>
              </a:ext>
            </a:extLst>
          </p:cNvPr>
          <p:cNvSpPr/>
          <p:nvPr/>
        </p:nvSpPr>
        <p:spPr>
          <a:xfrm>
            <a:off x="13992042" y="136634"/>
            <a:ext cx="1902373" cy="1135118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070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41"/>
</p:tagLst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05FDF0B4-06B6-4D0C-B7DA-E489E57FA4FB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5C725029-A247-4852-8B32-1068A4826B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088B15BB20EB48BFF0982DC2D73C67" ma:contentTypeVersion="2" ma:contentTypeDescription="Opprett et nytt dokument." ma:contentTypeScope="" ma:versionID="c9b702948b9856d1b2de5806e35ccbc5">
  <xsd:schema xmlns:xsd="http://www.w3.org/2001/XMLSchema" xmlns:xs="http://www.w3.org/2001/XMLSchema" xmlns:p="http://schemas.microsoft.com/office/2006/metadata/properties" xmlns:ns2="f36dd7d5-2e90-4a55-b145-5f9c6d20cea1" targetNamespace="http://schemas.microsoft.com/office/2006/metadata/properties" ma:root="true" ma:fieldsID="2fa57d7d75bb66b6b3862e3f94544cc8" ns2:_="">
    <xsd:import namespace="f36dd7d5-2e90-4a55-b145-5f9c6d20c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d7d5-2e90-4a55-b145-5f9c6d20c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9FFBD8-250F-4AD7-BF84-E82EE199E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94FA57-E31E-4E4B-83AB-98078CD62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dd7d5-2e90-4a55-b145-5f9c6d20c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28BB25-4385-4879-A188-87552B39426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f36dd7d5-2e90-4a55-b145-5f9c6d20cea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Difi - Norsk standard mal</Template>
  <TotalTime>1489</TotalTime>
  <Words>477</Words>
  <Application>Microsoft Office PowerPoint</Application>
  <PresentationFormat>Egendefinert</PresentationFormat>
  <Paragraphs>85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Verdana</vt:lpstr>
      <vt:lpstr>Wingdings</vt:lpstr>
      <vt:lpstr>DIFI PPTmal</vt:lpstr>
      <vt:lpstr>Blå slides</vt:lpstr>
      <vt:lpstr>Analyser – eksterne for valgt kategori</vt:lpstr>
      <vt:lpstr>Analyse av leverandørmarkedets kompleksitet for kategorien</vt:lpstr>
      <vt:lpstr>Fakta om markedet</vt:lpstr>
      <vt:lpstr>Sjekkliste for markedsanalyse</vt:lpstr>
      <vt:lpstr>Analysér de største aktørene på markedet: (inn I matrisen)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Spendanalyse</dc:title>
  <dc:creator>Nordstrand, Birgit Enger</dc:creator>
  <cp:lastModifiedBy>Nordstrand, Birgit Enger</cp:lastModifiedBy>
  <cp:revision>2</cp:revision>
  <dcterms:created xsi:type="dcterms:W3CDTF">2018-10-04T11:40:54Z</dcterms:created>
  <dcterms:modified xsi:type="dcterms:W3CDTF">2018-10-25T11:38:55Z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0x010100FD088B15BB20EB48BFF0982DC2D73C67</vt:lpwstr>
  </property>
</Properties>
</file>