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1" r:id="rId2"/>
  </p:sldMasterIdLst>
  <p:notesMasterIdLst>
    <p:notesMasterId r:id="rId9"/>
  </p:notesMasterIdLst>
  <p:handoutMasterIdLst>
    <p:handoutMasterId r:id="rId10"/>
  </p:handoutMasterIdLst>
  <p:sldIdLst>
    <p:sldId id="268" r:id="rId3"/>
    <p:sldId id="264" r:id="rId4"/>
    <p:sldId id="272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8989"/>
    <a:srgbClr val="01C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612" autoAdjust="0"/>
  </p:normalViewPr>
  <p:slideViewPr>
    <p:cSldViewPr snapToGrid="0">
      <p:cViewPr varScale="1">
        <p:scale>
          <a:sx n="116" d="100"/>
          <a:sy n="116" d="100"/>
        </p:scale>
        <p:origin x="15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D94593C-6694-4C4B-B1B6-F770E8042A5E}" type="datetime1">
              <a:rPr lang="nb-NO"/>
              <a:pPr/>
              <a:t>10.06.2015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725FF5-C1AC-440A-8276-6E39B05C02B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373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DBB6389-89B6-40F8-AD6C-D6B18A062565}" type="datetime1">
              <a:rPr lang="nb-NO"/>
              <a:pPr/>
              <a:t>10.06.2015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B2D9F30-BE86-4E31-A4D2-52D65D10ADE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63441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Hvorfor</a:t>
            </a:r>
            <a:r>
              <a:rPr lang="nb-NO" baseline="0" dirty="0" smtClean="0"/>
              <a:t> skal vi være opptatt av hvordan vi spesifiserer våre behov i anbud?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312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22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Fordeler: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Større konkurranse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Åpner opp for flere løsningsforslag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Nyeste og beste teknologi kan tilbys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Åpner opp for innovasjon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Felles interesse både for deg som oppdragsgiver og leverandøren at den leverte løsningen gir de ønskede resultater og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 effekter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Større forutsigbarhet på kostnader fordi du unngår tilleggsbestillinger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1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7" charset="-128"/>
                <a:cs typeface="+mn-cs"/>
              </a:rPr>
              <a:t>Resultatavhengig avregning, det som er kontraktfestet leveranse er en effekt, og leverandøren må innrette ressurser i leveransen etter hva som gir den avtalte effekten. 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7" charset="-128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115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Ytelses- og funksjonsspesifikasjoner tilrettelegger for at både oppdragsgiver og leverandøren får utnyttet sin spisskompetanse: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Oppdragsgiver har spisskompetanse på hvilket behov som skal tilfredsstilles, og hvordan konkretisere behovet i overordnede mål og resultater/effekter som skal oppnås. 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Leverandørene har spisskompetanse på hvilke måter og løsninger som kan dekke dette behovet. </a:t>
            </a:r>
          </a:p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Dette kan være en ny måte å tenke på og kreve omstillingsevne, -vilje og annen tidsbruk i gjennomføringen av anskaffelsen. Det krever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 mer tid i planleggingsfasen. 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0773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HVORDAN: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 Det er naturlig for oss mennesker å gå rett på løsning, også når fagpersoner kommer med sine «bestillinger» av hva som skal anskaffes. Det er derfor viktig å spørre litt nærmere for å avdekke hva som er behovet bak bestillingen: 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  <a:cs typeface="+mn-cs"/>
              </a:rPr>
              <a:t>Hvorfor er denne spesifikasjonen viktig? 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4" charset="-128"/>
              <a:cs typeface="+mn-cs"/>
            </a:endParaRPr>
          </a:p>
          <a:p>
            <a:pPr lvl="1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37" charset="-128"/>
                <a:cs typeface="+mn-cs"/>
              </a:rPr>
              <a:t>Still spørsmålet «hvorfor» 3 ganger - begrunne hvorfor spesifikasjonen er viktig! Er alle kravene påkrevet for å dekke behovet?</a:t>
            </a:r>
            <a:endParaRPr lang="nb-NO" sz="1050" kern="1200" dirty="0" smtClean="0">
              <a:solidFill>
                <a:schemeClr val="tx1"/>
              </a:solidFill>
              <a:effectLst/>
              <a:latin typeface="+mn-lt"/>
              <a:ea typeface="ＭＳ Ｐゴシック" pitchFamily="37" charset="-128"/>
              <a:cs typeface="+mn-cs"/>
            </a:endParaRPr>
          </a:p>
          <a:p>
            <a:endParaRPr lang="nb-NO" dirty="0" smtClean="0"/>
          </a:p>
          <a:p>
            <a:r>
              <a:rPr lang="nb-NO" dirty="0" smtClean="0"/>
              <a:t>Eksempelet i boksen illustrerer metoden for å avdekke hva som er det egentlige behovet og hva som bør spesifiseres.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036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 descr="PPT-logo-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387350"/>
            <a:ext cx="23971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6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0179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ifi_logo_farge_lit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25700"/>
            <a:ext cx="504666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66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14875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Direktoratet for forvaltning og IKT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/>
              <a:t>Direktoratet for forvaltning og IKT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126163"/>
            <a:ext cx="8229600" cy="15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31" name="Picture 8" descr="PPT-logo-RGB"/>
          <p:cNvPicPr>
            <a:picLocks noChangeAspect="1" noChangeArrowheads="1"/>
          </p:cNvPicPr>
          <p:nvPr/>
        </p:nvPicPr>
        <p:blipFill>
          <a:blip r:embed="rId4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28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marL="630238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2000" kern="1200">
          <a:solidFill>
            <a:schemeClr val="tx1"/>
          </a:solidFill>
          <a:latin typeface="Arial"/>
          <a:ea typeface="Arial" pitchFamily="37" charset="0"/>
          <a:cs typeface="Arial"/>
        </a:defRPr>
      </a:lvl2pPr>
      <a:lvl3pPr marL="989013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kern="1200">
          <a:solidFill>
            <a:schemeClr val="tx1"/>
          </a:solidFill>
          <a:latin typeface="Arial"/>
          <a:ea typeface="Arial" pitchFamily="37" charset="0"/>
          <a:cs typeface="Arial"/>
        </a:defRPr>
      </a:lvl3pPr>
      <a:lvl4pPr marL="1349375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1600" kern="1200">
          <a:solidFill>
            <a:schemeClr val="tx1"/>
          </a:solidFill>
          <a:latin typeface="Arial"/>
          <a:ea typeface="Arial" pitchFamily="37" charset="0"/>
          <a:cs typeface="Arial"/>
        </a:defRPr>
      </a:lvl4pPr>
      <a:lvl5pPr marL="1708150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5"/>
        </a:buBlip>
        <a:tabLst>
          <a:tab pos="630238" algn="l"/>
        </a:tabLst>
        <a:defRPr sz="1600" i="1" kern="1200">
          <a:solidFill>
            <a:schemeClr val="tx1"/>
          </a:solidFill>
          <a:latin typeface="Arial"/>
          <a:ea typeface="Arial" pitchFamily="37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n-NO" dirty="0" smtClean="0"/>
              <a:t>Dato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/>
              <a:t>Direktoratet for forvaltning og IKT</a:t>
            </a:r>
          </a:p>
        </p:txBody>
      </p:sp>
      <p:pic>
        <p:nvPicPr>
          <p:cNvPr id="4102" name="Picture 1032" descr="PPT-logo-RGB"/>
          <p:cNvPicPr>
            <a:picLocks noChangeAspect="1" noChangeArrowheads="1"/>
          </p:cNvPicPr>
          <p:nvPr/>
        </p:nvPicPr>
        <p:blipFill>
          <a:blip r:embed="rId13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89013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49375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708150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5pPr>
      <a:lvl6pPr marL="21653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6pPr>
      <a:lvl7pPr marL="26225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7pPr>
      <a:lvl8pPr marL="30797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8pPr>
      <a:lvl9pPr marL="35369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Arial" charset="0"/>
                <a:cs typeface="Arial" charset="0"/>
              </a:rPr>
              <a:t>Hvordan spesifiserer vi våre behov i anbud – i detalj eller åpent?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677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b-NO"/>
              <a:t>Direktoratet for forvaltning og IKT</a:t>
            </a:r>
          </a:p>
        </p:txBody>
      </p:sp>
      <p:sp>
        <p:nvSpPr>
          <p:cNvPr id="20485" name="Rectangle 3"/>
          <p:cNvSpPr>
            <a:spLocks noGrp="1"/>
          </p:cNvSpPr>
          <p:nvPr>
            <p:ph type="body" idx="1"/>
          </p:nvPr>
        </p:nvSpPr>
        <p:spPr>
          <a:xfrm>
            <a:off x="457200" y="399245"/>
            <a:ext cx="8229600" cy="5589432"/>
          </a:xfrm>
        </p:spPr>
        <p:txBody>
          <a:bodyPr/>
          <a:lstStyle/>
          <a:p>
            <a:pPr eaLnBrk="1" hangingPunct="1"/>
            <a:r>
              <a:rPr lang="nb-NO" dirty="0" smtClean="0">
                <a:latin typeface="Arial" charset="0"/>
                <a:cs typeface="Arial" charset="0"/>
              </a:rPr>
              <a:t>Tradisjonelt mye bruk av detaljspesifisering:</a:t>
            </a:r>
          </a:p>
          <a:p>
            <a:pPr lvl="1"/>
            <a:r>
              <a:rPr lang="nb-NO" dirty="0" smtClean="0">
                <a:latin typeface="Arial" charset="0"/>
                <a:cs typeface="Arial" charset="0"/>
              </a:rPr>
              <a:t>Hva vi vil ha og hvordan det skal løses</a:t>
            </a:r>
          </a:p>
          <a:p>
            <a:pPr marL="449263" lvl="1" indent="0">
              <a:buNone/>
            </a:pPr>
            <a:endParaRPr lang="nb-NO" dirty="0" smtClean="0">
              <a:latin typeface="Arial" charset="0"/>
              <a:cs typeface="Arial" charset="0"/>
            </a:endParaRPr>
          </a:p>
          <a:p>
            <a:r>
              <a:rPr lang="en-US" dirty="0" err="1" smtClean="0">
                <a:latin typeface="Arial" charset="0"/>
                <a:cs typeface="Arial" charset="0"/>
              </a:rPr>
              <a:t>Får</a:t>
            </a:r>
            <a:r>
              <a:rPr lang="en-US" dirty="0" smtClean="0">
                <a:latin typeface="Arial" charset="0"/>
                <a:cs typeface="Arial" charset="0"/>
              </a:rPr>
              <a:t> vi de </a:t>
            </a:r>
            <a:r>
              <a:rPr lang="en-US" dirty="0" err="1" smtClean="0">
                <a:latin typeface="Arial" charset="0"/>
                <a:cs typeface="Arial" charset="0"/>
              </a:rPr>
              <a:t>beste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og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nyeste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løsningene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fra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leverandørene</a:t>
            </a:r>
            <a:r>
              <a:rPr lang="en-US" dirty="0" smtClean="0">
                <a:latin typeface="Arial" charset="0"/>
                <a:cs typeface="Arial" charset="0"/>
              </a:rPr>
              <a:t>?</a:t>
            </a:r>
          </a:p>
          <a:p>
            <a:pPr lvl="1"/>
            <a:r>
              <a:rPr lang="en-US" dirty="0" err="1" smtClean="0">
                <a:latin typeface="Arial" charset="0"/>
                <a:cs typeface="Arial" charset="0"/>
              </a:rPr>
              <a:t>Hvilket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mulighetsrom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gir</a:t>
            </a:r>
            <a:r>
              <a:rPr lang="en-US" dirty="0" smtClean="0">
                <a:latin typeface="Arial" charset="0"/>
                <a:cs typeface="Arial" charset="0"/>
              </a:rPr>
              <a:t> vi </a:t>
            </a:r>
            <a:r>
              <a:rPr lang="en-US" dirty="0" err="1" smtClean="0">
                <a:latin typeface="Arial" charset="0"/>
                <a:cs typeface="Arial" charset="0"/>
              </a:rPr>
              <a:t>leverandørene</a:t>
            </a:r>
            <a:r>
              <a:rPr lang="en-US" dirty="0" smtClean="0">
                <a:latin typeface="Arial" charset="0"/>
                <a:cs typeface="Arial" charset="0"/>
              </a:rPr>
              <a:t>?</a:t>
            </a:r>
          </a:p>
          <a:p>
            <a:pPr lvl="1"/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err="1" smtClean="0">
                <a:latin typeface="Arial" charset="0"/>
                <a:cs typeface="Arial" charset="0"/>
              </a:rPr>
              <a:t>Ulemper</a:t>
            </a:r>
            <a:r>
              <a:rPr lang="en-US" dirty="0" smtClean="0">
                <a:latin typeface="Arial" charset="0"/>
                <a:cs typeface="Arial" charset="0"/>
              </a:rPr>
              <a:t>:</a:t>
            </a:r>
          </a:p>
          <a:p>
            <a:pPr lvl="1"/>
            <a:r>
              <a:rPr lang="nb-NO" dirty="0"/>
              <a:t>Samme (gamle) konkurransegrunnlag som sist, mens markedet har utviklet seg</a:t>
            </a:r>
          </a:p>
          <a:p>
            <a:pPr lvl="1"/>
            <a:r>
              <a:rPr lang="nb-NO" dirty="0" smtClean="0"/>
              <a:t>Begrenser konkurransen</a:t>
            </a:r>
            <a:endParaRPr lang="nb-NO" dirty="0"/>
          </a:p>
          <a:p>
            <a:pPr lvl="1"/>
            <a:r>
              <a:rPr lang="nb-NO" dirty="0"/>
              <a:t>Risiko for at løsningen dekker behovet ligger hos deg som oppdragsgiver</a:t>
            </a:r>
          </a:p>
          <a:p>
            <a:pPr marL="449263" lvl="1" indent="0"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cs typeface="Arial" charset="0"/>
            </a:endParaRPr>
          </a:p>
          <a:p>
            <a:pPr marL="449263" lvl="1" indent="0"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449263" lvl="1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Alternativ måte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Viktigste gevinstene fra anskaffelsen hentes ut i kontraktsperioden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Utformingen av spesifikasjonen legger grunnlaget for hvilke gevinster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Måten spesifikasjonen utformes på viktig: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Direktoratet for forvaltning og IKT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55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Ytelses- og funksjonsspesifikasjon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nb-NO" dirty="0" smtClean="0"/>
          </a:p>
          <a:p>
            <a:pPr lvl="0"/>
            <a:r>
              <a:rPr lang="nb-NO" dirty="0" smtClean="0"/>
              <a:t>Spesifisere </a:t>
            </a:r>
            <a:r>
              <a:rPr lang="nb-NO" dirty="0"/>
              <a:t>behovet og/eller hva som skal være resultatene og effektene av løsningen du ønsker fra leverandørene. </a:t>
            </a:r>
            <a:endParaRPr lang="nb-NO" sz="2000" dirty="0"/>
          </a:p>
          <a:p>
            <a:pPr lvl="1"/>
            <a:r>
              <a:rPr lang="nb-NO" dirty="0"/>
              <a:t>Leverandørene kan dermed i større grad selv vurdere hvilken løsning som vil være den beste måten å tilby for å dekke behovene du har </a:t>
            </a:r>
            <a:r>
              <a:rPr lang="nb-NO" dirty="0" smtClean="0"/>
              <a:t>angitt.</a:t>
            </a:r>
          </a:p>
          <a:p>
            <a:r>
              <a:rPr lang="nb-NO" sz="2400" dirty="0" smtClean="0"/>
              <a:t>Fordeler:</a:t>
            </a:r>
          </a:p>
          <a:p>
            <a:pPr lvl="1"/>
            <a:r>
              <a:rPr lang="nb-NO" sz="1600" dirty="0" smtClean="0"/>
              <a:t>Større konkurranse</a:t>
            </a:r>
          </a:p>
          <a:p>
            <a:pPr lvl="1"/>
            <a:r>
              <a:rPr lang="nb-NO" sz="1600" dirty="0" smtClean="0"/>
              <a:t>Flere løsningsforslag; nyeste og beste teknologi, innovasjon</a:t>
            </a:r>
          </a:p>
          <a:p>
            <a:pPr lvl="1"/>
            <a:r>
              <a:rPr lang="nb-NO" sz="1600" dirty="0" smtClean="0"/>
              <a:t>Felles interesse for leverandør og oppdragsgiver at </a:t>
            </a:r>
            <a:r>
              <a:rPr lang="nb-NO" sz="1600" dirty="0" smtClean="0"/>
              <a:t>løsningen </a:t>
            </a:r>
            <a:r>
              <a:rPr lang="nb-NO" sz="1600" dirty="0" smtClean="0"/>
              <a:t>gir ønskede resultater/effekter</a:t>
            </a:r>
            <a:endParaRPr lang="nb-NO" sz="1600" dirty="0" smtClean="0"/>
          </a:p>
          <a:p>
            <a:pPr lvl="1"/>
            <a:r>
              <a:rPr lang="nb-NO" sz="1600" dirty="0" smtClean="0"/>
              <a:t>Bedre forutsigbarhet på kostnader</a:t>
            </a:r>
            <a:endParaRPr lang="nb-NO" sz="1600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Direktoratet for forvaltning og IKT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07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Bedre bruk av spisskompetanse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Tilrettelegger for at både oppdragsgiver og leverandør får utnyttet sin spisskompetanse:</a:t>
            </a:r>
          </a:p>
          <a:p>
            <a:pPr lvl="1"/>
            <a:r>
              <a:rPr lang="nb-NO" dirty="0" smtClean="0"/>
              <a:t>Oppdragsgiver på behov og konkretisering av mål og resultater/effekter</a:t>
            </a:r>
          </a:p>
          <a:p>
            <a:pPr lvl="1"/>
            <a:r>
              <a:rPr lang="nb-NO" dirty="0" smtClean="0"/>
              <a:t>Leverandør på løsninger som dekker behovet</a:t>
            </a:r>
          </a:p>
          <a:p>
            <a:endParaRPr lang="nb-NO" dirty="0"/>
          </a:p>
          <a:p>
            <a:r>
              <a:rPr lang="nb-NO" dirty="0" smtClean="0"/>
              <a:t>Ny måte å tenke på – omstillingsevne, -vilje og annen tidsbruk i gjennomføring av anskaffelsen – mer tid i planleggingsfasen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Direktoratet for forvaltning og IKT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73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Rett på løsning, men hva ligger bak «bestillingen»?</a:t>
            </a:r>
          </a:p>
          <a:p>
            <a:pPr lvl="1"/>
            <a:r>
              <a:rPr lang="nb-NO" dirty="0" smtClean="0"/>
              <a:t>Hvorfor, hvorfor, hvorfor?</a:t>
            </a:r>
          </a:p>
          <a:p>
            <a:pPr lvl="1"/>
            <a:endParaRPr lang="nb-NO" dirty="0"/>
          </a:p>
          <a:p>
            <a:pPr marL="449263" lvl="1" indent="0">
              <a:buNone/>
            </a:pPr>
            <a:endParaRPr lang="nb-NO" dirty="0" smtClean="0"/>
          </a:p>
          <a:p>
            <a:pPr marL="449263" lvl="1" indent="0">
              <a:buNone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Direktoratet for forvaltning og IKT</a:t>
            </a:r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682170" y="3047999"/>
            <a:ext cx="8004629" cy="31085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Jeg har behov for å kjøpe en flyreise</a:t>
            </a:r>
          </a:p>
          <a:p>
            <a:r>
              <a:rPr lang="nb-NO" sz="1400" dirty="0" smtClean="0"/>
              <a:t>-Hvorfor?</a:t>
            </a:r>
          </a:p>
          <a:p>
            <a:r>
              <a:rPr lang="nb-NO" sz="1400" dirty="0" smtClean="0"/>
              <a:t>Fordi jeg trenger å reise til Bergen</a:t>
            </a:r>
          </a:p>
          <a:p>
            <a:r>
              <a:rPr lang="nb-NO" sz="1400" dirty="0" smtClean="0"/>
              <a:t>-Hvorfor?</a:t>
            </a:r>
          </a:p>
          <a:p>
            <a:r>
              <a:rPr lang="nb-NO" sz="1400" dirty="0" smtClean="0"/>
              <a:t>Jeg skal i et møte</a:t>
            </a:r>
          </a:p>
          <a:p>
            <a:r>
              <a:rPr lang="nb-NO" sz="1400" dirty="0" smtClean="0"/>
              <a:t>-Hvorfor?</a:t>
            </a:r>
          </a:p>
          <a:p>
            <a:r>
              <a:rPr lang="nb-NO" sz="1400" dirty="0" smtClean="0"/>
              <a:t>Vi skal prate om en avtale</a:t>
            </a:r>
          </a:p>
          <a:p>
            <a:r>
              <a:rPr lang="nb-NO" sz="1400" dirty="0" smtClean="0"/>
              <a:t>-Så behovet ditt er ikke flyreise, men å kommunisere?</a:t>
            </a:r>
          </a:p>
          <a:p>
            <a:r>
              <a:rPr lang="nb-NO" sz="1400" dirty="0" smtClean="0"/>
              <a:t>Ja</a:t>
            </a:r>
          </a:p>
          <a:p>
            <a:r>
              <a:rPr lang="nb-NO" sz="1400" dirty="0" smtClean="0"/>
              <a:t>-Da er «Behov for å kommunisere med noen i Bergen» ditt verifiserte behov.</a:t>
            </a:r>
          </a:p>
          <a:p>
            <a:endParaRPr lang="nb-NO" sz="1400" dirty="0"/>
          </a:p>
          <a:p>
            <a:r>
              <a:rPr lang="nb-NO" sz="1400" dirty="0" smtClean="0"/>
              <a:t>Kan behovet for å kommunisere løses på andre måter? </a:t>
            </a:r>
          </a:p>
          <a:p>
            <a:r>
              <a:rPr lang="nb-NO" sz="1400" dirty="0" smtClean="0"/>
              <a:t>Ved å beskrive behovet mer åpent er det flere løsningsalternativ, enten valget er å reise til Bergen med fly, tog, buss, bil eller å kommunisere via videokonferanse, telefon eller Skype.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16433116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sjon_ppt">
  <a:themeElements>
    <a:clrScheme name="Difi_ppt_mal 2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fi_ppt_mal 1">
        <a:dk1>
          <a:srgbClr val="000000"/>
        </a:dk1>
        <a:lt1>
          <a:srgbClr val="FFFFFF"/>
        </a:lt1>
        <a:dk2>
          <a:srgbClr val="131313"/>
        </a:dk2>
        <a:lt2>
          <a:srgbClr val="EEECE1"/>
        </a:lt2>
        <a:accent1>
          <a:srgbClr val="42A437"/>
        </a:accent1>
        <a:accent2>
          <a:srgbClr val="003959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003350"/>
        </a:accent6>
        <a:hlink>
          <a:srgbClr val="A53059"/>
        </a:hlink>
        <a:folHlink>
          <a:srgbClr val="DE62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fi_ppt_mal 2">
        <a:dk1>
          <a:srgbClr val="000000"/>
        </a:dk1>
        <a:lt1>
          <a:srgbClr val="FFFFFF"/>
        </a:lt1>
        <a:dk2>
          <a:srgbClr val="131313"/>
        </a:dk2>
        <a:lt2>
          <a:srgbClr val="D8E8C4"/>
        </a:lt2>
        <a:accent1>
          <a:srgbClr val="42A437"/>
        </a:accent1>
        <a:accent2>
          <a:srgbClr val="5F6062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555658"/>
        </a:accent6>
        <a:hlink>
          <a:srgbClr val="005380"/>
        </a:hlink>
        <a:folHlink>
          <a:srgbClr val="6E18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fi_ppt_mal">
  <a:themeElements>
    <a:clrScheme name="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1_Difi_ppt_m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fi_ppt_ma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Difi</Template>
  <TotalTime>151</TotalTime>
  <Words>647</Words>
  <Application>Microsoft Office PowerPoint</Application>
  <PresentationFormat>Skjermfremvisning (4:3)</PresentationFormat>
  <Paragraphs>78</Paragraphs>
  <Slides>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Presentasjon_ppt</vt:lpstr>
      <vt:lpstr>1_Difi_ppt_mal</vt:lpstr>
      <vt:lpstr>Hvordan spesifiserer vi våre behov i anbud – i detalj eller åpent?</vt:lpstr>
      <vt:lpstr>PowerPoint-presentasjon</vt:lpstr>
      <vt:lpstr>Alternativ måte</vt:lpstr>
      <vt:lpstr>Ytelses- og funksjonsspesifikasjon</vt:lpstr>
      <vt:lpstr>Bedre bruk av spisskompetanse</vt:lpstr>
      <vt:lpstr>Hvordan?</vt:lpstr>
    </vt:vector>
  </TitlesOfParts>
  <Company>DIFISCCMSITE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Forsidetittel</dc:title>
  <dc:creator>Berg, Kjersti</dc:creator>
  <cp:lastModifiedBy>Berg, Kjersti</cp:lastModifiedBy>
  <cp:revision>10</cp:revision>
  <cp:lastPrinted>2008-11-28T08:53:33Z</cp:lastPrinted>
  <dcterms:created xsi:type="dcterms:W3CDTF">2015-06-02T06:05:24Z</dcterms:created>
  <dcterms:modified xsi:type="dcterms:W3CDTF">2015-06-10T06:37:38Z</dcterms:modified>
</cp:coreProperties>
</file>