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mp4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7" r:id="rId5"/>
  </p:sldMasterIdLst>
  <p:notesMasterIdLst>
    <p:notesMasterId r:id="rId12"/>
  </p:notesMasterIdLst>
  <p:sldIdLst>
    <p:sldId id="452" r:id="rId6"/>
    <p:sldId id="449" r:id="rId7"/>
    <p:sldId id="367" r:id="rId8"/>
    <p:sldId id="450" r:id="rId9"/>
    <p:sldId id="381" r:id="rId10"/>
    <p:sldId id="284" r:id="rId11"/>
  </p:sldIdLst>
  <p:sldSz cx="16254413" cy="9144000"/>
  <p:notesSz cx="6858000" cy="9144000"/>
  <p:defaultTextStyle>
    <a:defPPr>
      <a:defRPr lang="nb-NO"/>
    </a:defPPr>
    <a:lvl1pPr marL="0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1pPr>
    <a:lvl2pPr marL="574975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2pPr>
    <a:lvl3pPr marL="114994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3pPr>
    <a:lvl4pPr marL="172492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4pPr>
    <a:lvl5pPr marL="229989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5pPr>
    <a:lvl6pPr marL="287487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6pPr>
    <a:lvl7pPr marL="344984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7pPr>
    <a:lvl8pPr marL="4024823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8pPr>
    <a:lvl9pPr marL="459979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68" autoAdjust="0"/>
  </p:normalViewPr>
  <p:slideViewPr>
    <p:cSldViewPr snapToGrid="0">
      <p:cViewPr varScale="1">
        <p:scale>
          <a:sx n="80" d="100"/>
          <a:sy n="80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68EA-733A-4895-ADF5-4D82AA65633A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CF94E-0D38-42AD-83E6-443F9E05C51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259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Side 95 i boka.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D9F30-BE86-4E31-A4D2-52D65D10ADE3}" type="slidenum">
              <a:rPr kumimoji="0" lang="nb-NO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Kursfoiler Harstad</a:t>
            </a:r>
          </a:p>
        </p:txBody>
      </p:sp>
    </p:spTree>
    <p:extLst>
      <p:ext uri="{BB962C8B-B14F-4D97-AF65-F5344CB8AC3E}">
        <p14:creationId xmlns:p14="http://schemas.microsoft.com/office/powerpoint/2010/main" val="1431367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4.m4v"/><Relationship Id="rId1" Type="http://schemas.microsoft.com/office/2007/relationships/media" Target="../media/media4.m4v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4v"/><Relationship Id="rId1" Type="http://schemas.microsoft.com/office/2007/relationships/media" Target="../media/media2.m4v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3.m4v"/><Relationship Id="rId1" Type="http://schemas.microsoft.com/office/2007/relationships/media" Target="../media/media3.m4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fi animert iden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ident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6254413" cy="91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737D579-C832-405D-8D92-9123776B5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2071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4672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5309936"/>
            <a:ext cx="11701463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9885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1440179"/>
            <a:ext cx="6480810" cy="6300788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4467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1428"/>
            <a:ext cx="812981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1440180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5169969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060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435C06D-6B4A-4F64-97D2-2A45F4B3B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8209026"/>
            <a:ext cx="1213106" cy="475489"/>
          </a:xfrm>
          <a:prstGeom prst="rect">
            <a:avLst/>
          </a:prstGeom>
        </p:spPr>
      </p:pic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79E28BA1-4BA5-4AEB-A7CE-8449E47030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6E57979-1462-449A-895B-1309221383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9997B939-209C-4074-9AD5-3A86278954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771144" y="8595440"/>
            <a:ext cx="411708" cy="246221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0113" y="900111"/>
            <a:ext cx="14761845" cy="7020878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02718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3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9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2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67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34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6"/>
            <a:ext cx="16256000" cy="91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00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5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702042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80"/>
            <a:ext cx="6480810" cy="569387"/>
          </a:xfrm>
        </p:spPr>
        <p:txBody>
          <a:bodyPr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800225" y="2009566"/>
            <a:ext cx="6480810" cy="57314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702042" y="1440180"/>
            <a:ext cx="6480810" cy="569387"/>
          </a:xfrm>
        </p:spPr>
        <p:txBody>
          <a:bodyPr wrap="square"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702042" y="2009566"/>
            <a:ext cx="6480810" cy="57314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EA580FF1-391B-4CD4-9C27-516ACE01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A5589B9-2A63-49AD-B4AF-B290ABF656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9F6CBEE6-56DC-47C1-98B7-6D4C13A7E2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45" y="3125191"/>
            <a:ext cx="2752350" cy="275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32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081" y="1016000"/>
            <a:ext cx="13816251" cy="772584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081" y="2076451"/>
            <a:ext cx="13816251" cy="6239933"/>
          </a:xfrm>
        </p:spPr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2667" y="8885767"/>
            <a:ext cx="15551747" cy="635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									</a:t>
            </a:r>
            <a:fld id="{191DBE21-A1EC-4C56-9C01-4D65C995B2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483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527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82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737D579-C832-405D-8D92-9123776B5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32857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010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5309936"/>
            <a:ext cx="11701463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2731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1440179"/>
            <a:ext cx="6480810" cy="6300788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83382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1428"/>
            <a:ext cx="812981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1440180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5169969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199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79E28BA1-4BA5-4AEB-A7CE-8449E47030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6E57979-1462-449A-895B-1309221383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9997B939-209C-4074-9AD5-3A86278954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771144" y="8595440"/>
            <a:ext cx="411708" cy="246221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0113" y="900111"/>
            <a:ext cx="14761845" cy="7020878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D23F0CF-9CA8-4332-AEE2-58D55DB1A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8209026"/>
            <a:ext cx="1213106" cy="4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32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5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702042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7813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80"/>
            <a:ext cx="6480810" cy="569387"/>
          </a:xfrm>
        </p:spPr>
        <p:txBody>
          <a:bodyPr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800225" y="2009566"/>
            <a:ext cx="6480810" cy="5731401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702042" y="1440180"/>
            <a:ext cx="6480810" cy="569387"/>
          </a:xfrm>
        </p:spPr>
        <p:txBody>
          <a:bodyPr wrap="square"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702042" y="2009566"/>
            <a:ext cx="6480810" cy="5731401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EA580FF1-391B-4CD4-9C27-516ACE01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83109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14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5128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41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09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41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fi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å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778"/>
            <a:ext cx="16251060" cy="914122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fi animert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illa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31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8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fi animert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and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6254413" cy="91431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tx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>
            <a:extLst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7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5" y="467404"/>
            <a:ext cx="11701463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800225" y="8595440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4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77941" y="8595440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71144" y="8595440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4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82F1666-BA64-4235-B583-5459C4BA00B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7993000"/>
            <a:ext cx="1213106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706" r:id="rId7"/>
    <p:sldLayoutId id="2147483707" r:id="rId8"/>
    <p:sldLayoutId id="2147483708" r:id="rId9"/>
    <p:sldLayoutId id="2147483709" r:id="rId10"/>
    <p:sldLayoutId id="2147483650" r:id="rId11"/>
    <p:sldLayoutId id="2147483670" r:id="rId12"/>
    <p:sldLayoutId id="2147483657" r:id="rId13"/>
    <p:sldLayoutId id="2147483656" r:id="rId14"/>
    <p:sldLayoutId id="2147483669" r:id="rId15"/>
    <p:sldLayoutId id="2147483658" r:id="rId16"/>
    <p:sldLayoutId id="2147483659" r:id="rId17"/>
    <p:sldLayoutId id="214748365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52" r:id="rId24"/>
    <p:sldLayoutId id="2147483653" r:id="rId25"/>
    <p:sldLayoutId id="2147483671" r:id="rId26"/>
    <p:sldLayoutId id="2147483654" r:id="rId27"/>
    <p:sldLayoutId id="2147483655" r:id="rId28"/>
    <p:sldLayoutId id="2147483710" r:id="rId29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rgbClr val="00ADEE"/>
        </a:buClr>
        <a:buFont typeface="Arial" panose="020B0604020202020204" pitchFamily="34" charset="0"/>
        <a:buChar char="•"/>
        <a:defRPr sz="3700" kern="1200">
          <a:solidFill>
            <a:schemeClr val="tx2"/>
          </a:solidFill>
          <a:latin typeface="+mn-lt"/>
          <a:ea typeface="+mn-ea"/>
          <a:cs typeface="+mn-cs"/>
        </a:defRPr>
      </a:lvl1pPr>
      <a:lvl2pPr marL="90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26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2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98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5" y="467404"/>
            <a:ext cx="11701463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800225" y="8595440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400"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77941" y="8595440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>
                <a:solidFill>
                  <a:schemeClr val="lt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71144" y="8595440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400"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D2B7E75-14F8-422C-8CAD-4F83058FE1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7993000"/>
            <a:ext cx="1213106" cy="4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701" r:id="rId8"/>
    <p:sldLayoutId id="2147483702" r:id="rId9"/>
    <p:sldLayoutId id="2147483704" r:id="rId10"/>
    <p:sldLayoutId id="2147483705" r:id="rId11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lt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rgbClr val="00ADEE"/>
        </a:buClr>
        <a:buFont typeface="Arial" panose="020B0604020202020204" pitchFamily="34" charset="0"/>
        <a:buChar char="•"/>
        <a:defRPr sz="3700" kern="1200">
          <a:solidFill>
            <a:schemeClr val="lt1"/>
          </a:solidFill>
          <a:latin typeface="+mn-lt"/>
          <a:ea typeface="+mn-ea"/>
          <a:cs typeface="+mn-cs"/>
        </a:defRPr>
      </a:lvl1pPr>
      <a:lvl2pPr marL="90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3200" kern="1200">
          <a:solidFill>
            <a:schemeClr val="lt1"/>
          </a:solidFill>
          <a:latin typeface="+mn-lt"/>
          <a:ea typeface="+mn-ea"/>
          <a:cs typeface="+mn-cs"/>
        </a:defRPr>
      </a:lvl2pPr>
      <a:lvl3pPr marL="126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800" kern="1200">
          <a:solidFill>
            <a:schemeClr val="lt1"/>
          </a:solidFill>
          <a:latin typeface="+mn-lt"/>
          <a:ea typeface="+mn-ea"/>
          <a:cs typeface="+mn-cs"/>
        </a:defRPr>
      </a:lvl3pPr>
      <a:lvl4pPr marL="162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400" kern="1200">
          <a:solidFill>
            <a:schemeClr val="lt1"/>
          </a:solidFill>
          <a:latin typeface="+mn-lt"/>
          <a:ea typeface="+mn-ea"/>
          <a:cs typeface="+mn-cs"/>
        </a:defRPr>
      </a:lvl4pPr>
      <a:lvl5pPr marL="198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000" kern="1200">
          <a:solidFill>
            <a:schemeClr val="lt1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6E0310-171F-4C9C-BF64-228A43952C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Interne analyser - for utvikling av kategoristrategi</a:t>
            </a:r>
          </a:p>
        </p:txBody>
      </p:sp>
    </p:spTree>
    <p:extLst>
      <p:ext uri="{BB962C8B-B14F-4D97-AF65-F5344CB8AC3E}">
        <p14:creationId xmlns:p14="http://schemas.microsoft.com/office/powerpoint/2010/main" val="30238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Detaljert spendanalyse  </a:t>
            </a:r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26449409"/>
              </p:ext>
            </p:extLst>
          </p:nvPr>
        </p:nvGraphicFramePr>
        <p:xfrm>
          <a:off x="8555811" y="2076450"/>
          <a:ext cx="7041238" cy="5834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9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95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6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Kategori x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830" marR="1108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Sum total-beløp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830" marR="1108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% andel total-beløp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830" marR="1108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Antall unike fakturaer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830" marR="1108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Gj.snitt</a:t>
                      </a:r>
                      <a:r>
                        <a:rPr lang="nb-NO" sz="1600" dirty="0">
                          <a:effectLst/>
                        </a:rPr>
                        <a:t> pris/ faktura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830" marR="1108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Antall </a:t>
                      </a:r>
                      <a:r>
                        <a:rPr lang="nb-NO" sz="1600" dirty="0" err="1">
                          <a:effectLst/>
                        </a:rPr>
                        <a:t>leveran</a:t>
                      </a:r>
                      <a:r>
                        <a:rPr lang="nb-NO" sz="1600" dirty="0">
                          <a:effectLst/>
                        </a:rPr>
                        <a:t>-dører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830" marR="11083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Underkat</a:t>
                      </a:r>
                      <a:r>
                        <a:rPr lang="nb-N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A</a:t>
                      </a: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72 009 528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38 %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1 139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63 203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140 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Underkat</a:t>
                      </a:r>
                      <a:r>
                        <a:rPr lang="nb-N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B</a:t>
                      </a: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68 611 028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36 %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905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75 773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198 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Underkat</a:t>
                      </a:r>
                      <a:r>
                        <a:rPr lang="nb-NO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C </a:t>
                      </a: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25 261 182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13 %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171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148 159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43 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10 557 370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6 %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866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12 195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184 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9 090 490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5 %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2 187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4 157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385 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3 376 915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2 %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407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8 289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136 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6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2 413 436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1 %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432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5 591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55 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6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7 147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0 %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18</a:t>
                      </a:r>
                      <a:endParaRPr lang="nb-NO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397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18 </a:t>
                      </a:r>
                      <a:endParaRPr lang="nb-NO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9761" marR="8976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6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Total: </a:t>
                      </a:r>
                      <a:endParaRPr lang="nb-NO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830" marR="1108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191 327 095</a:t>
                      </a:r>
                      <a:endParaRPr lang="nb-NO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830" marR="1108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100 %</a:t>
                      </a:r>
                      <a:endParaRPr lang="nb-NO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830" marR="1108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6 125</a:t>
                      </a:r>
                      <a:endParaRPr lang="nb-NO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830" marR="1108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600" b="1" dirty="0">
                          <a:effectLst/>
                        </a:rPr>
                        <a:t>31 237</a:t>
                      </a:r>
                      <a:endParaRPr lang="nb-NO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0830" marR="1108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nb-NO" sz="1600" b="1" dirty="0">
                        <a:effectLst/>
                        <a:latin typeface="Calibri"/>
                      </a:endParaRPr>
                    </a:p>
                  </a:txBody>
                  <a:tcPr marL="110830" marR="11083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Plassholder for innhold 3"/>
          <p:cNvSpPr>
            <a:spLocks noGrp="1"/>
          </p:cNvSpPr>
          <p:nvPr>
            <p:ph sz="half" idx="4294967295"/>
          </p:nvPr>
        </p:nvSpPr>
        <p:spPr>
          <a:xfrm>
            <a:off x="1267196" y="2076450"/>
            <a:ext cx="6480175" cy="63007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/>
              <a:t>Aktuelle analyser: </a:t>
            </a:r>
          </a:p>
          <a:p>
            <a:r>
              <a:rPr lang="nb-NO" dirty="0"/>
              <a:t>Spend for valgt kategori – brutt ned i underkategorier (underkategorier rangert fra størst til minst)</a:t>
            </a:r>
          </a:p>
          <a:p>
            <a:r>
              <a:rPr lang="nb-NO" dirty="0"/>
              <a:t>Hovedtall (totalt spend, antall trans, antall leverandører, </a:t>
            </a:r>
            <a:r>
              <a:rPr lang="nb-NO" dirty="0" err="1"/>
              <a:t>etc</a:t>
            </a:r>
            <a:r>
              <a:rPr lang="nb-NO" dirty="0"/>
              <a:t>)</a:t>
            </a:r>
          </a:p>
          <a:p>
            <a:r>
              <a:rPr lang="nb-NO" dirty="0"/>
              <a:t>Oversikt leverandørspend (antall lev, spend per leverandør)</a:t>
            </a:r>
          </a:p>
          <a:p>
            <a:r>
              <a:rPr lang="nb-NO" dirty="0"/>
              <a:t>ABC-analyse</a:t>
            </a:r>
          </a:p>
          <a:p>
            <a:r>
              <a:rPr lang="nb-NO" dirty="0"/>
              <a:t>Utvikling over år for kategorier</a:t>
            </a:r>
          </a:p>
          <a:p>
            <a:r>
              <a:rPr lang="nb-NO" dirty="0"/>
              <a:t>Utvikling over år – antall leverandører + volum per leverandør</a:t>
            </a:r>
          </a:p>
        </p:txBody>
      </p:sp>
    </p:spTree>
    <p:extLst>
      <p:ext uri="{BB962C8B-B14F-4D97-AF65-F5344CB8AC3E}">
        <p14:creationId xmlns:p14="http://schemas.microsoft.com/office/powerpoint/2010/main" val="125898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nb-NO" dirty="0" err="1"/>
              <a:t>Oversikt</a:t>
            </a:r>
            <a:r>
              <a:rPr lang="en-US" altLang="nb-NO" dirty="0"/>
              <a:t> over </a:t>
            </a:r>
            <a:r>
              <a:rPr lang="en-US" altLang="nb-NO" dirty="0" err="1"/>
              <a:t>eksisterende</a:t>
            </a:r>
            <a:r>
              <a:rPr lang="en-US" altLang="nb-NO" dirty="0"/>
              <a:t> </a:t>
            </a:r>
            <a:r>
              <a:rPr lang="en-US" altLang="nb-NO" dirty="0" err="1"/>
              <a:t>leverandører</a:t>
            </a:r>
            <a:r>
              <a:rPr lang="en-US" altLang="nb-NO" dirty="0"/>
              <a:t> </a:t>
            </a:r>
            <a:r>
              <a:rPr lang="en-US" altLang="nb-NO" dirty="0" err="1"/>
              <a:t>og</a:t>
            </a:r>
            <a:r>
              <a:rPr lang="en-US" altLang="nb-NO" dirty="0"/>
              <a:t> </a:t>
            </a:r>
            <a:r>
              <a:rPr lang="en-US" altLang="nb-NO" dirty="0" err="1"/>
              <a:t>avtaler</a:t>
            </a:r>
            <a:endParaRPr lang="en-US" altLang="nb-NO" dirty="0"/>
          </a:p>
        </p:txBody>
      </p:sp>
      <p:graphicFrame>
        <p:nvGraphicFramePr>
          <p:cNvPr id="293082" name="Group 21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749766910"/>
              </p:ext>
            </p:extLst>
          </p:nvPr>
        </p:nvGraphicFramePr>
        <p:xfrm>
          <a:off x="1219080" y="3811394"/>
          <a:ext cx="13816783" cy="4183077"/>
        </p:xfrm>
        <a:graphic>
          <a:graphicData uri="http://schemas.openxmlformats.org/drawingml/2006/table">
            <a:tbl>
              <a:tblPr/>
              <a:tblGrid>
                <a:gridCol w="2151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4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8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9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6062">
                <a:tc gridSpan="5"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Kategori</a:t>
                      </a:r>
                      <a:r>
                        <a:rPr kumimoji="0" lang="en-US" altLang="nb-NO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x: Spend = 20 MNOK</a:t>
                      </a:r>
                    </a:p>
                  </a:txBody>
                  <a:tcPr marL="90827" marR="90827" marT="23992" marB="239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nb-NO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nb-NO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nb-NO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nb-NO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621429"/>
                  </a:ext>
                </a:extLst>
              </a:tr>
              <a:tr h="696852"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Leverandør</a:t>
                      </a:r>
                      <a:endParaRPr kumimoji="0" lang="en-US" altLang="nb-NO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Produkter</a:t>
                      </a:r>
                      <a:r>
                        <a:rPr kumimoji="0" lang="en-US" altLang="nb-NO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/</a:t>
                      </a:r>
                      <a:r>
                        <a:rPr kumimoji="0" lang="en-US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tjenester</a:t>
                      </a:r>
                      <a:r>
                        <a:rPr kumimoji="0" lang="en-US" altLang="nb-NO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kjøpt</a:t>
                      </a:r>
                      <a:r>
                        <a:rPr kumimoji="0" lang="en-US" altLang="nb-NO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innenfor</a:t>
                      </a:r>
                      <a:r>
                        <a:rPr kumimoji="0" lang="en-US" altLang="nb-NO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kategori</a:t>
                      </a:r>
                      <a:endParaRPr kumimoji="0" lang="en-US" altLang="nb-NO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Volum</a:t>
                      </a:r>
                      <a:endParaRPr kumimoji="0" lang="en-US" altLang="nb-NO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Antall</a:t>
                      </a:r>
                      <a:r>
                        <a:rPr kumimoji="0" lang="en-GB" altLang="nb-NO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GB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transaksjoner</a:t>
                      </a:r>
                      <a:endParaRPr kumimoji="0" lang="en-US" altLang="nb-NO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Kontrakt</a:t>
                      </a:r>
                      <a:r>
                        <a:rPr kumimoji="0" lang="en-US" altLang="nb-NO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og</a:t>
                      </a:r>
                      <a:r>
                        <a:rPr kumimoji="0" lang="en-US" altLang="nb-NO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kommentarer</a:t>
                      </a:r>
                      <a:endParaRPr kumimoji="0" lang="en-US" altLang="nb-NO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62"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[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Fyll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inn]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13 MNOK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100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Kontrakt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fra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2014-2018 –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fellesavtale</a:t>
                      </a:r>
                      <a:endParaRPr kumimoji="0" lang="en-US" altLang="nb-NO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01"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B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[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Fyll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inn]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5,3 MNOK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60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Kontrakt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fra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2016-2010 for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avdeling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x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62"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C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[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Fyll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inn]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0,5 MNOK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9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Kontrakt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på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max 500 000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fra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2016-2019 for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avdeling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y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062">
                <a:tc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D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[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Fyll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inn]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0,5 MNOK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8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Har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ikke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avtale</a:t>
                      </a:r>
                      <a:endParaRPr kumimoji="0" lang="en-US" altLang="nb-NO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388555"/>
                  </a:ext>
                </a:extLst>
              </a:tr>
              <a:tr h="386062">
                <a:tc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E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[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Fyll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inn]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0,2 MNOK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5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Har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ikke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avtale</a:t>
                      </a:r>
                      <a:endParaRPr kumimoji="0" lang="en-US" altLang="nb-NO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532435"/>
                  </a:ext>
                </a:extLst>
              </a:tr>
              <a:tr h="386062"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[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Fyll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inn]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0,1 MNOK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1pPr>
                      <a:lvl2pPr marL="15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2pPr>
                      <a:lvl3pPr marL="360363" algn="l" defTabSz="695325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3pPr>
                      <a:lvl4pPr marL="725488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4pPr>
                      <a:lvl5pPr marL="1077913" algn="l" defTabSz="69532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5pPr>
                      <a:lvl6pPr marL="15351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6pPr>
                      <a:lvl7pPr marL="19923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7pPr>
                      <a:lvl8pPr marL="24495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8pPr>
                      <a:lvl9pPr marL="2906713" defTabSz="69532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Har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ikke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avtale</a:t>
                      </a:r>
                      <a:endParaRPr kumimoji="0" lang="en-US" altLang="nb-NO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852">
                <a:tc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Diverse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småleverandører</a:t>
                      </a:r>
                      <a:endParaRPr kumimoji="0" lang="en-US" altLang="nb-NO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Div</a:t>
                      </a:r>
                      <a:endParaRPr kumimoji="0" lang="en-US" altLang="nb-NO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2 MNOK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300</a:t>
                      </a: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95325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Har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ikke</a:t>
                      </a:r>
                      <a:r>
                        <a:rPr kumimoji="0" lang="en-US" altLang="nb-NO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nb-NO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ＭＳ Ｐゴシック" panose="020B0600070205080204" pitchFamily="34" charset="-128"/>
                        </a:rPr>
                        <a:t>avtale</a:t>
                      </a:r>
                      <a:endParaRPr kumimoji="0" lang="en-US" altLang="nb-NO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0827" marR="90827" marT="23992" marB="239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847291"/>
                  </a:ext>
                </a:extLst>
              </a:tr>
            </a:tbl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B47DC58B-722C-4BE8-B820-EDFA56766479}"/>
              </a:ext>
            </a:extLst>
          </p:cNvPr>
          <p:cNvSpPr txBox="1"/>
          <p:nvPr/>
        </p:nvSpPr>
        <p:spPr>
          <a:xfrm>
            <a:off x="1219080" y="2056965"/>
            <a:ext cx="13816251" cy="1486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For valgt kategori undersøker du hvilke avtaler som er inngått, samt kartlegger hvilke leverandører dere kjøper fra som ikke har en gyldig avtale. Oversikten danner grunnlaget for å beregne avtaledekning (hvor stort volum innenfor kategorien som er dekket av gyldige avtaler) og avtalelojalitet (hvor stort volum kjøpes på avtalene i forhold til volumet dere har gyldig avtale for). </a:t>
            </a:r>
          </a:p>
        </p:txBody>
      </p:sp>
    </p:spTree>
    <p:extLst>
      <p:ext uri="{BB962C8B-B14F-4D97-AF65-F5344CB8AC3E}">
        <p14:creationId xmlns:p14="http://schemas.microsoft.com/office/powerpoint/2010/main" val="338910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1DCDC38F-F2A2-4B9D-8953-8DD359E0F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5" y="467404"/>
            <a:ext cx="14454188" cy="692497"/>
          </a:xfrm>
        </p:spPr>
        <p:txBody>
          <a:bodyPr>
            <a:normAutofit fontScale="90000"/>
          </a:bodyPr>
          <a:lstStyle/>
          <a:p>
            <a:r>
              <a:rPr lang="nb-NO" dirty="0"/>
              <a:t>Sjekkliste for digital modenhet og potensial i kategorien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8A0B7E9-411E-4A46-A757-7C38858C4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225" y="1440179"/>
            <a:ext cx="14031958" cy="7481752"/>
          </a:xfrm>
        </p:spPr>
        <p:txBody>
          <a:bodyPr>
            <a:normAutofit fontScale="92500" lnSpcReduction="10000"/>
          </a:bodyPr>
          <a:lstStyle/>
          <a:p>
            <a:r>
              <a:rPr lang="en-US" altLang="nb-NO" dirty="0" err="1"/>
              <a:t>Vurdering</a:t>
            </a:r>
            <a:r>
              <a:rPr lang="en-US" altLang="nb-NO" dirty="0"/>
              <a:t> av </a:t>
            </a:r>
            <a:r>
              <a:rPr lang="en-US" altLang="nb-NO" dirty="0" err="1"/>
              <a:t>potensiale</a:t>
            </a:r>
            <a:r>
              <a:rPr lang="en-US" altLang="nb-NO" dirty="0"/>
              <a:t> for </a:t>
            </a:r>
            <a:r>
              <a:rPr lang="en-US" altLang="nb-NO" dirty="0" err="1"/>
              <a:t>digitalisering</a:t>
            </a:r>
            <a:r>
              <a:rPr lang="en-US" altLang="nb-NO" dirty="0"/>
              <a:t>:</a:t>
            </a:r>
          </a:p>
          <a:p>
            <a:pPr lvl="1"/>
            <a:r>
              <a:rPr lang="nb-NO" altLang="nb-NO" dirty="0"/>
              <a:t>Hvor relevant er det å benytte digitale verktøy for å effektivisere innkjøpsarbeidet innenfor kategorien?</a:t>
            </a:r>
          </a:p>
          <a:p>
            <a:pPr lvl="1"/>
            <a:r>
              <a:rPr lang="nb-NO" altLang="nb-NO" dirty="0"/>
              <a:t>I hvilken grad bruker dere digitale verktøy i følgende deler av anskaffelsesprosessen (innenfor </a:t>
            </a:r>
            <a:r>
              <a:rPr lang="nb-NO" altLang="nb-NO"/>
              <a:t>denne kategorien)?</a:t>
            </a:r>
            <a:endParaRPr lang="nb-NO" altLang="nb-NO" dirty="0"/>
          </a:p>
          <a:p>
            <a:pPr lvl="1"/>
            <a:endParaRPr lang="nb-NO" altLang="nb-NO" dirty="0"/>
          </a:p>
          <a:p>
            <a:pPr lvl="1"/>
            <a:endParaRPr lang="nb-NO" altLang="nb-NO" dirty="0"/>
          </a:p>
          <a:p>
            <a:pPr lvl="1"/>
            <a:endParaRPr lang="nb-NO" altLang="nb-NO" dirty="0"/>
          </a:p>
          <a:p>
            <a:pPr lvl="1"/>
            <a:endParaRPr lang="nb-NO" altLang="nb-NO" dirty="0"/>
          </a:p>
          <a:p>
            <a:pPr lvl="1"/>
            <a:endParaRPr lang="nb-NO" altLang="nb-NO" dirty="0"/>
          </a:p>
          <a:p>
            <a:pPr lvl="1"/>
            <a:endParaRPr lang="nb-NO" altLang="nb-NO" dirty="0"/>
          </a:p>
          <a:p>
            <a:pPr lvl="1"/>
            <a:endParaRPr lang="nb-NO" altLang="nb-NO" dirty="0"/>
          </a:p>
          <a:p>
            <a:pPr lvl="1"/>
            <a:r>
              <a:rPr lang="nb-NO" altLang="nb-NO" dirty="0"/>
              <a:t>Hvilke mål bør settes ut fra dagens status? </a:t>
            </a:r>
            <a:br>
              <a:rPr lang="nb-NO" altLang="nb-NO" dirty="0"/>
            </a:br>
            <a:r>
              <a:rPr lang="nb-NO" altLang="nb-NO" dirty="0"/>
              <a:t>Sørg for måling og oppfølging.</a:t>
            </a:r>
          </a:p>
          <a:p>
            <a:endParaRPr lang="nb-NO" dirty="0"/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E724473C-6ACA-4E13-981B-455DC553C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942964"/>
              </p:ext>
            </p:extLst>
          </p:nvPr>
        </p:nvGraphicFramePr>
        <p:xfrm>
          <a:off x="2652516" y="3949792"/>
          <a:ext cx="11138640" cy="34273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49325">
                  <a:extLst>
                    <a:ext uri="{9D8B030D-6E8A-4147-A177-3AD203B41FA5}">
                      <a16:colId xmlns:a16="http://schemas.microsoft.com/office/drawing/2014/main" val="1395507665"/>
                    </a:ext>
                  </a:extLst>
                </a:gridCol>
                <a:gridCol w="1340285">
                  <a:extLst>
                    <a:ext uri="{9D8B030D-6E8A-4147-A177-3AD203B41FA5}">
                      <a16:colId xmlns:a16="http://schemas.microsoft.com/office/drawing/2014/main" val="2728915370"/>
                    </a:ext>
                  </a:extLst>
                </a:gridCol>
                <a:gridCol w="1215025">
                  <a:extLst>
                    <a:ext uri="{9D8B030D-6E8A-4147-A177-3AD203B41FA5}">
                      <a16:colId xmlns:a16="http://schemas.microsoft.com/office/drawing/2014/main" val="2805805908"/>
                    </a:ext>
                  </a:extLst>
                </a:gridCol>
                <a:gridCol w="1139868">
                  <a:extLst>
                    <a:ext uri="{9D8B030D-6E8A-4147-A177-3AD203B41FA5}">
                      <a16:colId xmlns:a16="http://schemas.microsoft.com/office/drawing/2014/main" val="102924803"/>
                    </a:ext>
                  </a:extLst>
                </a:gridCol>
                <a:gridCol w="1127343">
                  <a:extLst>
                    <a:ext uri="{9D8B030D-6E8A-4147-A177-3AD203B41FA5}">
                      <a16:colId xmlns:a16="http://schemas.microsoft.com/office/drawing/2014/main" val="187253728"/>
                    </a:ext>
                  </a:extLst>
                </a:gridCol>
                <a:gridCol w="1227550">
                  <a:extLst>
                    <a:ext uri="{9D8B030D-6E8A-4147-A177-3AD203B41FA5}">
                      <a16:colId xmlns:a16="http://schemas.microsoft.com/office/drawing/2014/main" val="1699727516"/>
                    </a:ext>
                  </a:extLst>
                </a:gridCol>
                <a:gridCol w="839244">
                  <a:extLst>
                    <a:ext uri="{9D8B030D-6E8A-4147-A177-3AD203B41FA5}">
                      <a16:colId xmlns:a16="http://schemas.microsoft.com/office/drawing/2014/main" val="366537539"/>
                    </a:ext>
                  </a:extLst>
                </a:gridCol>
              </a:tblGrid>
              <a:tr h="34850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 </a:t>
                      </a:r>
                      <a:endParaRPr lang="nb-NO" sz="11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I svært liten grad</a:t>
                      </a:r>
                      <a:br>
                        <a:rPr lang="nb-NO" sz="800">
                          <a:effectLst/>
                        </a:rPr>
                      </a:br>
                      <a:r>
                        <a:rPr lang="nb-NO" sz="800">
                          <a:effectLst/>
                        </a:rPr>
                        <a:t>(1)</a:t>
                      </a:r>
                      <a:endParaRPr lang="nb-NO" sz="800" b="1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(2)</a:t>
                      </a:r>
                      <a:endParaRPr lang="nb-NO" sz="800" b="1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(3)</a:t>
                      </a:r>
                      <a:endParaRPr lang="nb-NO" sz="800" b="1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(4)</a:t>
                      </a:r>
                      <a:endParaRPr lang="nb-NO" sz="800" b="1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I svært stor grad</a:t>
                      </a:r>
                      <a:br>
                        <a:rPr lang="nb-NO" sz="800">
                          <a:effectLst/>
                        </a:rPr>
                      </a:br>
                      <a:r>
                        <a:rPr lang="nb-NO" sz="800">
                          <a:effectLst/>
                        </a:rPr>
                        <a:t>(5)</a:t>
                      </a:r>
                      <a:endParaRPr lang="nb-NO" sz="800" b="1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Vet ikke</a:t>
                      </a:r>
                      <a:endParaRPr lang="nb-NO" sz="800" b="1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extLst>
                  <a:ext uri="{0D108BD9-81ED-4DB2-BD59-A6C34878D82A}">
                    <a16:rowId xmlns:a16="http://schemas.microsoft.com/office/drawing/2014/main" val="2445909994"/>
                  </a:ext>
                </a:extLst>
              </a:tr>
              <a:tr h="26678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Planlegging av innkjøp</a:t>
                      </a:r>
                      <a:endParaRPr lang="nb-NO" sz="11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(1)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(2)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(3)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(4)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(5)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 dirty="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extLst>
                  <a:ext uri="{0D108BD9-81ED-4DB2-BD59-A6C34878D82A}">
                    <a16:rowId xmlns:a16="http://schemas.microsoft.com/office/drawing/2014/main" val="3421525248"/>
                  </a:ext>
                </a:extLst>
              </a:tr>
              <a:tr h="26678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Kunngjøring av konkurranse</a:t>
                      </a:r>
                      <a:endParaRPr lang="nb-NO" sz="11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(1)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(2)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(3) </a:t>
                      </a:r>
                      <a:r>
                        <a:rPr lang="nb-NO" sz="1200" dirty="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 dirty="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(4)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(5)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 dirty="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extLst>
                  <a:ext uri="{0D108BD9-81ED-4DB2-BD59-A6C34878D82A}">
                    <a16:rowId xmlns:a16="http://schemas.microsoft.com/office/drawing/2014/main" val="2287577340"/>
                  </a:ext>
                </a:extLst>
              </a:tr>
              <a:tr h="25466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Tilgjengeliggjøring av konkurransegrunnlag</a:t>
                      </a:r>
                      <a:endParaRPr lang="nb-NO" sz="11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(1)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(2)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(3)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(4)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(5)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 dirty="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extLst>
                  <a:ext uri="{0D108BD9-81ED-4DB2-BD59-A6C34878D82A}">
                    <a16:rowId xmlns:a16="http://schemas.microsoft.com/office/drawing/2014/main" val="2671287962"/>
                  </a:ext>
                </a:extLst>
              </a:tr>
              <a:tr h="26678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Mottak av tilbud</a:t>
                      </a:r>
                      <a:endParaRPr lang="nb-NO" sz="11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(1)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(2)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(3)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(4)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(5)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 dirty="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extLst>
                  <a:ext uri="{0D108BD9-81ED-4DB2-BD59-A6C34878D82A}">
                    <a16:rowId xmlns:a16="http://schemas.microsoft.com/office/drawing/2014/main" val="555929159"/>
                  </a:ext>
                </a:extLst>
              </a:tr>
              <a:tr h="45385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Kommunikasjon med leverandører gjennom konkurranseforløpet</a:t>
                      </a:r>
                      <a:endParaRPr lang="nb-NO" sz="1100" dirty="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(1)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(2)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(3)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(4)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(5)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 dirty="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extLst>
                  <a:ext uri="{0D108BD9-81ED-4DB2-BD59-A6C34878D82A}">
                    <a16:rowId xmlns:a16="http://schemas.microsoft.com/office/drawing/2014/main" val="2844046954"/>
                  </a:ext>
                </a:extLst>
              </a:tr>
              <a:tr h="26678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Evaluering og tildeling av kontrakt</a:t>
                      </a:r>
                      <a:endParaRPr lang="nb-NO" sz="11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(1)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(2)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(3)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(4)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(5)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 dirty="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extLst>
                  <a:ext uri="{0D108BD9-81ED-4DB2-BD59-A6C34878D82A}">
                    <a16:rowId xmlns:a16="http://schemas.microsoft.com/office/drawing/2014/main" val="2983078268"/>
                  </a:ext>
                </a:extLst>
              </a:tr>
              <a:tr h="26678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Ordrehåndtering</a:t>
                      </a:r>
                      <a:endParaRPr lang="nb-NO" sz="11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(1)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(2)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(3)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(4)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(5)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 dirty="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extLst>
                  <a:ext uri="{0D108BD9-81ED-4DB2-BD59-A6C34878D82A}">
                    <a16:rowId xmlns:a16="http://schemas.microsoft.com/office/drawing/2014/main" val="3741268654"/>
                  </a:ext>
                </a:extLst>
              </a:tr>
              <a:tr h="26678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Mottak av faktura</a:t>
                      </a:r>
                      <a:endParaRPr lang="nb-NO" sz="11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(1)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(2)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(3)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(4)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(5)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 dirty="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extLst>
                  <a:ext uri="{0D108BD9-81ED-4DB2-BD59-A6C34878D82A}">
                    <a16:rowId xmlns:a16="http://schemas.microsoft.com/office/drawing/2014/main" val="1367545765"/>
                  </a:ext>
                </a:extLst>
              </a:tr>
              <a:tr h="26678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Kontroll av faktura</a:t>
                      </a:r>
                      <a:endParaRPr lang="nb-NO" sz="11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(1)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(2)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(3)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(4)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(5)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 dirty="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extLst>
                  <a:ext uri="{0D108BD9-81ED-4DB2-BD59-A6C34878D82A}">
                    <a16:rowId xmlns:a16="http://schemas.microsoft.com/office/drawing/2014/main" val="3939333041"/>
                  </a:ext>
                </a:extLst>
              </a:tr>
              <a:tr h="26678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Oppfølging av inngåtte avtaler</a:t>
                      </a:r>
                      <a:endParaRPr lang="nb-NO" sz="11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(1)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 dirty="0">
                          <a:effectLst/>
                        </a:rPr>
                        <a:t>(2) </a:t>
                      </a:r>
                      <a:r>
                        <a:rPr lang="nb-NO" sz="1200" dirty="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 dirty="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(3)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(4)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effectLst/>
                        </a:rPr>
                        <a:t>(5) </a:t>
                      </a:r>
                      <a:r>
                        <a:rPr lang="nb-NO" sz="120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b-NO" sz="1200" dirty="0">
                          <a:effectLst/>
                          <a:sym typeface="Wingdings" panose="05000000000000000000" pitchFamily="2" charset="2"/>
                        </a:rPr>
                        <a:t></a:t>
                      </a:r>
                      <a:endParaRPr lang="nb-NO" sz="800" dirty="0">
                        <a:effectLst/>
                        <a:latin typeface="Arial Unicode MS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195" marB="36195" anchor="ctr"/>
                </a:tc>
                <a:extLst>
                  <a:ext uri="{0D108BD9-81ED-4DB2-BD59-A6C34878D82A}">
                    <a16:rowId xmlns:a16="http://schemas.microsoft.com/office/drawing/2014/main" val="3521259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884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00225" y="467404"/>
            <a:ext cx="11701463" cy="972774"/>
          </a:xfrm>
        </p:spPr>
        <p:txBody>
          <a:bodyPr>
            <a:normAutofit fontScale="90000"/>
          </a:bodyPr>
          <a:lstStyle/>
          <a:p>
            <a:r>
              <a:rPr lang="nb-NO" sz="4267" dirty="0"/>
              <a:t>Kartlegge virksomhetens behov innenfor kategorien – aktuelle spørsmål til hjelp: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6F14E0E4-778C-4DBD-ABD3-6647C5D02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224406"/>
              </p:ext>
            </p:extLst>
          </p:nvPr>
        </p:nvGraphicFramePr>
        <p:xfrm>
          <a:off x="1800225" y="2005662"/>
          <a:ext cx="11701463" cy="6464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39">
                  <a:extLst>
                    <a:ext uri="{9D8B030D-6E8A-4147-A177-3AD203B41FA5}">
                      <a16:colId xmlns:a16="http://schemas.microsoft.com/office/drawing/2014/main" val="3983888380"/>
                    </a:ext>
                  </a:extLst>
                </a:gridCol>
                <a:gridCol w="9385924">
                  <a:extLst>
                    <a:ext uri="{9D8B030D-6E8A-4147-A177-3AD203B41FA5}">
                      <a16:colId xmlns:a16="http://schemas.microsoft.com/office/drawing/2014/main" val="2047700021"/>
                    </a:ext>
                  </a:extLst>
                </a:gridCol>
              </a:tblGrid>
              <a:tr h="493821">
                <a:tc>
                  <a:txBody>
                    <a:bodyPr/>
                    <a:lstStyle/>
                    <a:p>
                      <a:r>
                        <a:rPr lang="nb-NO" sz="1600" dirty="0"/>
                        <a:t>Tema: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Spørsmål: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853327"/>
                  </a:ext>
                </a:extLst>
              </a:tr>
              <a:tr h="852964">
                <a:tc>
                  <a:txBody>
                    <a:bodyPr/>
                    <a:lstStyle/>
                    <a:p>
                      <a:r>
                        <a:rPr lang="nb-NO" sz="1600" dirty="0"/>
                        <a:t>Strategi: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Hva sier virksomhetsstrategien? </a:t>
                      </a:r>
                    </a:p>
                    <a:p>
                      <a:pPr marL="285750" marR="0" lvl="0" indent="-28575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Hvordan er sammenhengen mellom innkjøp og virksomhetsstrategien?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988720"/>
                  </a:ext>
                </a:extLst>
              </a:tr>
              <a:tr h="852964">
                <a:tc>
                  <a:txBody>
                    <a:bodyPr/>
                    <a:lstStyle/>
                    <a:p>
                      <a:pPr marL="0" marR="0" lvl="0" indent="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/>
                        <a:t>Regelverk: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Hvilke regelverk legger føringer på virksomheten? </a:t>
                      </a:r>
                    </a:p>
                    <a:p>
                      <a:pPr marL="285750" marR="0" lvl="0" indent="-28575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Hvilke restriksjoner plasserer leverandørene på oss?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171680"/>
                  </a:ext>
                </a:extLst>
              </a:tr>
              <a:tr h="1571250">
                <a:tc>
                  <a:txBody>
                    <a:bodyPr/>
                    <a:lstStyle/>
                    <a:p>
                      <a:pPr marL="0" marR="0" lvl="0" indent="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/>
                        <a:t>Kvalitet: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/>
                        <a:t>Hvem definerer kvalitetsstandarden?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/>
                        <a:t>Hvilke standarder </a:t>
                      </a:r>
                      <a:r>
                        <a:rPr lang="nb-NO" sz="1600" u="sng" dirty="0"/>
                        <a:t>vil</a:t>
                      </a:r>
                      <a:r>
                        <a:rPr lang="nb-NO" sz="1600" dirty="0"/>
                        <a:t> dere ha?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/>
                        <a:t>Hvilke standarder </a:t>
                      </a:r>
                      <a:r>
                        <a:rPr lang="nb-NO" sz="1600" u="sng" dirty="0"/>
                        <a:t>må</a:t>
                      </a:r>
                      <a:r>
                        <a:rPr lang="nb-NO" sz="1600" dirty="0"/>
                        <a:t> dere ha?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 dirty="0"/>
                        <a:t>Hvilke standarder synes leverandørene er vanskelig å levere?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850186"/>
                  </a:ext>
                </a:extLst>
              </a:tr>
              <a:tr h="493821">
                <a:tc>
                  <a:txBody>
                    <a:bodyPr/>
                    <a:lstStyle/>
                    <a:p>
                      <a:pPr marL="0" marR="0" lvl="0" indent="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/>
                        <a:t>Tjenester: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Hvilke rapporteringsrutiner, fakturering og opplæring er relevant?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37545"/>
                  </a:ext>
                </a:extLst>
              </a:tr>
              <a:tr h="493821">
                <a:tc>
                  <a:txBody>
                    <a:bodyPr/>
                    <a:lstStyle/>
                    <a:p>
                      <a:r>
                        <a:rPr lang="nb-NO" sz="1600" dirty="0"/>
                        <a:t>Kostnad: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Hva er budsjettramme, prisrisiko (fast eller variabel pris), tidsrisiko (betalingstidspunkt) </a:t>
                      </a:r>
                      <a:r>
                        <a:rPr lang="nb-NO" sz="1600" dirty="0" err="1"/>
                        <a:t>etc</a:t>
                      </a:r>
                      <a:r>
                        <a:rPr lang="nb-NO" sz="16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612564"/>
                  </a:ext>
                </a:extLst>
              </a:tr>
              <a:tr h="852964">
                <a:tc>
                  <a:txBody>
                    <a:bodyPr/>
                    <a:lstStyle/>
                    <a:p>
                      <a:r>
                        <a:rPr lang="nb-NO" sz="1600" dirty="0"/>
                        <a:t>Innovasjon: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Ambisjoner for nye tjeneste eller produktmuligheter?</a:t>
                      </a:r>
                    </a:p>
                    <a:p>
                      <a:pPr marL="285750" marR="0" lvl="0" indent="-28575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Hvordan kan vi åpne for mest mulig innovasjon?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800726"/>
                  </a:ext>
                </a:extLst>
              </a:tr>
              <a:tr h="852964">
                <a:tc>
                  <a:txBody>
                    <a:bodyPr/>
                    <a:lstStyle/>
                    <a:p>
                      <a:r>
                        <a:rPr lang="nb-NO" sz="1600" dirty="0"/>
                        <a:t>Miljøkrav: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Hvilke lovkrav må vi forholde oss til?</a:t>
                      </a:r>
                    </a:p>
                    <a:p>
                      <a:pPr marL="285750" marR="0" lvl="0" indent="-285750" algn="l" defTabSz="12190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 dirty="0"/>
                        <a:t>Hvilke ambisjoner ligger i virksomhetsstrategien?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582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02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Interessentanalyse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155733"/>
              </p:ext>
            </p:extLst>
          </p:nvPr>
        </p:nvGraphicFramePr>
        <p:xfrm>
          <a:off x="1873797" y="2123088"/>
          <a:ext cx="12912235" cy="5335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1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2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83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83687">
                  <a:extLst>
                    <a:ext uri="{9D8B030D-6E8A-4147-A177-3AD203B41FA5}">
                      <a16:colId xmlns:a16="http://schemas.microsoft.com/office/drawing/2014/main" val="3821015663"/>
                    </a:ext>
                  </a:extLst>
                </a:gridCol>
              </a:tblGrid>
              <a:tr h="1415744">
                <a:tc>
                  <a:txBody>
                    <a:bodyPr/>
                    <a:lstStyle/>
                    <a:p>
                      <a:r>
                        <a:rPr lang="nb-NO" sz="2000" dirty="0"/>
                        <a:t>Rolle i organisasjonen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Ansvar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Avdeling/ enhet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Rolle i teamet?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nb-NO" sz="2000" dirty="0"/>
                        <a:t>Behov for særskilt kommunikasjon?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850">
                <a:tc>
                  <a:txBody>
                    <a:bodyPr/>
                    <a:lstStyle/>
                    <a:p>
                      <a:r>
                        <a:rPr lang="nb-NO" sz="2000" dirty="0"/>
                        <a:t>Budsjetteier/linjeleder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850">
                <a:tc>
                  <a:txBody>
                    <a:bodyPr/>
                    <a:lstStyle/>
                    <a:p>
                      <a:r>
                        <a:rPr lang="nb-NO" sz="2000" dirty="0"/>
                        <a:t>Fagekspert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850">
                <a:tc>
                  <a:txBody>
                    <a:bodyPr/>
                    <a:lstStyle/>
                    <a:p>
                      <a:r>
                        <a:rPr lang="nb-NO" sz="2000" dirty="0"/>
                        <a:t>Miljørådgiver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302">
                <a:tc>
                  <a:txBody>
                    <a:bodyPr/>
                    <a:lstStyle/>
                    <a:p>
                      <a:r>
                        <a:rPr lang="nb-NO" sz="2000" dirty="0"/>
                        <a:t>Økonomi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302">
                <a:tc>
                  <a:txBody>
                    <a:bodyPr/>
                    <a:lstStyle/>
                    <a:p>
                      <a:r>
                        <a:rPr lang="nb-NO" sz="2000" dirty="0"/>
                        <a:t>Andre?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nb-NO" sz="20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12126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73345"/>
      </p:ext>
    </p:extLst>
  </p:cSld>
  <p:clrMapOvr>
    <a:masterClrMapping/>
  </p:clrMapOvr>
</p:sld>
</file>

<file path=ppt/theme/theme1.xml><?xml version="1.0" encoding="utf-8"?>
<a:theme xmlns:a="http://schemas.openxmlformats.org/drawingml/2006/main" name="DIFI PPTmal">
  <a:themeElements>
    <a:clrScheme name="DIFI">
      <a:dk1>
        <a:sysClr val="windowText" lastClr="000000"/>
      </a:dk1>
      <a:lt1>
        <a:sysClr val="window" lastClr="FFFFFF"/>
      </a:lt1>
      <a:dk2>
        <a:srgbClr val="23344F"/>
      </a:dk2>
      <a:lt2>
        <a:srgbClr val="E7E6E6"/>
      </a:lt2>
      <a:accent1>
        <a:srgbClr val="000066"/>
      </a:accent1>
      <a:accent2>
        <a:srgbClr val="00CCFF"/>
      </a:accent2>
      <a:accent3>
        <a:srgbClr val="F0E6D8"/>
      </a:accent3>
      <a:accent4>
        <a:srgbClr val="9B6396"/>
      </a:accent4>
      <a:accent5>
        <a:srgbClr val="336699"/>
      </a:accent5>
      <a:accent6>
        <a:srgbClr val="74306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8" id="{6E97D180-8209-4888-A2B1-561BC8DDEB41}" vid="{05FDF0B4-06B6-4D0C-B7DA-E489E57FA4FB}"/>
    </a:ext>
  </a:extLst>
</a:theme>
</file>

<file path=ppt/theme/theme2.xml><?xml version="1.0" encoding="utf-8"?>
<a:theme xmlns:a="http://schemas.openxmlformats.org/drawingml/2006/main" name="Blå slides">
  <a:themeElements>
    <a:clrScheme name="DIFI">
      <a:dk1>
        <a:sysClr val="windowText" lastClr="000000"/>
      </a:dk1>
      <a:lt1>
        <a:sysClr val="window" lastClr="FFFFFF"/>
      </a:lt1>
      <a:dk2>
        <a:srgbClr val="23344F"/>
      </a:dk2>
      <a:lt2>
        <a:srgbClr val="E7E6E6"/>
      </a:lt2>
      <a:accent1>
        <a:srgbClr val="000066"/>
      </a:accent1>
      <a:accent2>
        <a:srgbClr val="00CCFF"/>
      </a:accent2>
      <a:accent3>
        <a:srgbClr val="F0E6D8"/>
      </a:accent3>
      <a:accent4>
        <a:srgbClr val="9B6396"/>
      </a:accent4>
      <a:accent5>
        <a:srgbClr val="336699"/>
      </a:accent5>
      <a:accent6>
        <a:srgbClr val="74306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8" id="{6E97D180-8209-4888-A2B1-561BC8DDEB41}" vid="{5C725029-A247-4852-8B32-1068A4826B74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088B15BB20EB48BFF0982DC2D73C67" ma:contentTypeVersion="2" ma:contentTypeDescription="Opprett et nytt dokument." ma:contentTypeScope="" ma:versionID="c9b702948b9856d1b2de5806e35ccbc5">
  <xsd:schema xmlns:xsd="http://www.w3.org/2001/XMLSchema" xmlns:xs="http://www.w3.org/2001/XMLSchema" xmlns:p="http://schemas.microsoft.com/office/2006/metadata/properties" xmlns:ns2="f36dd7d5-2e90-4a55-b145-5f9c6d20cea1" targetNamespace="http://schemas.microsoft.com/office/2006/metadata/properties" ma:root="true" ma:fieldsID="2fa57d7d75bb66b6b3862e3f94544cc8" ns2:_="">
    <xsd:import namespace="f36dd7d5-2e90-4a55-b145-5f9c6d20ce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dd7d5-2e90-4a55-b145-5f9c6d20c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9FFBD8-250F-4AD7-BF84-E82EE199E2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94FA57-E31E-4E4B-83AB-98078CD627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6dd7d5-2e90-4a55-b145-5f9c6d20ce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E28BB25-4385-4879-A188-87552B39426B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36dd7d5-2e90-4a55-b145-5f9c6d20cea1"/>
    <ds:schemaRef ds:uri="http://schemas.microsoft.com/office/infopath/2007/PartnerControl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Difi - Norsk standard mal</Template>
  <TotalTime>1594</TotalTime>
  <Words>841</Words>
  <Application>Microsoft Office PowerPoint</Application>
  <PresentationFormat>Egendefinert</PresentationFormat>
  <Paragraphs>233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6</vt:i4>
      </vt:variant>
    </vt:vector>
  </HeadingPairs>
  <TitlesOfParts>
    <vt:vector size="15" baseType="lpstr">
      <vt:lpstr>ＭＳ Ｐゴシック</vt:lpstr>
      <vt:lpstr>Arial</vt:lpstr>
      <vt:lpstr>Arial Unicode MS</vt:lpstr>
      <vt:lpstr>Calibri</vt:lpstr>
      <vt:lpstr>Times New Roman</vt:lpstr>
      <vt:lpstr>Verdana</vt:lpstr>
      <vt:lpstr>Wingdings</vt:lpstr>
      <vt:lpstr>DIFI PPTmal</vt:lpstr>
      <vt:lpstr>Blå slides</vt:lpstr>
      <vt:lpstr>Interne analyser - for utvikling av kategoristrategi</vt:lpstr>
      <vt:lpstr>Detaljert spendanalyse  </vt:lpstr>
      <vt:lpstr>Oversikt over eksisterende leverandører og avtaler</vt:lpstr>
      <vt:lpstr>Sjekkliste for digital modenhet og potensial i kategorien</vt:lpstr>
      <vt:lpstr>Kartlegge virksomhetens behov innenfor kategorien – aktuelle spørsmål til hjelp:</vt:lpstr>
      <vt:lpstr>Interessentanalyse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Spendanalyse</dc:title>
  <dc:creator>Nordstrand, Birgit Enger</dc:creator>
  <cp:lastModifiedBy>Nordstrand, Birgit Enger</cp:lastModifiedBy>
  <cp:revision>2</cp:revision>
  <dcterms:created xsi:type="dcterms:W3CDTF">2018-10-04T11:40:54Z</dcterms:created>
  <dcterms:modified xsi:type="dcterms:W3CDTF">2018-10-25T11:51:30Z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0x010100FD088B15BB20EB48BFF0982DC2D73C67</vt:lpwstr>
  </property>
</Properties>
</file>