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30"/>
  </p:notesMasterIdLst>
  <p:handoutMasterIdLst>
    <p:handoutMasterId r:id="rId31"/>
  </p:handoutMasterIdLst>
  <p:sldIdLst>
    <p:sldId id="350" r:id="rId2"/>
    <p:sldId id="291" r:id="rId3"/>
    <p:sldId id="431" r:id="rId4"/>
    <p:sldId id="271" r:id="rId5"/>
    <p:sldId id="351" r:id="rId6"/>
    <p:sldId id="352" r:id="rId7"/>
    <p:sldId id="353" r:id="rId8"/>
    <p:sldId id="432" r:id="rId9"/>
    <p:sldId id="433" r:id="rId10"/>
    <p:sldId id="434" r:id="rId11"/>
    <p:sldId id="435" r:id="rId12"/>
    <p:sldId id="438" r:id="rId13"/>
    <p:sldId id="439" r:id="rId14"/>
    <p:sldId id="440" r:id="rId15"/>
    <p:sldId id="441" r:id="rId16"/>
    <p:sldId id="436" r:id="rId17"/>
    <p:sldId id="437" r:id="rId18"/>
    <p:sldId id="354" r:id="rId19"/>
    <p:sldId id="355" r:id="rId20"/>
    <p:sldId id="453" r:id="rId21"/>
    <p:sldId id="443" r:id="rId22"/>
    <p:sldId id="444" r:id="rId23"/>
    <p:sldId id="445" r:id="rId24"/>
    <p:sldId id="452" r:id="rId25"/>
    <p:sldId id="447" r:id="rId26"/>
    <p:sldId id="448" r:id="rId27"/>
    <p:sldId id="450" r:id="rId28"/>
    <p:sldId id="373" r:id="rId29"/>
  </p:sldIdLst>
  <p:sldSz cx="9144000" cy="6858000" type="screen4x3"/>
  <p:notesSz cx="6669088" cy="9872663"/>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5779" autoAdjust="0"/>
  </p:normalViewPr>
  <p:slideViewPr>
    <p:cSldViewPr snapToGrid="0">
      <p:cViewPr>
        <p:scale>
          <a:sx n="150" d="100"/>
          <a:sy n="150"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snapToGrid="0">
      <p:cViewPr>
        <p:scale>
          <a:sx n="90" d="100"/>
          <a:sy n="90" d="100"/>
        </p:scale>
        <p:origin x="-3834" y="-336"/>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sz="quarter"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97CBC800-E917-4BA6-AE83-1FCD9D4A6D80}" type="datetime1">
              <a:rPr lang="nb-NO"/>
              <a:pPr>
                <a:defRPr/>
              </a:pPr>
              <a:t>02.12.2013</a:t>
            </a:fld>
            <a:endParaRPr lang="nb-NO"/>
          </a:p>
        </p:txBody>
      </p:sp>
      <p:sp>
        <p:nvSpPr>
          <p:cNvPr id="4" name="Footer Placeholder 3"/>
          <p:cNvSpPr>
            <a:spLocks noGrp="1"/>
          </p:cNvSpPr>
          <p:nvPr>
            <p:ph type="ftr" sz="quarter" idx="2"/>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7" charset="0"/>
              </a:defRPr>
            </a:lvl1pPr>
          </a:lstStyle>
          <a:p>
            <a:pPr>
              <a:defRPr/>
            </a:pPr>
            <a:fld id="{F69E413C-3671-4CE7-B6AA-AC4A330D9FB0}" type="slidenum">
              <a:rPr lang="nb-NO"/>
              <a:pPr>
                <a:defRPr/>
              </a:pPr>
              <a:t>‹#›</a:t>
            </a:fld>
            <a:endParaRPr lang="nb-NO"/>
          </a:p>
        </p:txBody>
      </p:sp>
    </p:spTree>
    <p:extLst>
      <p:ext uri="{BB962C8B-B14F-4D97-AF65-F5344CB8AC3E}">
        <p14:creationId xmlns:p14="http://schemas.microsoft.com/office/powerpoint/2010/main" val="4154606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DD4D1C23-B63B-4E2C-8074-8430BAA4F6A7}" type="datetime1">
              <a:rPr lang="nb-NO"/>
              <a:pPr>
                <a:defRPr/>
              </a:pPr>
              <a:t>02.12.2013</a:t>
            </a:fld>
            <a:endParaRPr lang="nb-NO"/>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7" name="Slide Number Placeholder 6"/>
          <p:cNvSpPr>
            <a:spLocks noGrp="1"/>
          </p:cNvSpPr>
          <p:nvPr>
            <p:ph type="sldNum" sz="quarter" idx="5"/>
          </p:nvPr>
        </p:nvSpPr>
        <p:spPr>
          <a:xfrm>
            <a:off x="1613527" y="9379030"/>
            <a:ext cx="2889938" cy="493633"/>
          </a:xfrm>
          <a:prstGeom prst="rect">
            <a:avLst/>
          </a:prstGeom>
        </p:spPr>
        <p:txBody>
          <a:bodyPr vert="horz" wrap="square" lIns="91440" tIns="45720" rIns="91440" bIns="45720" numCol="1" anchor="b" anchorCtr="0" compatLnSpc="1">
            <a:prstTxWarp prst="textNoShape">
              <a:avLst/>
            </a:prstTxWarp>
          </a:bodyPr>
          <a:lstStyle>
            <a:lvl1pPr algn="ctr">
              <a:defRPr sz="1200" smtClean="0">
                <a:latin typeface="Calibri" pitchFamily="37" charset="0"/>
              </a:defRPr>
            </a:lvl1pPr>
          </a:lstStyle>
          <a:p>
            <a:pPr>
              <a:defRPr/>
            </a:pPr>
            <a:fld id="{B7C393BB-F1B5-4B7E-9E9D-BE93C51B5314}" type="slidenum">
              <a:rPr lang="nb-NO" smtClean="0"/>
              <a:pPr>
                <a:defRPr/>
              </a:pPr>
              <a:t>‹#›</a:t>
            </a:fld>
            <a:endParaRPr lang="nb-NO"/>
          </a:p>
        </p:txBody>
      </p:sp>
    </p:spTree>
    <p:extLst>
      <p:ext uri="{BB962C8B-B14F-4D97-AF65-F5344CB8AC3E}">
        <p14:creationId xmlns:p14="http://schemas.microsoft.com/office/powerpoint/2010/main" val="38654469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nskaffelser.no/art/bygg-anlegg-eiendom/dokumenter/tidliglcc-difi"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nskaffelser.no/art/bygg-anlegg-eiendom/bae-tema/livssykluskostnader-ba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nskaffelser.no/art/bygg-anlegg-eiendom/bae-tema/livssykluskostnader-ba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incit.se/sv/REPAB_Faktabocker/"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nbef.no/kompetanse/noekkeltall/" TargetMode="External"/><Relationship Id="rId5" Type="http://schemas.openxmlformats.org/officeDocument/2006/relationships/hyperlink" Target="http://www.norskprisbok.no/" TargetMode="External"/><Relationship Id="rId4" Type="http://schemas.openxmlformats.org/officeDocument/2006/relationships/hyperlink" Target="http://www.holte.no/fdv_perm.aspx"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anskaffelser.no/art/bygg-anlegg-eiendom/artikler/2012/01/lcc-i-tidligfase-bae" TargetMode="External"/><Relationship Id="rId3" Type="http://schemas.openxmlformats.org/officeDocument/2006/relationships/hyperlink" Target="http://lccweb.no/" TargetMode="External"/><Relationship Id="rId7" Type="http://schemas.openxmlformats.org/officeDocument/2006/relationships/hyperlink" Target="http://www.anskaffelser.no/art/bygg-anlegg-eiendom/artikler/2012/01/hvorfor-lcc-ba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anskaffelser.no/art/bygg-anlegg-eiendom/artikler/2012/01/hva-er-lcc-bae" TargetMode="External"/><Relationship Id="rId11" Type="http://schemas.openxmlformats.org/officeDocument/2006/relationships/hyperlink" Target="http://www.lccforum.no/" TargetMode="External"/><Relationship Id="rId5" Type="http://schemas.openxmlformats.org/officeDocument/2006/relationships/hyperlink" Target="http://www.anskaffelser.no/art/bygg-anlegg-eiendom/bae-tema/livssykluskostnader-bae" TargetMode="External"/><Relationship Id="rId10" Type="http://schemas.openxmlformats.org/officeDocument/2006/relationships/hyperlink" Target="http://www.anskaffelser.no/art/bygg-anlegg-eiendom/artikler/2012/01/lcc-under-prosjektering-og-utforelse-bae" TargetMode="External"/><Relationship Id="rId4" Type="http://schemas.openxmlformats.org/officeDocument/2006/relationships/hyperlink" Target="http://tidliglcc.difi.no/" TargetMode="External"/><Relationship Id="rId9" Type="http://schemas.openxmlformats.org/officeDocument/2006/relationships/hyperlink" Target="http://www.anskaffelser.no/art/bygg-anlegg-eiendom/artikler/2012/01/lcc-i-konkurransegjennomforing-ba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nskaffelser.no/art/bygg-anlegg-eiendom/bae-tema/livssykluskostnader-bae/lcc-basisku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o.wikipedia.org/wiki/Philipsbygge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enova.no/innsikt/historier/forbildebygg/kontorbygg/sparebank-1-smn/417/134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xfrm>
            <a:off x="860425" y="72072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71450" indent="-171450">
              <a:buFont typeface="Arial" pitchFamily="34" charset="0"/>
              <a:buChar char="•"/>
            </a:pPr>
            <a:r>
              <a:rPr lang="nb-NO" dirty="0"/>
              <a:t>Dette kurset er opprettet med bakgrunn i et ønske om å bidra til økt kompetanse om livssykluskostnader innen bygg, anlegg og eiendom. </a:t>
            </a:r>
            <a:r>
              <a:rPr lang="nb-NO" dirty="0" err="1"/>
              <a:t>Difi</a:t>
            </a:r>
            <a:r>
              <a:rPr lang="nb-NO" dirty="0"/>
              <a:t> har i samarbeid med LCC Forum laget grunnmoduler for slik opplæring. Systematiske vurderinger av livsløpskostnader ved investering i BAE vil bidra til en langsiktig og bærekraftig bygningsmasse. </a:t>
            </a:r>
          </a:p>
          <a:p>
            <a:r>
              <a:rPr lang="nb-NO" dirty="0"/>
              <a:t> </a:t>
            </a:r>
          </a:p>
          <a:p>
            <a:pPr marL="171450" indent="-171450">
              <a:buFont typeface="Arial" pitchFamily="34" charset="0"/>
              <a:buChar char="•"/>
            </a:pPr>
            <a:r>
              <a:rPr lang="nb-NO" dirty="0"/>
              <a:t>Kompetansenivået er lavt og erfaringene med å foreta slike analyser er nesten ikkeeksisterende. Dette gjelder både hos politikere og ledelse, offentlig og private prosjektledere og leverandører.</a:t>
            </a:r>
          </a:p>
          <a:p>
            <a:endParaRPr lang="nb-NO" dirty="0"/>
          </a:p>
          <a:p>
            <a:pPr marL="171450" indent="-171450">
              <a:buFont typeface="Arial" pitchFamily="34" charset="0"/>
              <a:buChar char="•"/>
            </a:pPr>
            <a:r>
              <a:rPr lang="nb-NO" dirty="0"/>
              <a:t>Lov og forskrift om offentlige anskaffelser stiller et klart krav om livsløpsvurderinger ved planlegging av anskaffelser. </a:t>
            </a:r>
          </a:p>
          <a:p>
            <a:endParaRPr lang="nb-NO" dirty="0"/>
          </a:p>
          <a:p>
            <a:pPr marL="171450" indent="-171450">
              <a:buFont typeface="Arial" pitchFamily="34" charset="0"/>
              <a:buChar char="•"/>
            </a:pPr>
            <a:r>
              <a:rPr lang="nb-NO" dirty="0"/>
              <a:t>Det er skrevet mange lærebøker og foredrag om livssykluskostnader (LCC) i bygg, anlegg og eiendom. </a:t>
            </a:r>
          </a:p>
          <a:p>
            <a:endParaRPr lang="nb-NO" dirty="0"/>
          </a:p>
          <a:p>
            <a:pPr marL="171450" indent="-171450">
              <a:buFont typeface="Arial" pitchFamily="34" charset="0"/>
              <a:buChar char="•"/>
            </a:pPr>
            <a:r>
              <a:rPr lang="nb-NO" dirty="0" err="1"/>
              <a:t>Difi</a:t>
            </a:r>
            <a:r>
              <a:rPr lang="nb-NO" dirty="0"/>
              <a:t> har laget </a:t>
            </a:r>
            <a:r>
              <a:rPr lang="nb-NO" dirty="0">
                <a:hlinkClick r:id="rId3"/>
              </a:rPr>
              <a:t>verktøy</a:t>
            </a:r>
            <a:r>
              <a:rPr lang="nb-NO" dirty="0"/>
              <a:t> og </a:t>
            </a:r>
            <a:r>
              <a:rPr lang="nb-NO" dirty="0">
                <a:hlinkClick r:id="rId4"/>
              </a:rPr>
              <a:t>temasider</a:t>
            </a:r>
            <a:r>
              <a:rPr lang="nb-NO" dirty="0"/>
              <a:t> om LCC som gir en grunnleggende innføring i hva LCC er og på hvilken måte det er relevant i offentlige anskaffelser. Det finnes en rekke verktøy tilgjengelig for å gjøre analyser</a:t>
            </a:r>
            <a:r>
              <a:rPr lang="nb-NO" dirty="0" smtClean="0"/>
              <a:t>.</a:t>
            </a:r>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66775" y="733425"/>
            <a:ext cx="4935538" cy="3703638"/>
          </a:xfrm>
        </p:spPr>
      </p:sp>
      <p:sp>
        <p:nvSpPr>
          <p:cNvPr id="3" name="Plassholder for notater 2"/>
          <p:cNvSpPr>
            <a:spLocks noGrp="1"/>
          </p:cNvSpPr>
          <p:nvPr>
            <p:ph type="body" idx="1"/>
          </p:nvPr>
        </p:nvSpPr>
        <p:spPr/>
        <p:txBody>
          <a:bodyPr>
            <a:normAutofit/>
          </a:bodyPr>
          <a:lstStyle/>
          <a:p>
            <a:r>
              <a:rPr lang="nb-NO" b="1" dirty="0"/>
              <a:t>Lov om offentlige anskaffelser</a:t>
            </a:r>
          </a:p>
          <a:p>
            <a:r>
              <a:rPr lang="nb-NO" dirty="0"/>
              <a:t>I § 6 i lov om </a:t>
            </a:r>
            <a:r>
              <a:rPr lang="nb-NO" u="sng" dirty="0"/>
              <a:t>offentlige anskaffelser</a:t>
            </a:r>
            <a:r>
              <a:rPr lang="nb-NO" dirty="0"/>
              <a:t> heter det: «Statlige, kommunale og fylkeskommunale myndigheter og offentligrettslige organer skal under planleggingen av den enkelte anskaffelse ta hensyn til livssykluskostnader, universell utforming og miljømessige konsekvenser av anskaffelsen». Kravene i loven innebærer at det skal gjøres vurderinger av den totale kostnaden ved anskaffelser av bygg. Dette inkluderer forvaltning, drift, vedlikehold og utvikling, ikke bare anskaffelseskostnader. </a:t>
            </a:r>
          </a:p>
          <a:p>
            <a:r>
              <a:rPr lang="nb-NO" dirty="0"/>
              <a:t>Innkjøpsreglene som krever bruk av LCC ved gjennomføring av anbudskonkurranser for byggeprosjekt, plasserer ansvaret hos innkjøperen, som er byggherren.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10</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Kostnadseffektive løsninger</a:t>
            </a:r>
          </a:p>
          <a:p>
            <a:r>
              <a:rPr lang="nb-NO" dirty="0"/>
              <a:t>Når du bruker LCC for å finne kostnadene ved ulike alternativer, kan du være tryggere på at beslutningen er kostnadseffektiv, fordi du har vurdert økonomiske konsekvenser av din beslutning. Anskaffelseskostnadene i hele livsløpet utgjør 50–65 prosent av de samlede kostnadene for bygningen. Øvrige kostnader er knyttet til forvaltning, drift og vedlikehold. I tillegg kommer kostnader til rehabilitering og ombygginger.</a:t>
            </a:r>
          </a:p>
          <a:p>
            <a:r>
              <a:rPr lang="nb-NO" b="1" dirty="0"/>
              <a:t>Kvalitetsmessige løsninger</a:t>
            </a:r>
          </a:p>
          <a:p>
            <a:r>
              <a:rPr lang="nb-NO" dirty="0"/>
              <a:t>Når du bruker LCC-beregninger på ulike alternativer, kan du analysere alternativer og ivareta kvalitet på en god måte. Du kan planlegge når eventuelle kostnader for å opprettholde kvaliteten på bygget kommer. LCC sikrer at du kan ta langsiktige beslutninger som gir holdbare løsninger og høy kvalitet gjennom hele livsløpet. Riktig kvalitet på løsningene gjør at du kan unngå unødvendige vedlikeholdsutgifter.</a:t>
            </a:r>
          </a:p>
          <a:p>
            <a:r>
              <a:rPr lang="nb-NO" b="1" dirty="0"/>
              <a:t>Forutsigbarhet</a:t>
            </a:r>
          </a:p>
          <a:p>
            <a:r>
              <a:rPr lang="nb-NO" dirty="0"/>
              <a:t>Når du bruker LCC-beregninger for å finne kostnadene ved ulike alternativer, får du oversikt over når i bruksperioden vedlikehold, utskiftninger og kostnader kommer. En god LCC-analyse skal gjøre at du unngår unødvendige drift- og vedlikeholdsutgifter. Du blir kjent med den faktiske kostnaden av byggeprosjektet.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11</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 er vanlig å foreta LCC-beregninger sent i </a:t>
            </a:r>
            <a:r>
              <a:rPr lang="nb-NO" u="sng" dirty="0"/>
              <a:t>detaljprosjekteringen</a:t>
            </a:r>
            <a:r>
              <a:rPr lang="nb-NO" dirty="0"/>
              <a:t> og fortsette i løpet av byggeperioden for å sette opp drift- og vedlikeholdsbudsjett. Kalkylene vil være grove i </a:t>
            </a:r>
            <a:r>
              <a:rPr lang="nb-NO" u="sng" dirty="0"/>
              <a:t>tidligfasen</a:t>
            </a:r>
            <a:r>
              <a:rPr lang="nb-NO" dirty="0"/>
              <a:t> og inneholde flere detaljer jo lenger ut i prosjektet du kommer. </a:t>
            </a:r>
            <a:r>
              <a:rPr lang="nb-NO" u="sng" dirty="0" err="1"/>
              <a:t>Årskostnad</a:t>
            </a:r>
            <a:r>
              <a:rPr lang="nb-NO" dirty="0"/>
              <a:t> benyttes særlig ved vurdering av alternative utforminger av bygget som grunnlag for valg mellom alternative materialer/komponenter/systemer.</a:t>
            </a:r>
          </a:p>
          <a:p>
            <a:r>
              <a:rPr lang="nb-NO" dirty="0"/>
              <a:t>Profesjonell bruk av LCC innebærer å gjøre LCC-beregninger i hele byggeprosjektet for å vurdere tekniske og bygningsmessige valg og de konsekvensene de får for </a:t>
            </a:r>
            <a:r>
              <a:rPr lang="nb-NO" dirty="0" err="1"/>
              <a:t>årskostnadene</a:t>
            </a:r>
            <a:r>
              <a:rPr lang="nb-NO" dirty="0"/>
              <a:t> i </a:t>
            </a:r>
            <a:r>
              <a:rPr lang="nb-NO" u="sng" dirty="0"/>
              <a:t>driftsfasen</a:t>
            </a:r>
            <a:r>
              <a:rPr lang="nb-NO" dirty="0"/>
              <a:t>.  Eksempelvis kan du analysere kostnader til drift og vedlikehold ved varierende fasadeløsning, arealutnyttelse, gulvbelegg med mer. Slike beregninger kan gjøres gjennom hele byggeprosjektet, fra tidligfase til utførelsesfase. Slik kan de involverte partene vurdere kostnadsmessige konsekvenser av de valgene som tas.</a:t>
            </a:r>
          </a:p>
          <a:p>
            <a:r>
              <a:rPr lang="nb-NO" dirty="0"/>
              <a:t>For å få kostnadseffektive løsninger er det viktig å kjenne til kostnadsområdene og hvilke kostnader de gir. Standard Norge har laget en standardisert klassifisering av kostnader, NS 3454 </a:t>
            </a:r>
            <a:r>
              <a:rPr lang="nb-NO" i="1" dirty="0"/>
              <a:t>Livssykluskostnader for byggverk</a:t>
            </a:r>
            <a:r>
              <a:rPr lang="nb-NO" dirty="0"/>
              <a:t>. Denne standarden kom i ny utgave i 2013.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12</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Her ser vi hvordan </a:t>
            </a:r>
            <a:r>
              <a:rPr lang="nb-NO" i="1" dirty="0"/>
              <a:t>NS 3454</a:t>
            </a:r>
            <a:r>
              <a:rPr lang="nb-NO" dirty="0"/>
              <a:t> </a:t>
            </a:r>
            <a:r>
              <a:rPr lang="nb-NO" i="1" dirty="0"/>
              <a:t>Livssykluskostnader for byggverk - Prinsipper og klassifikasjon,</a:t>
            </a:r>
            <a:r>
              <a:rPr lang="nb-NO" dirty="0"/>
              <a:t> klassifiserer kostnadene.</a:t>
            </a:r>
          </a:p>
          <a:p>
            <a:r>
              <a:rPr lang="nb-NO" dirty="0"/>
              <a:t>NS 3454 inneholder ikke kostnadstall, men du kan få tak i bøker og rapporter med forslag til verdier. De fleste kostnadene kjenner vi til, men </a:t>
            </a:r>
            <a:r>
              <a:rPr lang="nb-NO" u="sng" dirty="0"/>
              <a:t>restkostnad</a:t>
            </a:r>
            <a:r>
              <a:rPr lang="nb-NO" dirty="0"/>
              <a:t> forklarer vi her. </a:t>
            </a:r>
          </a:p>
          <a:p>
            <a:r>
              <a:rPr lang="nb-NO" dirty="0"/>
              <a:t> </a:t>
            </a:r>
          </a:p>
          <a:p>
            <a:r>
              <a:rPr lang="nb-NO" b="1" dirty="0"/>
              <a:t>Restkostnad </a:t>
            </a:r>
          </a:p>
          <a:p>
            <a:r>
              <a:rPr lang="nb-NO" dirty="0"/>
              <a:t>Restkostnad er kostnader til </a:t>
            </a:r>
            <a:r>
              <a:rPr lang="nb-NO" dirty="0" err="1"/>
              <a:t>riving</a:t>
            </a:r>
            <a:r>
              <a:rPr lang="nb-NO" dirty="0"/>
              <a:t> og avhending. Salg av en velholdt bygning kan gi en høy salgssum som reduserer restkostnadene eller gir overskudd ved salget. </a:t>
            </a:r>
          </a:p>
          <a:p>
            <a:r>
              <a:rPr lang="nb-NO" dirty="0"/>
              <a:t>Se også foilen tips, med referanse til NS3454, for inngående beskrivelse av standarden.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13</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Restverdi</a:t>
            </a:r>
          </a:p>
          <a:p>
            <a:r>
              <a:rPr lang="nb-NO" dirty="0"/>
              <a:t>I NS 3454 finner du også tabell, A.1, med </a:t>
            </a:r>
            <a:r>
              <a:rPr lang="nb-NO" dirty="0" smtClean="0"/>
              <a:t>ulike </a:t>
            </a:r>
            <a:r>
              <a:rPr lang="nb-NO" dirty="0" err="1" smtClean="0"/>
              <a:t>tilleggsposter</a:t>
            </a:r>
            <a:r>
              <a:rPr lang="nb-NO" dirty="0"/>
              <a:t>. </a:t>
            </a:r>
            <a:endParaRPr lang="nb-NO" dirty="0" smtClean="0"/>
          </a:p>
          <a:p>
            <a:r>
              <a:rPr lang="nb-NO" dirty="0" smtClean="0"/>
              <a:t>I </a:t>
            </a:r>
            <a:r>
              <a:rPr lang="nb-NO" dirty="0"/>
              <a:t>post 9 ser vi restverdien. Restverdien er verdien av bygningskomponentene ved analyseperiodens slutt, det vil i praksis ofte si salgsverdien. Dersom du planlegger å bruke bygningen din i svært mange år, vil inflasjonen gi en lav framtidig salgsverdi, og restverdien vil være nesten lik null i LCC-beregningen.</a:t>
            </a:r>
          </a:p>
          <a:p>
            <a:r>
              <a:rPr lang="nb-NO" dirty="0"/>
              <a:t>Dersom du bare planlegger å bruke bygningen en kortere periode, for eksempel ti år, får restverdien større betydning for beregningen. I utleiemarkedet for kontorbygninger går det ofte relativt kort tid mellom hver gang en bygning skifter eier.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14</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err="1"/>
              <a:t>Årskostnader</a:t>
            </a:r>
            <a:endParaRPr lang="nb-NO" b="1" dirty="0"/>
          </a:p>
          <a:p>
            <a:r>
              <a:rPr lang="nb-NO" u="sng" dirty="0" err="1"/>
              <a:t>Årskostnader</a:t>
            </a:r>
            <a:r>
              <a:rPr lang="nb-NO" dirty="0"/>
              <a:t> er per definisjon nåverdien av alle kostnader inkludert anskaffelseskostnaden. Her regnes for eksempel en fast sum per år per kvadratmeter, men det er også blitt mer vanlig å regne </a:t>
            </a:r>
            <a:r>
              <a:rPr lang="nb-NO" u="sng" dirty="0"/>
              <a:t>FDV-kostnader</a:t>
            </a:r>
            <a:r>
              <a:rPr lang="nb-NO" dirty="0"/>
              <a:t> i kroner per elevplass, arbeidsplass osv. </a:t>
            </a:r>
          </a:p>
          <a:p>
            <a:r>
              <a:rPr lang="nb-NO" dirty="0"/>
              <a:t>I følge ISO 15686</a:t>
            </a:r>
            <a:r>
              <a:rPr lang="nb-NO" i="1" dirty="0"/>
              <a:t> Bygninger og konstruksjoner – Levetidsplanlegging, Del 5 Livsløpsplanlegging</a:t>
            </a:r>
            <a:r>
              <a:rPr lang="nb-NO" dirty="0"/>
              <a:t>, kan opp til 80 prosent av FDV-kostnadene for et bygg bli påvirket i de første 20 prosentene av planleggingsprosessen.</a:t>
            </a:r>
          </a:p>
          <a:p>
            <a:r>
              <a:rPr lang="nb-NO" dirty="0"/>
              <a:t> </a:t>
            </a:r>
          </a:p>
          <a:p>
            <a:r>
              <a:rPr lang="nb-NO" b="1" dirty="0"/>
              <a:t>Nåverdi</a:t>
            </a:r>
          </a:p>
          <a:p>
            <a:r>
              <a:rPr lang="nb-NO" u="sng" dirty="0"/>
              <a:t>Nåverdi</a:t>
            </a:r>
            <a:r>
              <a:rPr lang="nb-NO" dirty="0"/>
              <a:t> finner vi når vi beregner hva framtidige utgifter vil bli med dagens kroneverdi. Formlene vi bruker, korrigeres med realrenten, dvs. forskjellen mellom </a:t>
            </a:r>
            <a:r>
              <a:rPr lang="nb-NO" dirty="0" err="1"/>
              <a:t>lånerente</a:t>
            </a:r>
            <a:r>
              <a:rPr lang="nb-NO" dirty="0"/>
              <a:t> og prisstigning.</a:t>
            </a:r>
          </a:p>
          <a:p>
            <a:r>
              <a:rPr lang="nb-NO" dirty="0"/>
              <a:t>Nåverdien kan f.eks. være hva framtidig utskifting av vinduer vil koste med dagens kroneverdi.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15</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dirty="0"/>
              <a:t>Forvaltningskostnader</a:t>
            </a:r>
          </a:p>
          <a:p>
            <a:r>
              <a:rPr lang="nb-NO" dirty="0"/>
              <a:t>Vi skal nå gå videre og se litt på </a:t>
            </a:r>
            <a:r>
              <a:rPr lang="nb-NO" u="sng" dirty="0"/>
              <a:t>forvaltningskostnader</a:t>
            </a:r>
            <a:r>
              <a:rPr lang="nb-NO" i="1" dirty="0"/>
              <a:t>, </a:t>
            </a:r>
            <a:r>
              <a:rPr lang="nb-NO" dirty="0"/>
              <a:t>som er de kostnadene du har med å administrere og lede utviklingen av bygningsmassen du eier. Har du flere bygninger, kan det være vanskelig å knytte forvaltningskostnaden direkte til én av dem. I mange beregninger vil du da fordele summen av alle administrasjonskostnader på alle bygningene etter areal. Eiendomsavgifter og forsikringspremier inngår også i denne hovedposten.</a:t>
            </a:r>
          </a:p>
          <a:p>
            <a:r>
              <a:rPr lang="nb-NO" b="1" dirty="0"/>
              <a:t>Drifts- og vedlikeholdskostnader </a:t>
            </a:r>
          </a:p>
          <a:p>
            <a:r>
              <a:rPr lang="nb-NO" u="sng" dirty="0"/>
              <a:t>Drifts- og vedlikeholdskostnader</a:t>
            </a:r>
            <a:r>
              <a:rPr lang="nb-NO" dirty="0"/>
              <a:t> er knyttet til arbeid som utføres for å holde bygningen i drift, for eksempel styring av de tekniske installasjonene, kontrollfunksjoner og reparasjoner.</a:t>
            </a:r>
          </a:p>
          <a:p>
            <a:r>
              <a:rPr lang="nb-NO" dirty="0"/>
              <a:t>Andre typiske vedlikeholdskostnader er utvendig maling.</a:t>
            </a:r>
          </a:p>
          <a:p>
            <a:r>
              <a:rPr lang="nb-NO" b="1" dirty="0"/>
              <a:t>Forsyningskostnader</a:t>
            </a:r>
          </a:p>
          <a:p>
            <a:r>
              <a:rPr lang="nb-NO" dirty="0"/>
              <a:t>Energikostnader er også en </a:t>
            </a:r>
            <a:r>
              <a:rPr lang="nb-NO" u="sng" dirty="0"/>
              <a:t>forsyningskostnad</a:t>
            </a:r>
            <a:r>
              <a:rPr lang="nb-NO" dirty="0"/>
              <a:t>. </a:t>
            </a:r>
          </a:p>
          <a:p>
            <a:r>
              <a:rPr lang="nb-NO" b="1" dirty="0" err="1"/>
              <a:t>Renholdskostnader</a:t>
            </a:r>
            <a:endParaRPr lang="nb-NO" b="1" dirty="0"/>
          </a:p>
          <a:p>
            <a:r>
              <a:rPr lang="nb-NO" dirty="0" err="1"/>
              <a:t>Renholdskostnader</a:t>
            </a:r>
            <a:r>
              <a:rPr lang="nb-NO" dirty="0"/>
              <a:t> er regelmessig renhold, periodisk renhold og andre rengjøringsrelaterte serviceoppgaver. </a:t>
            </a:r>
          </a:p>
          <a:p>
            <a:r>
              <a:rPr lang="nb-NO" b="1" dirty="0"/>
              <a:t>Utskiftings- og utviklingskostnader</a:t>
            </a:r>
          </a:p>
          <a:p>
            <a:r>
              <a:rPr lang="nb-NO" u="sng" dirty="0"/>
              <a:t>Utskiftings- og utviklingskostnader</a:t>
            </a:r>
            <a:r>
              <a:rPr lang="nb-NO" dirty="0"/>
              <a:t> er de framtidige kostnadene som kommer en gang i blant når enkelte deler av bygget når sin tekniske, estetiske eller funksjonelle levetid, og som vi derfor må skifte ut før bygningen må </a:t>
            </a:r>
            <a:r>
              <a:rPr lang="nb-NO" dirty="0" err="1"/>
              <a:t>totalrehabiliteres</a:t>
            </a:r>
            <a:r>
              <a:rPr lang="nb-NO" dirty="0"/>
              <a:t>.</a:t>
            </a:r>
          </a:p>
          <a:p>
            <a:r>
              <a:rPr lang="nb-NO" dirty="0"/>
              <a:t>Dette kan være utskifting av vinduer eller skifte av taktekking. For å regne ut LCC-kostnader ved slike alternativer må vi anslå i hvilket år utskiftingene skal skje, og hva det vil koste.  </a:t>
            </a:r>
          </a:p>
          <a:p>
            <a:r>
              <a:rPr lang="nb-NO" dirty="0"/>
              <a:t>Vedlikeholdskostnader for et bygg kommer ikke hvert år, men kanskje etter ti, tjue eller tretti år.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16</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92175" y="746125"/>
            <a:ext cx="4935538" cy="3703638"/>
          </a:xfrm>
        </p:spPr>
      </p:sp>
      <p:sp>
        <p:nvSpPr>
          <p:cNvPr id="3" name="Plassholder for notater 2"/>
          <p:cNvSpPr>
            <a:spLocks noGrp="1"/>
          </p:cNvSpPr>
          <p:nvPr>
            <p:ph type="body" idx="1"/>
          </p:nvPr>
        </p:nvSpPr>
        <p:spPr/>
        <p:txBody>
          <a:bodyPr>
            <a:normAutofit/>
          </a:bodyPr>
          <a:lstStyle/>
          <a:p>
            <a:r>
              <a:rPr lang="nb-NO" dirty="0"/>
              <a:t>For å beregne LCC-kostnader finnes det </a:t>
            </a:r>
            <a:r>
              <a:rPr lang="nb-NO" u="sng" dirty="0"/>
              <a:t>erfaringstall</a:t>
            </a:r>
            <a:r>
              <a:rPr lang="nb-NO" dirty="0"/>
              <a:t> og anbefalte verdier på formen kr/m</a:t>
            </a:r>
            <a:r>
              <a:rPr lang="nb-NO" baseline="30000" dirty="0"/>
              <a:t>2</a:t>
            </a:r>
            <a:r>
              <a:rPr lang="nb-NO" dirty="0"/>
              <a:t>.</a:t>
            </a:r>
          </a:p>
          <a:p>
            <a:r>
              <a:rPr lang="nb-NO" dirty="0"/>
              <a:t>Erfaringstall er forventet nivå på de ulike kostnadstypene hvis du bygger nytt. Erfaringstall er basert på gjennomsnittlige registrerte kostnadstall for én eller flere bygninger over mange år. Dette innebærer at vi har ulike erfaringstall for forskjellige bygningskategorier, for eksempel skoler, kontorbygg o.l. Dersom du har mange bygninger (min. 20–25 stk.), kan du regne ut gjennomsnittet av alle de erfaringstallene du har.</a:t>
            </a:r>
          </a:p>
          <a:p>
            <a:r>
              <a:rPr lang="nb-NO" u="sng" dirty="0"/>
              <a:t>Normtall</a:t>
            </a:r>
            <a:r>
              <a:rPr lang="nb-NO" dirty="0"/>
              <a:t> er teoretisk beregnede tall på hva som bør være et forventet kostnadsnivå for ulike bygningskategorier. Disse tallene vil være et godt utgangspunkt for å regne ut LCC-kostnader hvis du ikke har erfaringstall.</a:t>
            </a:r>
          </a:p>
          <a:p>
            <a:r>
              <a:rPr lang="nb-NO" dirty="0"/>
              <a:t/>
            </a:r>
            <a:br>
              <a:rPr lang="nb-NO" dirty="0"/>
            </a:br>
            <a:r>
              <a:rPr lang="nb-NO"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17</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u="sng" dirty="0"/>
              <a:t>LCC-beregning</a:t>
            </a:r>
            <a:r>
              <a:rPr lang="nb-NO" dirty="0"/>
              <a:t> er å beregne alle kostnadene for det konkrete bygget og i hvilket år den enkelte kostnad forventes å komme.</a:t>
            </a:r>
          </a:p>
          <a:p>
            <a:r>
              <a:rPr lang="nb-NO" dirty="0"/>
              <a:t>Livssykluskostnader er </a:t>
            </a:r>
          </a:p>
          <a:p>
            <a:pPr lvl="0"/>
            <a:r>
              <a:rPr lang="nb-NO" dirty="0"/>
              <a:t>anskaffelses- og restkostnader, kostnadene til oppføring av bygget og ombygging (det som kommer først i perioden)</a:t>
            </a:r>
          </a:p>
          <a:p>
            <a:pPr lvl="0"/>
            <a:r>
              <a:rPr lang="nb-NO" dirty="0"/>
              <a:t>årlige kostnader (like) i driftsperioden, herunder kostnader til forvaltning, drift og vedlikehold, også kalt FDV-kostnader (like hvert år)</a:t>
            </a:r>
          </a:p>
          <a:p>
            <a:pPr lvl="0"/>
            <a:r>
              <a:rPr lang="nb-NO" dirty="0"/>
              <a:t>utskiftings- og utviklingskostnader, omtalt i se standard kommer innimellom, for eksempel ved ombygging av en bygning.</a:t>
            </a:r>
          </a:p>
          <a:p>
            <a:r>
              <a:rPr lang="nb-NO" dirty="0"/>
              <a:t>De fleste kostnader er like fra år til år og beregnes enklest med utgangspunkt i forventet forbruk i kr/m</a:t>
            </a:r>
            <a:r>
              <a:rPr lang="nb-NO" baseline="30000" dirty="0"/>
              <a:t>2</a:t>
            </a:r>
            <a:r>
              <a:rPr lang="nb-NO" dirty="0"/>
              <a:t>/år.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18</a:t>
            </a:fld>
            <a:endParaRPr lang="nb-NO" dirty="0"/>
          </a:p>
        </p:txBody>
      </p:sp>
    </p:spTree>
    <p:extLst>
      <p:ext uri="{BB962C8B-B14F-4D97-AF65-F5344CB8AC3E}">
        <p14:creationId xmlns:p14="http://schemas.microsoft.com/office/powerpoint/2010/main" val="316566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tre forskjellige alternative bygningsformer på et </a:t>
            </a:r>
            <a:r>
              <a:rPr lang="nb-NO" dirty="0" err="1"/>
              <a:t>prosjekt.Ved</a:t>
            </a:r>
            <a:r>
              <a:rPr lang="nb-NO" dirty="0"/>
              <a:t> planlegging av et byggeprosjekt står du overfor mange valg. Valgene vil få konsekvenser for kostnadene i brukstiden. Å vurdere kostnader ved alternative løsninger, for eksempel fasader, materialer, komponenter, tekniske anlegg og systemerer å foreta </a:t>
            </a:r>
            <a:r>
              <a:rPr lang="nb-NO" u="sng" dirty="0" err="1"/>
              <a:t>alternativsvurderinger</a:t>
            </a:r>
            <a:r>
              <a:rPr lang="nb-NO" dirty="0"/>
              <a:t>. På grunnlag av </a:t>
            </a:r>
            <a:r>
              <a:rPr lang="nb-NO" dirty="0" err="1"/>
              <a:t>alternativsvurderingene</a:t>
            </a:r>
            <a:r>
              <a:rPr lang="nb-NO" dirty="0"/>
              <a:t> kan du ta beslutninger som er kostnadseffektive og kvalitetsmessig gode. </a:t>
            </a:r>
          </a:p>
          <a:p>
            <a:r>
              <a:rPr lang="nb-NO" dirty="0"/>
              <a:t>For å lykkes med dette må du forstå hvilke framtidige kostnader som følger av beslutningene du tar for byggeprosjektet. Vi skal se nærmere på </a:t>
            </a:r>
            <a:r>
              <a:rPr lang="nb-NO" dirty="0" err="1"/>
              <a:t>alternativsvurderinger</a:t>
            </a:r>
            <a:r>
              <a:rPr lang="nb-NO" dirty="0"/>
              <a:t> i kapittel 4.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19</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eaLnBrk="1" hangingPunct="1"/>
            <a:endParaRPr lang="nb-NO" dirty="0"/>
          </a:p>
          <a:p>
            <a:r>
              <a:rPr lang="nb-NO" b="1" dirty="0"/>
              <a:t>Om kurspakken</a:t>
            </a:r>
          </a:p>
          <a:p>
            <a:r>
              <a:rPr lang="nb-NO" dirty="0"/>
              <a:t>Dette opplæringsmaterialet er utarbeidet for </a:t>
            </a:r>
            <a:r>
              <a:rPr lang="nb-NO" dirty="0" smtClean="0"/>
              <a:t>kursholdere, </a:t>
            </a:r>
            <a:r>
              <a:rPr lang="nb-NO" sz="1200" kern="1200" dirty="0" smtClean="0">
                <a:solidFill>
                  <a:schemeClr val="tx1"/>
                </a:solidFill>
                <a:effectLst/>
                <a:latin typeface="+mn-lt"/>
                <a:ea typeface="ＭＳ Ｐゴシック" pitchFamily="37" charset="-128"/>
                <a:cs typeface="+mn-cs"/>
              </a:rPr>
              <a:t>som kan holde kurset for andre</a:t>
            </a:r>
            <a:r>
              <a:rPr lang="nb-NO" dirty="0" smtClean="0"/>
              <a:t>. </a:t>
            </a:r>
          </a:p>
          <a:p>
            <a:r>
              <a:rPr lang="nb-NO" dirty="0" smtClean="0"/>
              <a:t>Denne presentasjonen med </a:t>
            </a:r>
            <a:r>
              <a:rPr lang="nb-NO" dirty="0"/>
              <a:t>foiler </a:t>
            </a:r>
            <a:r>
              <a:rPr lang="nb-NO" dirty="0" smtClean="0"/>
              <a:t>gir </a:t>
            </a:r>
            <a:r>
              <a:rPr lang="nb-NO" dirty="0"/>
              <a:t>faglig støtte i </a:t>
            </a:r>
            <a:r>
              <a:rPr lang="nb-NO" dirty="0" smtClean="0"/>
              <a:t>notatfeltet. </a:t>
            </a:r>
            <a:r>
              <a:rPr lang="nb-NO" dirty="0"/>
              <a:t>Materialet illustrerer et foredrag med </a:t>
            </a:r>
            <a:r>
              <a:rPr lang="nb-NO" dirty="0" smtClean="0"/>
              <a:t>inndelt </a:t>
            </a:r>
            <a:r>
              <a:rPr lang="nb-NO" dirty="0"/>
              <a:t>i fire kapitler for å gi kursdeltakere kjennskap til livssykluskostnader (LCC)og kunnskap om sentrale LCC-begreper. Kapittel 4 LCC og </a:t>
            </a:r>
            <a:r>
              <a:rPr lang="nb-NO" dirty="0" err="1"/>
              <a:t>alternativsvurderinger</a:t>
            </a:r>
            <a:r>
              <a:rPr lang="nb-NO" dirty="0"/>
              <a:t> har supplerende videomateriale som illustrerer </a:t>
            </a:r>
            <a:r>
              <a:rPr lang="nb-NO" dirty="0" err="1"/>
              <a:t>alternativsvurderinger</a:t>
            </a:r>
            <a:r>
              <a:rPr lang="nb-NO" dirty="0"/>
              <a:t>. I tillegg er det laget refleksjonsspørsmål i hvert kapittel. </a:t>
            </a:r>
          </a:p>
          <a:p>
            <a:r>
              <a:rPr lang="nb-NO" dirty="0" smtClean="0"/>
              <a:t>Første </a:t>
            </a:r>
            <a:r>
              <a:rPr lang="nb-NO" dirty="0"/>
              <a:t>kapittel er en innføring i livssykluskostnader. Innføringen er ment å gi et begrepsapparat slik at kursdeltakerne kan forstå og diskutere hva LCC består av.</a:t>
            </a:r>
          </a:p>
          <a:p>
            <a:r>
              <a:rPr lang="nb-NO" dirty="0"/>
              <a:t>Deretter kan det gis fordypning i følgende temaer: </a:t>
            </a:r>
          </a:p>
          <a:p>
            <a:pPr lvl="0"/>
            <a:r>
              <a:rPr lang="nb-NO" dirty="0"/>
              <a:t>Kapittel 2, LCC-kostnader og -beregninger</a:t>
            </a:r>
          </a:p>
          <a:p>
            <a:pPr lvl="0"/>
            <a:r>
              <a:rPr lang="nb-NO" dirty="0"/>
              <a:t>Kapittel 3, Levetider i LCC</a:t>
            </a:r>
          </a:p>
          <a:p>
            <a:pPr lvl="0"/>
            <a:r>
              <a:rPr lang="nb-NO" dirty="0"/>
              <a:t>Kapittel 4, LCC og </a:t>
            </a:r>
            <a:r>
              <a:rPr lang="nb-NO" dirty="0" err="1"/>
              <a:t>alternativsvurderinger</a:t>
            </a:r>
            <a:r>
              <a:rPr lang="nb-NO" dirty="0"/>
              <a:t> med supplerende videosnutter</a:t>
            </a:r>
          </a:p>
          <a:p>
            <a:r>
              <a:rPr lang="nb-NO" dirty="0"/>
              <a:t>Alt materialet blir tilgjengelig på </a:t>
            </a:r>
            <a:r>
              <a:rPr lang="nb-NO" u="sng" dirty="0">
                <a:hlinkClick r:id="rId3"/>
              </a:rPr>
              <a:t>http://anskaffelser.no/art/bygg-anlegg-eiendom/</a:t>
            </a:r>
            <a:r>
              <a:rPr lang="nb-NO" u="sng" dirty="0" err="1">
                <a:hlinkClick r:id="rId3"/>
              </a:rPr>
              <a:t>bae</a:t>
            </a:r>
            <a:r>
              <a:rPr lang="nb-NO" u="sng" dirty="0">
                <a:hlinkClick r:id="rId3"/>
              </a:rPr>
              <a:t>-tema/livssykluskostnader-</a:t>
            </a:r>
            <a:r>
              <a:rPr lang="nb-NO" u="sng" dirty="0" err="1">
                <a:hlinkClick r:id="rId3"/>
              </a:rPr>
              <a:t>bae</a:t>
            </a:r>
            <a:r>
              <a:rPr lang="nb-NO" dirty="0"/>
              <a:t>.</a:t>
            </a:r>
          </a:p>
          <a:p>
            <a:pPr eaLnBrk="1" hangingPunct="1"/>
            <a:endParaRPr lang="nb-NO" dirty="0"/>
          </a:p>
          <a:p>
            <a:pPr eaLnBrk="1" hangingPunct="1"/>
            <a:r>
              <a:rPr lang="nb-NO" dirty="0"/>
              <a:t>Kurspakken passer også for private byggherrer, rådgivere og </a:t>
            </a:r>
            <a:r>
              <a:rPr lang="nb-NO" dirty="0" smtClean="0"/>
              <a:t>entreprenører.</a:t>
            </a:r>
            <a:endParaRPr lang="nb-NO" dirty="0"/>
          </a:p>
          <a:p>
            <a:pPr eaLnBrk="1" hangingPunct="1"/>
            <a:endParaRPr lang="nb-NO" dirty="0" smtClean="0"/>
          </a:p>
          <a:p>
            <a:pPr eaLnBrk="1" hangingPunct="1"/>
            <a:r>
              <a:rPr lang="nb-NO" dirty="0" smtClean="0"/>
              <a:t>Opplæringsmaterialet </a:t>
            </a:r>
            <a:r>
              <a:rPr lang="nb-NO" dirty="0"/>
              <a:t>er laget av Direktoratet for forvaltning og IKT (</a:t>
            </a:r>
            <a:r>
              <a:rPr lang="nb-NO" dirty="0" err="1"/>
              <a:t>Difi</a:t>
            </a:r>
            <a:r>
              <a:rPr lang="nb-NO" dirty="0"/>
              <a:t>) med faglig bistand fra Håkon Kvåle Gissinger og Helene </a:t>
            </a:r>
            <a:r>
              <a:rPr lang="nb-NO" dirty="0" err="1"/>
              <a:t>Slagstad</a:t>
            </a:r>
            <a:r>
              <a:rPr lang="nb-NO" dirty="0"/>
              <a:t> i Rambøll Norge AS.</a:t>
            </a:r>
          </a:p>
          <a:p>
            <a:pPr eaLnBrk="1" hangingPunct="1"/>
            <a:endParaRPr lang="nb-NO" dirty="0" smtClean="0"/>
          </a:p>
          <a:p>
            <a:pPr eaLnBrk="1" hangingPunct="1"/>
            <a:r>
              <a:rPr lang="nb-NO" dirty="0" smtClean="0"/>
              <a:t>Lykke </a:t>
            </a:r>
            <a:r>
              <a:rPr lang="nb-NO" dirty="0"/>
              <a:t>til med kursgjennomføringen – God fornøyelse!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a:t>
            </a:fld>
            <a:endParaRPr lang="nb-NO" dirty="0"/>
          </a:p>
        </p:txBody>
      </p:sp>
    </p:spTree>
    <p:extLst>
      <p:ext uri="{BB962C8B-B14F-4D97-AF65-F5344CB8AC3E}">
        <p14:creationId xmlns:p14="http://schemas.microsoft.com/office/powerpoint/2010/main" val="176433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ＭＳ Ｐゴシック" pitchFamily="37" charset="-128"/>
                <a:cs typeface="+mn-cs"/>
              </a:rPr>
              <a:t>1. Livssykluskostnad, LCC </a:t>
            </a:r>
          </a:p>
          <a:p>
            <a:r>
              <a:rPr lang="nb-NO" sz="1200" kern="1200" dirty="0" smtClean="0">
                <a:solidFill>
                  <a:schemeClr val="tx1"/>
                </a:solidFill>
                <a:effectLst/>
                <a:latin typeface="+mn-lt"/>
                <a:ea typeface="ＭＳ Ｐゴシック" pitchFamily="37" charset="-128"/>
                <a:cs typeface="+mn-cs"/>
              </a:rPr>
              <a:t>Når livssykluskostnader for et bygg skal beregnes, er viktige komponenter anskaffelseskostnad, realrente, året kostnaden påløper, analyseperiode og forventet kostnad med å forvalte, drifte og vedlikeholde bygget, fratrukket estimert restverdi ved avhending (forventet salgsinntekt i framtiden). </a:t>
            </a:r>
          </a:p>
          <a:p>
            <a:r>
              <a:rPr lang="nb-NO" sz="1200" b="1" kern="1200" dirty="0" smtClean="0">
                <a:solidFill>
                  <a:schemeClr val="tx1"/>
                </a:solidFill>
                <a:effectLst/>
                <a:latin typeface="+mn-lt"/>
                <a:ea typeface="ＭＳ Ｐゴシック" pitchFamily="37" charset="-128"/>
                <a:cs typeface="+mn-cs"/>
              </a:rPr>
              <a:t>2. </a:t>
            </a:r>
            <a:r>
              <a:rPr lang="nb-NO" sz="1200" b="1" kern="1200" dirty="0" err="1" smtClean="0">
                <a:solidFill>
                  <a:schemeClr val="tx1"/>
                </a:solidFill>
                <a:effectLst/>
                <a:latin typeface="+mn-lt"/>
                <a:ea typeface="ＭＳ Ｐゴシック" pitchFamily="37" charset="-128"/>
                <a:cs typeface="+mn-cs"/>
              </a:rPr>
              <a:t>Årskostnad</a:t>
            </a:r>
            <a:endParaRPr lang="nb-NO" sz="1200" b="1" kern="1200" dirty="0" smtClean="0">
              <a:solidFill>
                <a:schemeClr val="tx1"/>
              </a:solidFill>
              <a:effectLst/>
              <a:latin typeface="+mn-lt"/>
              <a:ea typeface="ＭＳ Ｐゴシック" pitchFamily="37" charset="-128"/>
              <a:cs typeface="+mn-cs"/>
            </a:endParaRPr>
          </a:p>
          <a:p>
            <a:r>
              <a:rPr lang="nb-NO" sz="1200" kern="1200" dirty="0" err="1" smtClean="0">
                <a:solidFill>
                  <a:schemeClr val="tx1"/>
                </a:solidFill>
                <a:effectLst/>
                <a:latin typeface="+mn-lt"/>
                <a:ea typeface="ＭＳ Ｐゴシック" pitchFamily="37" charset="-128"/>
                <a:cs typeface="+mn-cs"/>
              </a:rPr>
              <a:t>Årskostnaden</a:t>
            </a:r>
            <a:r>
              <a:rPr lang="nb-NO" sz="1200" kern="1200" dirty="0" smtClean="0">
                <a:solidFill>
                  <a:schemeClr val="tx1"/>
                </a:solidFill>
                <a:effectLst/>
                <a:latin typeface="+mn-lt"/>
                <a:ea typeface="ＭＳ Ｐゴシック" pitchFamily="37" charset="-128"/>
                <a:cs typeface="+mn-cs"/>
              </a:rPr>
              <a:t> viser summen av samtlige kostnader ved byggets ferdigstillelse i nåverdi pluss  de framtidige kostnadene til forvaltning, drift og vedlikehold i byggets levetid, dividert på levetiden i antall år. </a:t>
            </a:r>
          </a:p>
          <a:p>
            <a:r>
              <a:rPr lang="nb-NO" sz="1200" kern="1200" dirty="0" smtClean="0">
                <a:solidFill>
                  <a:schemeClr val="tx1"/>
                </a:solidFill>
                <a:effectLst/>
                <a:latin typeface="+mn-lt"/>
                <a:ea typeface="ＭＳ Ｐゴシック" pitchFamily="37" charset="-128"/>
                <a:cs typeface="+mn-cs"/>
              </a:rPr>
              <a:t>Det fins digitale verktøy for å beregne livssykluskostnader. Noen er gratis og tilgjengelige på nett. Se foil: Tips.</a:t>
            </a:r>
            <a:br>
              <a:rPr lang="nb-NO" sz="1200" kern="1200" dirty="0" smtClean="0">
                <a:solidFill>
                  <a:schemeClr val="tx1"/>
                </a:solidFill>
                <a:effectLst/>
                <a:latin typeface="+mn-lt"/>
                <a:ea typeface="ＭＳ Ｐゴシック" pitchFamily="37" charset="-128"/>
                <a:cs typeface="+mn-cs"/>
              </a:rPr>
            </a:b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20</a:t>
            </a:fld>
            <a:endParaRPr lang="nb-NO"/>
          </a:p>
        </p:txBody>
      </p:sp>
    </p:spTree>
    <p:extLst>
      <p:ext uri="{BB962C8B-B14F-4D97-AF65-F5344CB8AC3E}">
        <p14:creationId xmlns:p14="http://schemas.microsoft.com/office/powerpoint/2010/main" val="3407572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dirty="0"/>
              <a:t>Byggherre</a:t>
            </a:r>
          </a:p>
          <a:p>
            <a:r>
              <a:rPr lang="nb-NO" u="sng" dirty="0"/>
              <a:t>Byggherren</a:t>
            </a:r>
            <a:r>
              <a:rPr lang="nb-NO" dirty="0"/>
              <a:t> og brukeren av bygget har størst interesse av en realistisk LCC-beregning gjennom byggeprosjektet. Byggherren er «innkjøpsansvarlig» og er dermed den aktøren som først og fremst må kunne forstå hvordan LCC-beregninger kan bidra til kostnadseffektive og kvalitetsmessig gode løsninger. LCC-beregningene vil gjøre det bedre å følge opp i byggefasen. </a:t>
            </a:r>
          </a:p>
          <a:p>
            <a:r>
              <a:rPr lang="nb-NO" b="1" dirty="0"/>
              <a:t>Rådgiver </a:t>
            </a:r>
          </a:p>
          <a:p>
            <a:r>
              <a:rPr lang="nb-NO" dirty="0"/>
              <a:t>Å gi gode råd og legge til rette for fornuftige beslutninger gjennom alle faser av et byggeprosjekt er alltid rådgiverens fremste oppgave. Tradisjonelt er de tjenestene rådgiveren leverer, delt opp i ulike fagområder som konstruksjon (RIB), varme og ventilasjon (RIV), elektrotekniske installasjoner (RIE) og så videre. </a:t>
            </a:r>
          </a:p>
          <a:p>
            <a:r>
              <a:rPr lang="nb-NO" b="1" dirty="0"/>
              <a:t>Entreprenør </a:t>
            </a:r>
          </a:p>
          <a:p>
            <a:r>
              <a:rPr lang="nb-NO" dirty="0"/>
              <a:t>I de fleste kontraktsformer er byggherren avhengig av bidrag fra </a:t>
            </a:r>
            <a:r>
              <a:rPr lang="nb-NO" u="sng" dirty="0"/>
              <a:t>entreprenøren</a:t>
            </a:r>
            <a:r>
              <a:rPr lang="nb-NO" dirty="0"/>
              <a:t> for å kunne beregne LCC. Det er entreprenørens ansvar å levere riktig og tilstrekkelig detaljert FDV-dokumentasjon. </a:t>
            </a:r>
          </a:p>
          <a:p>
            <a:r>
              <a:rPr lang="nb-NO" b="1" dirty="0"/>
              <a:t>Eiendomsforvalter  </a:t>
            </a:r>
          </a:p>
          <a:p>
            <a:r>
              <a:rPr lang="nb-NO" dirty="0"/>
              <a:t>Sammen med leietakeren er </a:t>
            </a:r>
            <a:r>
              <a:rPr lang="nb-NO" u="sng" dirty="0"/>
              <a:t>eiendomsforvalteren</a:t>
            </a:r>
            <a:r>
              <a:rPr lang="nb-NO" dirty="0"/>
              <a:t> den aktøren som må leve med de valgene som er gjort i byggeprosjektet. Eiendomsforvalteren er kontakten mellom leietaker og byggeier når det oppstår behov for tilpasninger/utvidelse av de eksisterende lokalene. Da får LCC-kostnadsoverslag en viktig funksjon som hjelp til å iverksette planer og ta riktige beslutninger. </a:t>
            </a:r>
          </a:p>
          <a:p>
            <a:r>
              <a:rPr lang="nb-NO" b="1" dirty="0"/>
              <a:t>Driftstekniker </a:t>
            </a:r>
          </a:p>
          <a:p>
            <a:r>
              <a:rPr lang="nb-NO" u="sng" dirty="0"/>
              <a:t>Driftsteknikeren</a:t>
            </a:r>
            <a:r>
              <a:rPr lang="nb-NO" dirty="0"/>
              <a:t> må også leve med de valgene som er tatt i byggeprosjektet. Driftsteknikeren</a:t>
            </a:r>
            <a:r>
              <a:rPr lang="nb-NO" b="1" dirty="0"/>
              <a:t> </a:t>
            </a:r>
            <a:r>
              <a:rPr lang="nb-NO" dirty="0"/>
              <a:t>har ofte god kontakt med brukeren av bygget. Driftsteknikeren får mye erfaring med løsningene som er valgt, og kan bidra med dem når nye behov melder seg, og når liknende bygg skal oppføres.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21</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7541" y="4732045"/>
            <a:ext cx="5335270" cy="4442698"/>
          </a:xfrm>
        </p:spPr>
        <p:txBody>
          <a:bodyPr/>
          <a:lstStyle/>
          <a:p>
            <a:r>
              <a:rPr lang="nb-NO" dirty="0"/>
              <a:t>Under prosjekteringen skisseres som regel flere alternative løsninger. Byggherren må sikre at kontraktenes krav til LCC-beregninger oppfylles, og evaluere beregningene.</a:t>
            </a:r>
          </a:p>
          <a:p>
            <a:r>
              <a:rPr lang="nb-NO" b="1" dirty="0"/>
              <a:t>Prosjektering</a:t>
            </a:r>
          </a:p>
          <a:p>
            <a:r>
              <a:rPr lang="nb-NO" dirty="0"/>
              <a:t>En viktig del av prosjekteringsprosessen er beslutningstagernes diskusjon av forskjellige alternativer og konsekvensen for </a:t>
            </a:r>
            <a:r>
              <a:rPr lang="nb-NO" dirty="0" err="1"/>
              <a:t>årskostnadene</a:t>
            </a:r>
            <a:r>
              <a:rPr lang="nb-NO" dirty="0"/>
              <a:t>. Byggherren må følge opp egne krav til LCC-beregninger. Det er imidlertid også viktig å stille kritiske spørsmål til LCC-beregningen som leveres. </a:t>
            </a:r>
          </a:p>
          <a:p>
            <a:endParaRPr lang="nb-NO" b="1" dirty="0" smtClean="0"/>
          </a:p>
          <a:p>
            <a:r>
              <a:rPr lang="nb-NO" b="1" dirty="0" smtClean="0"/>
              <a:t>Utførelse</a:t>
            </a:r>
            <a:r>
              <a:rPr lang="nb-NO" dirty="0"/>
              <a:t/>
            </a:r>
            <a:br>
              <a:rPr lang="nb-NO" dirty="0"/>
            </a:br>
            <a:r>
              <a:rPr lang="nb-NO" dirty="0"/>
              <a:t>Ved utførelse må byggherren følge opp at entreprenør utarbeider ferdige kalkyler over </a:t>
            </a:r>
            <a:r>
              <a:rPr lang="nb-NO" dirty="0" err="1"/>
              <a:t>årskostnader</a:t>
            </a:r>
            <a:r>
              <a:rPr lang="nb-NO" dirty="0"/>
              <a:t> for bygget eller anlegget. Det samme gjelder den dokumentasjonen som er nødvendig for forvaltning, drift og vedlikehold (FDV). Prosjektet bør identifisere en FDV-koordinator som får ansvaret for oppfølgingen av FDV-dokumentasjon i prosjektet.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22</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LCC bør fremkomme tydelig i konkurransegrunnlaget. LCC-beregninger kan legges inn i alle typer krav i en konkurranse. Nå skal vi vise litt hvordan.</a:t>
            </a:r>
          </a:p>
          <a:p>
            <a:r>
              <a:rPr lang="nb-NO" b="1" dirty="0"/>
              <a:t>LCC som </a:t>
            </a:r>
            <a:r>
              <a:rPr lang="nb-NO" b="1" dirty="0" smtClean="0"/>
              <a:t>kvalifikasjonskrav</a:t>
            </a:r>
            <a:r>
              <a:rPr lang="nb-NO" b="1" dirty="0"/>
              <a:t/>
            </a:r>
            <a:br>
              <a:rPr lang="nb-NO" b="1" dirty="0"/>
            </a:br>
            <a:r>
              <a:rPr lang="nb-NO" dirty="0"/>
              <a:t>LCC som kvalifikasjonskrav vil være knyttet til leverandørens erfaring med LCC-beregninger. Eksempel på tilfeller der dette kan være aktuelt er:</a:t>
            </a:r>
          </a:p>
          <a:p>
            <a:pPr lvl="0"/>
            <a:r>
              <a:rPr lang="nb-NO" dirty="0"/>
              <a:t>Hvis driftskostnader er særskilt viktige</a:t>
            </a:r>
          </a:p>
          <a:p>
            <a:pPr lvl="0"/>
            <a:r>
              <a:rPr lang="nb-NO" dirty="0"/>
              <a:t>Hvis bygget regnes som teknisk komplisert og vanskelig å drifte og vedlikeholde </a:t>
            </a:r>
          </a:p>
          <a:p>
            <a:r>
              <a:rPr lang="nb-NO" b="1" dirty="0"/>
              <a:t>LCC i kravspesifikasjon for prosjektering</a:t>
            </a:r>
          </a:p>
          <a:p>
            <a:r>
              <a:rPr lang="nb-NO" dirty="0"/>
              <a:t>Krav om å bruke LCC-verktøy i prosjekteringsfasen kan legges inn i ytelsesbeskrivelsen til arkitekt og/eller rådgivere. Du bør stille krav om at det utarbeides LCC-vurderinger i flere omganger i løpet av prosjekteringen og at dette forelegges byggherren for kontroll og godkjenning. Det vil være aktuelt å utarbeide LCC-beregninger på følgende tidspunkt:</a:t>
            </a:r>
          </a:p>
          <a:p>
            <a:pPr lvl="0"/>
            <a:r>
              <a:rPr lang="nb-NO" dirty="0"/>
              <a:t>Ved avslutning av hver prosjektfase, eksempelvis skisseprosjekt, forprosjekt og detaljprosjekt</a:t>
            </a:r>
          </a:p>
          <a:p>
            <a:pPr lvl="0"/>
            <a:r>
              <a:rPr lang="nb-NO" dirty="0"/>
              <a:t>Ved behov for </a:t>
            </a:r>
            <a:r>
              <a:rPr lang="nb-NO" dirty="0" err="1"/>
              <a:t>alternativsvurderinger</a:t>
            </a:r>
            <a:r>
              <a:rPr lang="nb-NO" dirty="0"/>
              <a:t> av ulike løsninger</a:t>
            </a:r>
          </a:p>
          <a:p>
            <a:pPr lvl="0"/>
            <a:r>
              <a:rPr lang="nb-NO" dirty="0"/>
              <a:t>Ved ønske om å avvike fra opprinnelig byggeprogram eller funksjonsønske</a:t>
            </a:r>
          </a:p>
          <a:p>
            <a:r>
              <a:rPr lang="nb-NO" dirty="0"/>
              <a:t>Det kan være fornuftig å stille krav til verktøyet eller formatet for LCC-vurderingene.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b="1" dirty="0"/>
              <a:t>LCC i kravspesifikasjon for utførelse</a:t>
            </a:r>
          </a:p>
          <a:p>
            <a:r>
              <a:rPr lang="nb-NO" dirty="0"/>
              <a:t>Entreprenøren utarbeider i løpet av byggeperioden oppdaterte LCC-kalkyler basert på LCC-kalkylene fra prosjekteringen. Byggherre bør stille krav til detaljering i beregningene, beregningsverktøy og rapportform i kravspesifikasjonen. Entreprenøren skal også utarbeide FDV-dokumentasjon for bygget eller anlegget. LCC-kalkyler fra prosjekteringen vil være aktuell som underlag og det må presiseres i konkurransegrunnlaget at disse skal benyttes.</a:t>
            </a:r>
          </a:p>
          <a:p>
            <a:r>
              <a:rPr lang="nb-NO" b="1" dirty="0"/>
              <a:t>LCC som tildelingskriterium</a:t>
            </a:r>
          </a:p>
          <a:p>
            <a:r>
              <a:rPr lang="nb-NO" dirty="0"/>
              <a:t>Ettersom LCC er et kostnadsregulerende verktøy er det mest nærliggende å bruke det som en del av priselementet, altså at man ber om en totalpris inkludert livsløpskostnader over en viss tidsperiode. Dette forutsetter imidlertid at oppdragsgiver har bedt om løsningsforslag. Eksempelvis kan man stille krav om at leverandøren leverer en grov LCC-beregning av det beskrevne bygget eller anlegget. Alternativt kan man be om LCC-beregninger for enkelte deler eller funksjoner, som energibruk, fasade eller enkeltbygg. Man bør stille krav om hvilket format eller modell en slik beregning skal leveres på. Dette for å sørge for at tilbudene er sammenliknbare. Det kan være fornuftig å be alle leverandører som deltar i konkurransen om å bruke et bestemt LCC-verktøy. </a:t>
            </a:r>
          </a:p>
          <a:p>
            <a:r>
              <a:rPr lang="nb-NO" b="1" dirty="0"/>
              <a:t>LCC som </a:t>
            </a:r>
            <a:r>
              <a:rPr lang="nb-NO" b="1" dirty="0" err="1"/>
              <a:t>kontraktskrav</a:t>
            </a:r>
            <a:endParaRPr lang="nb-NO" b="1" dirty="0"/>
          </a:p>
          <a:p>
            <a:r>
              <a:rPr lang="nb-NO" dirty="0"/>
              <a:t>Mange LCC-verktøy krever opplæring før de kan brukes optimalt. Et mulig </a:t>
            </a:r>
            <a:r>
              <a:rPr lang="nb-NO" dirty="0" err="1"/>
              <a:t>kontraktskrav</a:t>
            </a:r>
            <a:r>
              <a:rPr lang="nb-NO" dirty="0"/>
              <a:t> kan derfor være at prosjekterende og entreprenør har lært seg det LCC-verktøyet som er valgt for prosjektet før, eller i løpet av oppstartsfasen av sine aktiviteter.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24</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Livssykluskostnad, LCC </a:t>
            </a:r>
          </a:p>
          <a:p>
            <a:r>
              <a:rPr lang="nb-NO" dirty="0"/>
              <a:t>Når livssykluskostnader for et bygg skal beregnes, er viktige komponenter anskaffelseskostnad, realrente, året kostnaden påløper, analyseperiode og forventet kostnad med å forvalte, drifte og vedlikeholde bygget, fratrukket estimert restverdi ved avhending (forventet salgsinntekt i framtiden). </a:t>
            </a:r>
          </a:p>
          <a:p>
            <a:r>
              <a:rPr lang="nb-NO" b="1" dirty="0" err="1"/>
              <a:t>Årskostnad</a:t>
            </a:r>
            <a:endParaRPr lang="nb-NO" b="1" dirty="0"/>
          </a:p>
          <a:p>
            <a:r>
              <a:rPr lang="nb-NO" dirty="0" err="1"/>
              <a:t>Årskostnaden</a:t>
            </a:r>
            <a:r>
              <a:rPr lang="nb-NO" dirty="0"/>
              <a:t> viser summen av samtlige kostnader ved byggets ferdigstillelse i nåverdi pluss de framtidige kostnadene til forvaltning, drift og vedlikehold i byggets levetid, dividert på levetiden i antall år. </a:t>
            </a:r>
          </a:p>
          <a:p>
            <a:r>
              <a:rPr lang="nb-NO" dirty="0"/>
              <a:t>Det fins digitale verktøy for å beregne livssykluskostnader. Noen er gratis og tilgjengelige på nett. Se foil: Tips.</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25</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84225"/>
            <a:ext cx="4935538" cy="3703638"/>
          </a:xfrm>
        </p:spPr>
      </p:sp>
      <p:sp>
        <p:nvSpPr>
          <p:cNvPr id="3" name="Plassholder for notater 2"/>
          <p:cNvSpPr>
            <a:spLocks noGrp="1"/>
          </p:cNvSpPr>
          <p:nvPr>
            <p:ph type="body" idx="1"/>
          </p:nvPr>
        </p:nvSpPr>
        <p:spPr/>
        <p:txBody>
          <a:bodyPr/>
          <a:lstStyle/>
          <a:p>
            <a:r>
              <a:rPr lang="nb-NO" b="1" dirty="0"/>
              <a:t>Erfarings- og/eller normtall</a:t>
            </a:r>
          </a:p>
          <a:p>
            <a:r>
              <a:rPr lang="nb-NO" dirty="0"/>
              <a:t>Leverandørene i det norske markedet som tilbyr normtall og erfaringstall:  </a:t>
            </a:r>
          </a:p>
          <a:p>
            <a:r>
              <a:rPr lang="nb-NO" dirty="0"/>
              <a:t>INCIT		</a:t>
            </a:r>
            <a:r>
              <a:rPr lang="nb-NO" u="sng" dirty="0">
                <a:hlinkClick r:id="rId3"/>
              </a:rPr>
              <a:t>http://incit.se/sv/REPAB_Faktabocker/</a:t>
            </a:r>
            <a:endParaRPr lang="nb-NO" dirty="0"/>
          </a:p>
          <a:p>
            <a:r>
              <a:rPr lang="nb-NO" dirty="0"/>
              <a:t>Holte		</a:t>
            </a:r>
            <a:r>
              <a:rPr lang="nb-NO" u="sng" dirty="0">
                <a:hlinkClick r:id="rId4"/>
              </a:rPr>
              <a:t>http://www.holte.no/fdv_perm.aspx</a:t>
            </a:r>
            <a:endParaRPr lang="nb-NO" dirty="0"/>
          </a:p>
          <a:p>
            <a:r>
              <a:rPr lang="nb-NO" dirty="0" err="1"/>
              <a:t>Nois</a:t>
            </a:r>
            <a:r>
              <a:rPr lang="nb-NO" dirty="0"/>
              <a:t>		</a:t>
            </a:r>
            <a:r>
              <a:rPr lang="nb-NO" u="sng" dirty="0">
                <a:hlinkClick r:id="rId5"/>
              </a:rPr>
              <a:t>http://www.norskprisbok.no</a:t>
            </a:r>
            <a:endParaRPr lang="nb-NO" dirty="0"/>
          </a:p>
          <a:p>
            <a:r>
              <a:rPr lang="nb-NO" dirty="0"/>
              <a:t>NBEF		</a:t>
            </a:r>
            <a:r>
              <a:rPr lang="nb-NO" u="sng" dirty="0">
                <a:hlinkClick r:id="rId6"/>
              </a:rPr>
              <a:t>http://www.nbef.no/kompetanse/noekkeltall/</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r>
              <a:rPr lang="nb-NO" b="1" dirty="0"/>
              <a:t>Internettadresser</a:t>
            </a:r>
          </a:p>
          <a:p>
            <a:r>
              <a:rPr lang="nb-NO" b="1" dirty="0"/>
              <a:t>LCCWeb </a:t>
            </a:r>
          </a:p>
          <a:p>
            <a:r>
              <a:rPr lang="nb-NO" dirty="0"/>
              <a:t>LCCWeb er verktøyet for deg som ønsker å samle dine egne LCC-beregninger på en strukturert måte som du kan ha glede av i mange år framover. Se </a:t>
            </a:r>
            <a:r>
              <a:rPr lang="nb-NO" u="sng" dirty="0">
                <a:hlinkClick r:id="rId3"/>
              </a:rPr>
              <a:t>http://lccweb.no/</a:t>
            </a:r>
            <a:endParaRPr lang="nb-NO" dirty="0"/>
          </a:p>
          <a:p>
            <a:r>
              <a:rPr lang="nb-NO" dirty="0"/>
              <a:t> </a:t>
            </a:r>
          </a:p>
          <a:p>
            <a:r>
              <a:rPr lang="nb-NO" b="1" dirty="0"/>
              <a:t>Tidlig LCC </a:t>
            </a:r>
          </a:p>
          <a:p>
            <a:r>
              <a:rPr lang="nb-NO" dirty="0"/>
              <a:t>DIFI har også et meget enkelt LCC-beregningsverktøy som finnes på denne adressen: </a:t>
            </a:r>
            <a:r>
              <a:rPr lang="nb-NO" u="sng" dirty="0">
                <a:hlinkClick r:id="rId4"/>
              </a:rPr>
              <a:t>http://tidliglcc.difi.no/</a:t>
            </a:r>
            <a:endParaRPr lang="nb-NO" dirty="0"/>
          </a:p>
          <a:p>
            <a:r>
              <a:rPr lang="nb-NO" dirty="0"/>
              <a:t>Tidlig LCC er et dataverktøy som på en svært enkel måte hjelper deg med å finne ut hvilke FDV-kostnader du må forvente med det byggeprosjektet du planlegger. Verktøyet skal hjelpe byggherrer med å vurdere investerings- og driftskostnader ved ulike miljøtiltak og ser kostnader med et bygg i forhold til et såkalt basisbygg der det er valgt konvensjonelle løsninger.</a:t>
            </a:r>
          </a:p>
          <a:p>
            <a:r>
              <a:rPr lang="nb-NO" b="1" dirty="0"/>
              <a:t>Anskaffelser.no</a:t>
            </a:r>
          </a:p>
          <a:p>
            <a:r>
              <a:rPr lang="nb-NO" dirty="0"/>
              <a:t>Anskaffelser.no er utviklet av </a:t>
            </a:r>
            <a:r>
              <a:rPr lang="nb-NO" dirty="0" err="1"/>
              <a:t>Difi</a:t>
            </a:r>
            <a:r>
              <a:rPr lang="nb-NO" dirty="0"/>
              <a:t>. På denne nettsiden står det mer om LCC og anskaffelser: </a:t>
            </a:r>
            <a:r>
              <a:rPr lang="nb-NO" u="sng" dirty="0">
                <a:hlinkClick r:id="rId5"/>
              </a:rPr>
              <a:t>http://www.anskaffelser.no/art/bygg-anlegg-eiendom/bae-tema/livssykluskostnader-bae</a:t>
            </a:r>
            <a:endParaRPr lang="nb-NO" dirty="0"/>
          </a:p>
          <a:p>
            <a:r>
              <a:rPr lang="nb-NO" dirty="0"/>
              <a:t>Her finner du mer om:</a:t>
            </a:r>
          </a:p>
          <a:p>
            <a:pPr lvl="0"/>
            <a:r>
              <a:rPr lang="nb-NO" u="sng" dirty="0">
                <a:hlinkClick r:id="rId6" tooltip="Temaside - Hva er LCC?"/>
              </a:rPr>
              <a:t>Hva er LCC?</a:t>
            </a:r>
            <a:endParaRPr lang="nb-NO" dirty="0"/>
          </a:p>
          <a:p>
            <a:pPr lvl="0"/>
            <a:r>
              <a:rPr lang="nb-NO" u="sng" dirty="0">
                <a:hlinkClick r:id="rId7" tooltip="Temaside - Hvorfor LCC?"/>
              </a:rPr>
              <a:t>Hvorfor LCC?</a:t>
            </a:r>
            <a:endParaRPr lang="nb-NO" dirty="0"/>
          </a:p>
          <a:p>
            <a:pPr lvl="0"/>
            <a:r>
              <a:rPr lang="nb-NO" u="sng" dirty="0">
                <a:hlinkClick r:id="rId8" tooltip="Temaside - LCC i tidligfase"/>
              </a:rPr>
              <a:t>LCC i tidligfase</a:t>
            </a:r>
            <a:endParaRPr lang="nb-NO" dirty="0"/>
          </a:p>
          <a:p>
            <a:pPr lvl="0"/>
            <a:r>
              <a:rPr lang="nb-NO" u="sng" dirty="0">
                <a:hlinkClick r:id="rId9" tooltip="Temaside - LCC i konkurransegjennomføring"/>
              </a:rPr>
              <a:t>LCC i konkurransegjennomføring</a:t>
            </a:r>
            <a:endParaRPr lang="nb-NO" dirty="0"/>
          </a:p>
          <a:p>
            <a:pPr lvl="0"/>
            <a:r>
              <a:rPr lang="nb-NO" u="sng" dirty="0">
                <a:hlinkClick r:id="rId10" tooltip="Temaside - LCC under prosjektering og utførelse"/>
              </a:rPr>
              <a:t>LCC i prosjektering og utførelse</a:t>
            </a:r>
            <a:endParaRPr lang="nb-NO" dirty="0"/>
          </a:p>
          <a:p>
            <a:r>
              <a:rPr lang="nb-NO" dirty="0"/>
              <a:t> </a:t>
            </a:r>
          </a:p>
          <a:p>
            <a:r>
              <a:rPr lang="nb-NO" b="1" dirty="0"/>
              <a:t>LCC-forum</a:t>
            </a:r>
          </a:p>
          <a:p>
            <a:r>
              <a:rPr lang="nb-NO" dirty="0"/>
              <a:t>LCC-forum jobber for å øke forståelsen av LCC som del av totaløkonomiske vurderinger</a:t>
            </a:r>
            <a:br>
              <a:rPr lang="nb-NO" dirty="0"/>
            </a:br>
            <a:r>
              <a:rPr lang="nb-NO" dirty="0"/>
              <a:t>og gi innhold til begrepet livssyklusplanlegging. Se </a:t>
            </a:r>
            <a:r>
              <a:rPr lang="nb-NO" u="sng" dirty="0">
                <a:hlinkClick r:id="rId11"/>
              </a:rPr>
              <a:t>www.lccforum.no</a:t>
            </a:r>
            <a:r>
              <a:rPr lang="nb-NO" dirty="0"/>
              <a:t>.</a:t>
            </a:r>
            <a:br>
              <a:rPr lang="nb-NO" dirty="0"/>
            </a:b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96591" y="4655402"/>
            <a:ext cx="5335270" cy="4442698"/>
          </a:xfrm>
        </p:spPr>
        <p:txBody>
          <a:bodyPr>
            <a:normAutofit/>
          </a:bodyPr>
          <a:lstStyle/>
          <a:p>
            <a:r>
              <a:rPr lang="nb-NO" b="1" i="1" dirty="0"/>
              <a:t>Målgruppe for kursmaterialet er</a:t>
            </a:r>
            <a:r>
              <a:rPr lang="nb-NO" b="1" i="1" dirty="0" smtClean="0"/>
              <a:t>:</a:t>
            </a:r>
          </a:p>
          <a:p>
            <a:pPr marL="171450" lvl="0" indent="-171450">
              <a:buFont typeface="Arial" pitchFamily="34" charset="0"/>
              <a:buChar char="•"/>
            </a:pPr>
            <a:r>
              <a:rPr lang="nb-NO" dirty="0"/>
              <a:t>eiendomssjefer</a:t>
            </a:r>
          </a:p>
          <a:p>
            <a:pPr marL="171450" lvl="0" indent="-171450">
              <a:buFont typeface="Arial" pitchFamily="34" charset="0"/>
              <a:buChar char="•"/>
            </a:pPr>
            <a:r>
              <a:rPr lang="nb-NO" dirty="0"/>
              <a:t>vedlikeholds- og driftsledere</a:t>
            </a:r>
          </a:p>
          <a:p>
            <a:pPr marL="171450" lvl="0" indent="-171450">
              <a:buFont typeface="Arial" pitchFamily="34" charset="0"/>
              <a:buChar char="•"/>
            </a:pPr>
            <a:r>
              <a:rPr lang="nb-NO" dirty="0"/>
              <a:t>offentlig ansatte prosjektledere</a:t>
            </a:r>
          </a:p>
          <a:p>
            <a:pPr marL="171450" lvl="0" indent="-171450">
              <a:buFont typeface="Arial" pitchFamily="34" charset="0"/>
              <a:buChar char="•"/>
            </a:pPr>
            <a:r>
              <a:rPr lang="nb-NO" dirty="0"/>
              <a:t>eiendomsforvaltere</a:t>
            </a:r>
          </a:p>
          <a:p>
            <a:pPr marL="171450" lvl="0" indent="-171450">
              <a:buFont typeface="Arial" pitchFamily="34" charset="0"/>
              <a:buChar char="•"/>
            </a:pPr>
            <a:r>
              <a:rPr lang="nb-NO" dirty="0"/>
              <a:t>byggherrer</a:t>
            </a:r>
          </a:p>
          <a:p>
            <a:pPr marL="171450" lvl="0" indent="-171450">
              <a:buFont typeface="Arial" pitchFamily="34" charset="0"/>
              <a:buChar char="•"/>
            </a:pPr>
            <a:r>
              <a:rPr lang="nb-NO" dirty="0"/>
              <a:t>leverandører av varer og tjenester til offentlige bygg, anlegg og eiendommer</a:t>
            </a:r>
          </a:p>
          <a:p>
            <a:pPr marL="171450" lvl="0" indent="-171450">
              <a:buFont typeface="Arial" pitchFamily="34" charset="0"/>
              <a:buChar char="•"/>
            </a:pPr>
            <a:r>
              <a:rPr lang="nb-NO" dirty="0"/>
              <a:t>studenter</a:t>
            </a:r>
            <a:r>
              <a:rPr lang="nn-NO" dirty="0"/>
              <a:t> i </a:t>
            </a:r>
            <a:r>
              <a:rPr lang="nb-NO" dirty="0"/>
              <a:t>utdanningsløp som er relevant for stillinger nevnt i punktene over</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a:t>
            </a:fld>
            <a:endParaRPr lang="nb-NO"/>
          </a:p>
        </p:txBody>
      </p:sp>
    </p:spTree>
    <p:extLst>
      <p:ext uri="{BB962C8B-B14F-4D97-AF65-F5344CB8AC3E}">
        <p14:creationId xmlns:p14="http://schemas.microsoft.com/office/powerpoint/2010/main" val="131310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t>Mål</a:t>
            </a:r>
          </a:p>
          <a:p>
            <a:r>
              <a:rPr lang="nb-NO" dirty="0"/>
              <a:t>Med kurspakken skal kursholderen kunne gi opplæring som gir grunnleggende kunnskap om:</a:t>
            </a:r>
          </a:p>
          <a:p>
            <a:pPr marL="171450" lvl="0" indent="-171450">
              <a:buFont typeface="Arial" pitchFamily="34" charset="0"/>
              <a:buChar char="•"/>
            </a:pPr>
            <a:r>
              <a:rPr lang="nb-NO" dirty="0"/>
              <a:t>begreper og prinsipper knyttet til </a:t>
            </a:r>
            <a:r>
              <a:rPr lang="nb-NO" u="sng" dirty="0"/>
              <a:t>LCC (livssykluskostnader)</a:t>
            </a:r>
            <a:endParaRPr lang="nb-NO" dirty="0"/>
          </a:p>
          <a:p>
            <a:pPr marL="171450" lvl="0" indent="-171450">
              <a:buFont typeface="Arial" pitchFamily="34" charset="0"/>
              <a:buChar char="•"/>
            </a:pPr>
            <a:r>
              <a:rPr lang="nb-NO" dirty="0"/>
              <a:t>ulike valg du kan stå overfor i et byggeprosjekt og sammenhengen mellom de valg som tas har å si for livssykluskostnaden</a:t>
            </a:r>
          </a:p>
          <a:p>
            <a:pPr marL="171450" lvl="0" indent="-171450">
              <a:buFont typeface="Arial" pitchFamily="34" charset="0"/>
              <a:buChar char="•"/>
            </a:pPr>
            <a:r>
              <a:rPr lang="nb-NO" dirty="0"/>
              <a:t>roller og tips om hjelpemidler til å foreta LCC-analyser og -beregninger</a:t>
            </a:r>
          </a:p>
          <a:p>
            <a:r>
              <a:rPr lang="nb-NO" dirty="0"/>
              <a:t>Læringsmålet innebærer at kursdeltakerne skal kunne:</a:t>
            </a:r>
          </a:p>
          <a:p>
            <a:pPr marL="171450" lvl="0" indent="-171450">
              <a:buFont typeface="Arial" pitchFamily="34" charset="0"/>
              <a:buChar char="•"/>
            </a:pPr>
            <a:r>
              <a:rPr lang="nb-NO" dirty="0"/>
              <a:t>forstå og bruke begreper og metoder i en diskusjon, </a:t>
            </a:r>
            <a:r>
              <a:rPr lang="nb-NO" dirty="0" smtClean="0"/>
              <a:t>eksempelvis gjengi </a:t>
            </a:r>
            <a:r>
              <a:rPr lang="nb-NO" dirty="0"/>
              <a:t>kostnadseffekter ved gode LCC-analyser </a:t>
            </a:r>
            <a:endParaRPr lang="nb-NO" dirty="0" smtClean="0"/>
          </a:p>
          <a:p>
            <a:pPr marL="171450" lvl="0" indent="-171450">
              <a:buFont typeface="Arial" pitchFamily="34" charset="0"/>
              <a:buChar char="•"/>
            </a:pPr>
            <a:r>
              <a:rPr lang="nb-NO" dirty="0" smtClean="0"/>
              <a:t>kjenne </a:t>
            </a:r>
            <a:r>
              <a:rPr lang="nb-NO" dirty="0"/>
              <a:t>til tilgjengelige LCC-verktøy</a:t>
            </a:r>
          </a:p>
          <a:p>
            <a:r>
              <a:rPr lang="nb-NO" dirty="0"/>
              <a:t> </a:t>
            </a:r>
          </a:p>
          <a:p>
            <a:r>
              <a:rPr lang="nb-NO" b="1" i="1" dirty="0" smtClean="0"/>
              <a:t>Vedlegg</a:t>
            </a:r>
            <a:endParaRPr lang="nb-NO" b="1" i="1" dirty="0"/>
          </a:p>
          <a:p>
            <a:r>
              <a:rPr lang="nb-NO" dirty="0"/>
              <a:t>Ordliste: Begreper som er understreket, er samlet i en ordliste med begrepsforklaringer bakerst i kursheftet. </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4</a:t>
            </a:fld>
            <a:endParaRPr lang="nb-NO"/>
          </a:p>
        </p:txBody>
      </p:sp>
    </p:spTree>
    <p:extLst>
      <p:ext uri="{BB962C8B-B14F-4D97-AF65-F5344CB8AC3E}">
        <p14:creationId xmlns:p14="http://schemas.microsoft.com/office/powerpoint/2010/main" val="131310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b="1" dirty="0"/>
              <a:t> </a:t>
            </a:r>
            <a:endParaRPr lang="nb-NO" dirty="0"/>
          </a:p>
          <a:p>
            <a:r>
              <a:rPr lang="nb-NO" b="1" u="sng" dirty="0"/>
              <a:t>Innledning</a:t>
            </a:r>
            <a:endParaRPr lang="nb-NO" b="1" dirty="0"/>
          </a:p>
          <a:p>
            <a:r>
              <a:rPr lang="nb-NO" dirty="0"/>
              <a:t>Dette er kapittel en i en serie av fire, og er utarbeidet for kursholdere. </a:t>
            </a:r>
            <a:r>
              <a:rPr lang="nb-NO" dirty="0" smtClean="0"/>
              <a:t>Denne  presentasjonen </a:t>
            </a:r>
            <a:r>
              <a:rPr lang="nb-NO" dirty="0"/>
              <a:t>med foiler </a:t>
            </a:r>
            <a:r>
              <a:rPr lang="nb-NO" dirty="0" smtClean="0"/>
              <a:t>gir </a:t>
            </a:r>
            <a:r>
              <a:rPr lang="nb-NO" dirty="0"/>
              <a:t>faglig støtte i notatfelt. Materialet kan brukes som et foredrag med foilsett inndelt i fire kapitler for å gi kursdeltakere kjennskap til livssykluskostnader (LCC</a:t>
            </a:r>
            <a:r>
              <a:rPr lang="nb-NO" dirty="0" smtClean="0"/>
              <a:t>) og </a:t>
            </a:r>
            <a:r>
              <a:rPr lang="nb-NO" dirty="0"/>
              <a:t>kunnskap om sentrale </a:t>
            </a:r>
            <a:r>
              <a:rPr lang="nb-NO" dirty="0" smtClean="0"/>
              <a:t>LCC-begreper. </a:t>
            </a:r>
            <a:r>
              <a:rPr lang="nb-NO" dirty="0"/>
              <a:t>Kursmaterialet har supplerende videomateriale </a:t>
            </a:r>
            <a:r>
              <a:rPr lang="nb-NO" dirty="0" smtClean="0"/>
              <a:t>til kapittel </a:t>
            </a:r>
            <a:r>
              <a:rPr lang="nb-NO" dirty="0"/>
              <a:t>4 LCC og </a:t>
            </a:r>
            <a:r>
              <a:rPr lang="nb-NO" dirty="0" err="1"/>
              <a:t>alternativsvurderinger</a:t>
            </a:r>
            <a:r>
              <a:rPr lang="nb-NO" dirty="0"/>
              <a:t>. I tillegg er det laget refleksjonsspørsmål i hvert kapittel. Opplæringsmaterialet er tilgjengelig </a:t>
            </a:r>
            <a:r>
              <a:rPr lang="nb-NO" dirty="0" smtClean="0"/>
              <a:t>på </a:t>
            </a:r>
            <a:r>
              <a:rPr lang="nb-NO" dirty="0" smtClean="0">
                <a:hlinkClick r:id="rId3"/>
              </a:rPr>
              <a:t>http</a:t>
            </a:r>
            <a:r>
              <a:rPr lang="nb-NO" dirty="0">
                <a:hlinkClick r:id="rId3"/>
              </a:rPr>
              <a:t>://</a:t>
            </a:r>
            <a:r>
              <a:rPr lang="nb-NO" dirty="0" smtClean="0">
                <a:hlinkClick r:id="rId3"/>
              </a:rPr>
              <a:t>anskaffelser.no/art/bygg-anlegg-eiendom/</a:t>
            </a:r>
            <a:r>
              <a:rPr lang="nb-NO" dirty="0" err="1" smtClean="0">
                <a:hlinkClick r:id="rId3"/>
              </a:rPr>
              <a:t>bae</a:t>
            </a:r>
            <a:r>
              <a:rPr lang="nb-NO" dirty="0" smtClean="0">
                <a:hlinkClick r:id="rId3"/>
              </a:rPr>
              <a:t>-tema/livssykluskostnader-</a:t>
            </a:r>
            <a:r>
              <a:rPr lang="nb-NO" dirty="0" err="1" smtClean="0">
                <a:hlinkClick r:id="rId3"/>
              </a:rPr>
              <a:t>bae</a:t>
            </a:r>
            <a:r>
              <a:rPr lang="nb-NO" dirty="0" smtClean="0">
                <a:hlinkClick r:id="rId3"/>
              </a:rPr>
              <a:t>/</a:t>
            </a:r>
            <a:r>
              <a:rPr lang="nb-NO" dirty="0" err="1" smtClean="0">
                <a:hlinkClick r:id="rId3"/>
              </a:rPr>
              <a:t>lcc</a:t>
            </a:r>
            <a:r>
              <a:rPr lang="nb-NO" dirty="0" smtClean="0">
                <a:hlinkClick r:id="rId3"/>
              </a:rPr>
              <a:t>-basiskurs</a:t>
            </a:r>
            <a:r>
              <a:rPr lang="nb-NO" dirty="0" smtClean="0"/>
              <a:t>. Her ligger også et kurshefte med alle fire kapitlene.</a:t>
            </a:r>
            <a:endParaRPr lang="nb-NO" dirty="0"/>
          </a:p>
          <a:p>
            <a:pPr eaLnBrk="1" hangingPunct="1"/>
            <a:endParaRPr lang="nb-NO" dirty="0" smtClean="0"/>
          </a:p>
          <a:p>
            <a:pPr eaLnBrk="1" hangingPunct="1"/>
            <a:r>
              <a:rPr lang="nb-NO" dirty="0" smtClean="0"/>
              <a:t>Lykke til med kursgjennomføringen – God fornøyelse!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skal  nå først gå gjennom grunnleggende begreper og prinsipper.  </a:t>
            </a:r>
          </a:p>
          <a:p>
            <a:r>
              <a:rPr lang="nb-NO" dirty="0" smtClean="0"/>
              <a:t>LCC (Life </a:t>
            </a:r>
            <a:r>
              <a:rPr lang="nb-NO" dirty="0" err="1" smtClean="0"/>
              <a:t>Cycle</a:t>
            </a:r>
            <a:r>
              <a:rPr lang="nb-NO" dirty="0" smtClean="0"/>
              <a:t> </a:t>
            </a:r>
            <a:r>
              <a:rPr lang="nb-NO" dirty="0" err="1" smtClean="0"/>
              <a:t>Cost</a:t>
            </a:r>
            <a:r>
              <a:rPr lang="nb-NO" dirty="0" smtClean="0"/>
              <a:t>) handler om summen av kostnadene som følger av at du velger å sette opp en bygning.  Du har kanskje god oversikt over hva det koster å bygge.  De fleste vet at det vil være nødvendig å bruke penger på energi, rengjøring, vedlikehold og andre utgifter for å kunne bruke bygningen.  Det kan være noe verre å forstå hvordan disse fremtidige kostnadene kan sammenlignes med investeringskostnadene for å bygge bygningen. </a:t>
            </a:r>
          </a:p>
          <a:p>
            <a:r>
              <a:rPr lang="nb-NO" dirty="0" smtClean="0"/>
              <a:t>LCC vil  gi en forståelse for hvor mye penger du må sette av i dag for å ha nok penger for å betale et større vedlikeholdsprosjekt, som f.eks. utskifting av vinduer, som du vet vil komme en gang i framtiden. </a:t>
            </a:r>
          </a:p>
          <a:p>
            <a:r>
              <a:rPr lang="nb-NO" dirty="0" smtClean="0"/>
              <a:t>I Norge er det mange organisasjoner som eier svært mange bygninger.  Dette er det vi kaller for de profesjonelle byggherrene.  Disse organisasjonene må hvert år lage et samlet budsjett for alle kostnader som vil påløpe for den bygningsmassen de har ansvaret for.  De har derfor samlet egne erfaringstall med erfaringer på hvilke typiske kostnader som de bruker i sitt budsjettarbeid.  Oversikt over kostnadsfordelingen er publisert i en rekke rapporter. </a:t>
            </a:r>
          </a:p>
          <a:p>
            <a:r>
              <a:rPr lang="nb-NO" dirty="0" smtClean="0"/>
              <a:t>Det er viktig å kjenne størrelsesorden på de ulike kostnadskomponentene.  Denne kunnskapen kan f.eks. brukes til å iverksette innsparingstiltak der mulighetene for å spare penger er størst.</a:t>
            </a:r>
          </a:p>
          <a:p>
            <a:r>
              <a:rPr lang="nb-NO" dirty="0" smtClean="0"/>
              <a:t>Til slutt i kapittel 1 vil vi gi en kort oppsummering på hva de enkelte aktører i </a:t>
            </a:r>
            <a:r>
              <a:rPr lang="nb-NO" dirty="0" err="1" smtClean="0"/>
              <a:t>byggebransjen</a:t>
            </a:r>
            <a:r>
              <a:rPr lang="nb-NO" dirty="0" smtClean="0"/>
              <a:t> bør vite om LCC.</a:t>
            </a:r>
          </a:p>
          <a:p>
            <a:endParaRPr lang="nb-NO" dirty="0" smtClean="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6</a:t>
            </a:fld>
            <a:endParaRPr lang="nb-NO" dirty="0"/>
          </a:p>
        </p:txBody>
      </p:sp>
    </p:spTree>
    <p:extLst>
      <p:ext uri="{BB962C8B-B14F-4D97-AF65-F5344CB8AC3E}">
        <p14:creationId xmlns:p14="http://schemas.microsoft.com/office/powerpoint/2010/main" val="250832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LCC står for </a:t>
            </a:r>
            <a:r>
              <a:rPr lang="nb-NO" i="1" dirty="0"/>
              <a:t>Life </a:t>
            </a:r>
            <a:r>
              <a:rPr lang="nb-NO" i="1" dirty="0" err="1"/>
              <a:t>Cycle</a:t>
            </a:r>
            <a:r>
              <a:rPr lang="nb-NO" i="1" dirty="0"/>
              <a:t> </a:t>
            </a:r>
            <a:r>
              <a:rPr lang="nb-NO" i="1" dirty="0" err="1"/>
              <a:t>Costs</a:t>
            </a:r>
            <a:r>
              <a:rPr lang="nb-NO" dirty="0"/>
              <a:t>, på norsk sier vi </a:t>
            </a:r>
            <a:r>
              <a:rPr lang="nb-NO" u="sng" dirty="0"/>
              <a:t>livssykluskostnader</a:t>
            </a:r>
            <a:r>
              <a:rPr lang="nb-NO" dirty="0"/>
              <a:t>. </a:t>
            </a:r>
          </a:p>
          <a:p>
            <a:r>
              <a:rPr lang="nb-NO" dirty="0"/>
              <a:t>Hvis du kjøper en bolig, må du betale en salgssum. For å klare dette må de aller fleste ta opp et lån.</a:t>
            </a:r>
          </a:p>
          <a:p>
            <a:r>
              <a:rPr lang="nb-NO" dirty="0"/>
              <a:t>Når du har overtatt en bolig, påløper kostnader knyttet til å eie boligen. </a:t>
            </a:r>
          </a:p>
          <a:p>
            <a:r>
              <a:rPr lang="nb-NO" dirty="0"/>
              <a:t>En dør går i stykker, en kran må skiftes, eller du er kanskje uheldig og knuser et vindu når du flytter inn. I tillegg kommer forsikring og offentlige avgifter, og renter og avdrag på </a:t>
            </a:r>
            <a:r>
              <a:rPr lang="nb-NO" dirty="0" err="1"/>
              <a:t>lånet</a:t>
            </a:r>
            <a:r>
              <a:rPr lang="nb-NO" dirty="0"/>
              <a:t>.</a:t>
            </a:r>
          </a:p>
          <a:p>
            <a:r>
              <a:rPr lang="nb-NO" dirty="0"/>
              <a:t>Levetiden for et bygg er ofte satt til 60 år og brukes som periode for å beregne LCC. LCC er alle kostnadene i hele bygningens levetid. Det vil si anskaffelses- og restkostnad og alle kostnader til forvaltning, drift og vedlikehold, utskifting og utvikling, forsyning og renhold samt </a:t>
            </a:r>
            <a:r>
              <a:rPr lang="nb-NO" u="sng" dirty="0"/>
              <a:t>restverdi</a:t>
            </a:r>
            <a:r>
              <a:rPr lang="nb-NO" dirty="0"/>
              <a:t> som påløper i bruksfasen. Verdien ved avhending blir trukket fra.</a:t>
            </a:r>
          </a:p>
          <a:p>
            <a:r>
              <a:rPr lang="nb-NO" dirty="0"/>
              <a:t>Tenkte du på dette før du kjøpte boligen? Dette illustrerer på en enkel måte hva livssykluskostnader er, og gir en indikasjon på at det er fornuftig å bruke LCC i planleggingen av bygg.</a:t>
            </a:r>
          </a:p>
          <a:p>
            <a:r>
              <a:rPr lang="nb-NO" dirty="0"/>
              <a:t>For å gjøre en god beslutning bør du ha:</a:t>
            </a:r>
          </a:p>
          <a:p>
            <a:r>
              <a:rPr lang="nb-NO" dirty="0"/>
              <a:t>- full oversikt over de faktiske kostnadene som følger av å investere i en ny bygning</a:t>
            </a:r>
          </a:p>
          <a:p>
            <a:r>
              <a:rPr lang="nb-NO" dirty="0"/>
              <a:t>- kjennskap til hva du kan gjøre i et byggeprosjekt for å få de framtidige kostnadene ned</a:t>
            </a:r>
          </a:p>
          <a:p>
            <a:r>
              <a:rPr lang="nb-NO" dirty="0"/>
              <a:t>- kunnskap nok til å vurdere bygningstekniske og andre bygningsmessige valg og hvilke konsekvenser disse valgene får for drift, vedlikehold og utvikling av bygget.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7</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8</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 er flere gode grunner til at du bør kjenne livssykluskostnadene ved planlegging, oppføring og forvaltning av bygg. Et bygg skal normalt kunne brukes i flere årtier. Vi har sett eksempler på at relativt nye forretningsbygg rives fordi det blir bedre og rimeligere å bygge nytt enn å bygge om det gamle. De gamle byggene er ikke bygget slik at det er enkelt å bygge om. Av og til blir det ikke lønnsomt å bygge om for å tilfredsstille brukernes og eiernes ønsker og behov.</a:t>
            </a:r>
          </a:p>
          <a:p>
            <a:pPr lvl="0"/>
            <a:r>
              <a:rPr lang="nb-NO" u="sng" dirty="0" err="1">
                <a:hlinkClick r:id="rId3"/>
              </a:rPr>
              <a:t>Philipsbygget</a:t>
            </a:r>
            <a:r>
              <a:rPr lang="nb-NO" dirty="0"/>
              <a:t> var et 15 etasjer høyt kontorbygg på Majorstua i Oslo (Sørkedalsveien 6). Bygget ble oppført i 1958 og ble revet i 2000. </a:t>
            </a:r>
          </a:p>
          <a:p>
            <a:pPr lvl="0"/>
            <a:r>
              <a:rPr lang="nb-NO" u="sng" dirty="0">
                <a:hlinkClick r:id="rId4"/>
              </a:rPr>
              <a:t>Sparebank1-bygget i Trondheim fra 1970-årene ble revet</a:t>
            </a:r>
            <a:r>
              <a:rPr lang="nb-NO" dirty="0"/>
              <a:t> for å gi plass til et nytt og moderne kontor- og forretningsbygg.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9</a:t>
            </a:fld>
            <a:endParaRPr lang="nb-NO"/>
          </a:p>
        </p:txBody>
      </p:sp>
    </p:spTree>
    <p:extLst>
      <p:ext uri="{BB962C8B-B14F-4D97-AF65-F5344CB8AC3E}">
        <p14:creationId xmlns:p14="http://schemas.microsoft.com/office/powerpoint/2010/main" val="139758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2425700"/>
            <a:ext cx="50466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3714750"/>
            <a:ext cx="23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5468645"/>
            <a:ext cx="6400800" cy="99883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3" name="Bil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46173" y="4080034"/>
            <a:ext cx="6611194" cy="1120991"/>
          </a:xfrm>
          <a:prstGeom prst="rect">
            <a:avLst/>
          </a:prstGeom>
        </p:spPr>
      </p:pic>
    </p:spTree>
    <p:extLst>
      <p:ext uri="{BB962C8B-B14F-4D97-AF65-F5344CB8AC3E}">
        <p14:creationId xmlns:p14="http://schemas.microsoft.com/office/powerpoint/2010/main" val="15841026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1102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12359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a:noFill/>
        </p:spPr>
        <p:txBody>
          <a:bodyPr/>
          <a:lstStyle>
            <a:lvl1pPr>
              <a:buNone/>
              <a:defRPr>
                <a:solidFill>
                  <a:schemeClr val="tx1"/>
                </a:solidFill>
              </a:defRPr>
            </a:lvl1pPr>
          </a:lstStyle>
          <a:p>
            <a:r>
              <a:rPr lang="nb-NO" noProof="0" smtClean="0"/>
              <a:t>Klikk ikonet for å legge til et bilde</a:t>
            </a:r>
            <a:endParaRPr lang="en-GB" noProof="0"/>
          </a:p>
        </p:txBody>
      </p:sp>
    </p:spTree>
    <p:extLst>
      <p:ext uri="{BB962C8B-B14F-4D97-AF65-F5344CB8AC3E}">
        <p14:creationId xmlns:p14="http://schemas.microsoft.com/office/powerpoint/2010/main" val="1330870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08607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50368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1849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2387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417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3362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47030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7114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3928369" y="6294438"/>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lvl1pPr>
          </a:lstStyle>
          <a:p>
            <a:pPr>
              <a:defRPr/>
            </a:pPr>
            <a:r>
              <a:rPr lang="nn-NO"/>
              <a:t>Oslo 11/12/08</a:t>
            </a:r>
            <a:endParaRPr lang="nb-NO"/>
          </a:p>
        </p:txBody>
      </p:sp>
      <p:pic>
        <p:nvPicPr>
          <p:cNvPr id="2054"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r="47110"/>
          <a:stretch>
            <a:fillRect/>
          </a:stretch>
        </p:blipFill>
        <p:spPr bwMode="auto">
          <a:xfrm>
            <a:off x="7829550" y="6215063"/>
            <a:ext cx="857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userDrawn="1"/>
        </p:nvPicPr>
        <p:blipFill rotWithShape="1">
          <a:blip r:embed="rId15" cstate="email">
            <a:extLst>
              <a:ext uri="{28A0092B-C50C-407E-A947-70E740481C1C}">
                <a14:useLocalDpi xmlns:a14="http://schemas.microsoft.com/office/drawing/2010/main"/>
              </a:ext>
            </a:extLst>
          </a:blip>
          <a:srcRect t="38980" r="50000" b="2161"/>
          <a:stretch/>
        </p:blipFill>
        <p:spPr>
          <a:xfrm>
            <a:off x="307498" y="6215063"/>
            <a:ext cx="2095838" cy="45467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5" r:id="rId12"/>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6"/>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6"/>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6"/>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6"/>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6"/>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anskaffelser.no/art/bygg-anlegg-eiendom/artikler/2012/01/hva-er-lcc-bae" TargetMode="External"/><Relationship Id="rId3" Type="http://schemas.openxmlformats.org/officeDocument/2006/relationships/hyperlink" Target="http://lccweb.no/" TargetMode="External"/><Relationship Id="rId7" Type="http://schemas.openxmlformats.org/officeDocument/2006/relationships/hyperlink" Target="http://www.lccforum.no./" TargetMode="External"/><Relationship Id="rId12" Type="http://schemas.openxmlformats.org/officeDocument/2006/relationships/hyperlink" Target="http://www.anskaffelser.no/art/bygg-anlegg-eiendom/artikler/2012/01/lcc-under-prosjektering-og-utforelse-ba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anskaffelser.no/art/bygg-anlegg-eiendom/bae-tema/livssykluskostnader-bae" TargetMode="External"/><Relationship Id="rId11" Type="http://schemas.openxmlformats.org/officeDocument/2006/relationships/hyperlink" Target="http://www.anskaffelser.no/art/bygg-anlegg-eiendom/artikler/2012/01/lcc-i-konkurransegjennomforing-bae" TargetMode="External"/><Relationship Id="rId5" Type="http://schemas.openxmlformats.org/officeDocument/2006/relationships/hyperlink" Target="http://anskaffelser.no/" TargetMode="External"/><Relationship Id="rId10" Type="http://schemas.openxmlformats.org/officeDocument/2006/relationships/hyperlink" Target="http://www.anskaffelser.no/art/bygg-anlegg-eiendom/artikler/2012/01/lcc-i-tidligfase-bae" TargetMode="External"/><Relationship Id="rId4" Type="http://schemas.openxmlformats.org/officeDocument/2006/relationships/hyperlink" Target="http://tidliglcc.difi.no/" TargetMode="External"/><Relationship Id="rId9" Type="http://schemas.openxmlformats.org/officeDocument/2006/relationships/hyperlink" Target="http://www.anskaffelser.no/art/bygg-anlegg-eiendom/artikler/2012/01/hvorfor-lcc-ba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pPr algn="ctr"/>
            <a:r>
              <a:rPr lang="nb-NO" b="1" dirty="0">
                <a:latin typeface="Arial" charset="0"/>
                <a:cs typeface="Arial" charset="0"/>
              </a:rPr>
              <a:t>LCC </a:t>
            </a:r>
            <a:r>
              <a:rPr lang="nb-NO" b="1" dirty="0" smtClean="0">
                <a:latin typeface="Arial" charset="0"/>
                <a:cs typeface="Arial" charset="0"/>
              </a:rPr>
              <a:t>Basiskurs</a:t>
            </a:r>
            <a:endParaRPr lang="en-US" b="1" dirty="0" smtClean="0">
              <a:latin typeface="Arial" charset="0"/>
              <a:cs typeface="Arial" charset="0"/>
            </a:endParaRPr>
          </a:p>
        </p:txBody>
      </p:sp>
    </p:spTree>
    <p:extLst>
      <p:ext uri="{BB962C8B-B14F-4D97-AF65-F5344CB8AC3E}">
        <p14:creationId xmlns:p14="http://schemas.microsoft.com/office/powerpoint/2010/main" val="71998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nterne Fellesoppgaver\Bilder\Bildebank Difi\Bygg anlegg og eiendom\Illustrasjoner\Jus\COLOURBOX28330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973" y="659219"/>
            <a:ext cx="7644808" cy="546513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b="1" dirty="0" smtClean="0"/>
              <a:t>Lovverket</a:t>
            </a:r>
            <a:endParaRPr lang="nb-NO" b="1" dirty="0"/>
          </a:p>
        </p:txBody>
      </p:sp>
      <p:sp>
        <p:nvSpPr>
          <p:cNvPr id="3" name="Plassholder for innhold 2"/>
          <p:cNvSpPr>
            <a:spLocks noGrp="1"/>
          </p:cNvSpPr>
          <p:nvPr>
            <p:ph idx="1"/>
          </p:nvPr>
        </p:nvSpPr>
        <p:spPr/>
        <p:txBody>
          <a:bodyPr/>
          <a:lstStyle/>
          <a:p>
            <a:pPr marL="0" indent="0">
              <a:buNone/>
            </a:pPr>
            <a:endParaRPr lang="nb-NO" sz="2400" dirty="0"/>
          </a:p>
        </p:txBody>
      </p:sp>
      <p:sp>
        <p:nvSpPr>
          <p:cNvPr id="5" name="TekstSylinder 4"/>
          <p:cNvSpPr txBox="1"/>
          <p:nvPr/>
        </p:nvSpPr>
        <p:spPr>
          <a:xfrm>
            <a:off x="372140" y="1637414"/>
            <a:ext cx="5007934" cy="954107"/>
          </a:xfrm>
          <a:prstGeom prst="rect">
            <a:avLst/>
          </a:prstGeom>
          <a:noFill/>
        </p:spPr>
        <p:txBody>
          <a:bodyPr wrap="square" rtlCol="0">
            <a:spAutoFit/>
          </a:bodyPr>
          <a:lstStyle/>
          <a:p>
            <a:pPr marL="0" indent="0">
              <a:buNone/>
            </a:pPr>
            <a:r>
              <a:rPr lang="nb-NO" sz="2800" dirty="0" smtClean="0"/>
              <a:t>§ </a:t>
            </a:r>
            <a:r>
              <a:rPr lang="nb-NO" sz="2800" dirty="0"/>
              <a:t>6 i lov om </a:t>
            </a:r>
            <a:r>
              <a:rPr lang="nb-NO" sz="2800" u="sng" dirty="0"/>
              <a:t>offentlige anskaffelser</a:t>
            </a:r>
            <a:r>
              <a:rPr lang="nb-NO" sz="2800" dirty="0"/>
              <a:t> </a:t>
            </a:r>
          </a:p>
        </p:txBody>
      </p:sp>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LCC synliggjør totale kostnader i et byggeprosjekt</a:t>
            </a:r>
          </a:p>
        </p:txBody>
      </p:sp>
      <p:pic>
        <p:nvPicPr>
          <p:cNvPr id="4" name="Plassholder for innhold 3" descr="N:\Interne Fellesoppgaver\Bilder\Bildebank Difi\Bygg anlegg og eiendom\Bygg av penger.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91640" y="1701872"/>
            <a:ext cx="5760720" cy="4322618"/>
          </a:xfrm>
          <a:prstGeom prst="rect">
            <a:avLst/>
          </a:prstGeom>
          <a:noFill/>
          <a:ln>
            <a:noFill/>
          </a:ln>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Livssykluskostnader i et byggeprosjekt</a:t>
            </a:r>
          </a:p>
        </p:txBody>
      </p:sp>
      <p:pic>
        <p:nvPicPr>
          <p:cNvPr id="4" name="Bilde 3" descr="N:\Interne Fellesoppgaver\Bilder\Bildebank Difi\Bygg anlegg og eiendom\blueprint.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98" y="1510982"/>
            <a:ext cx="8389088" cy="4613371"/>
          </a:xfrm>
          <a:prstGeom prst="rect">
            <a:avLst/>
          </a:prstGeom>
          <a:noFill/>
          <a:ln>
            <a:noFill/>
          </a:ln>
        </p:spPr>
      </p:pic>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Kostnadsposter i NS 3454</a:t>
            </a:r>
          </a:p>
        </p:txBody>
      </p:sp>
      <p:pic>
        <p:nvPicPr>
          <p:cNvPr id="5" name="Bilde 4"/>
          <p:cNvPicPr/>
          <p:nvPr/>
        </p:nvPicPr>
        <p:blipFill>
          <a:blip r:embed="rId3" cstate="email">
            <a:extLst>
              <a:ext uri="{28A0092B-C50C-407E-A947-70E740481C1C}">
                <a14:useLocalDpi xmlns:a14="http://schemas.microsoft.com/office/drawing/2010/main"/>
              </a:ext>
            </a:extLst>
          </a:blip>
          <a:stretch>
            <a:fillRect/>
          </a:stretch>
        </p:blipFill>
        <p:spPr>
          <a:xfrm>
            <a:off x="382771" y="1244009"/>
            <a:ext cx="8442251" cy="4805917"/>
          </a:xfrm>
          <a:prstGeom prst="rect">
            <a:avLst/>
          </a:prstGeom>
        </p:spPr>
      </p:pic>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a:t>Tilleggsposter</a:t>
            </a:r>
            <a:r>
              <a:rPr lang="nb-NO" b="1" dirty="0"/>
              <a:t> i NS 3454 </a:t>
            </a:r>
          </a:p>
        </p:txBody>
      </p:sp>
      <p:pic>
        <p:nvPicPr>
          <p:cNvPr id="5" name="Bilde 4"/>
          <p:cNvPicPr/>
          <p:nvPr/>
        </p:nvPicPr>
        <p:blipFill>
          <a:blip r:embed="rId3" cstate="email">
            <a:extLst>
              <a:ext uri="{28A0092B-C50C-407E-A947-70E740481C1C}">
                <a14:useLocalDpi xmlns:a14="http://schemas.microsoft.com/office/drawing/2010/main"/>
              </a:ext>
            </a:extLst>
          </a:blip>
          <a:stretch>
            <a:fillRect/>
          </a:stretch>
        </p:blipFill>
        <p:spPr>
          <a:xfrm>
            <a:off x="191386" y="1190847"/>
            <a:ext cx="8793126" cy="4901609"/>
          </a:xfrm>
          <a:prstGeom prst="rect">
            <a:avLst/>
          </a:prstGeom>
        </p:spPr>
      </p:pic>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Årskostnader</a:t>
            </a:r>
            <a:r>
              <a:rPr lang="nb-NO" dirty="0" smtClean="0"/>
              <a:t> og nåverdi</a:t>
            </a:r>
            <a:endParaRPr lang="nb-NO" b="1" dirty="0"/>
          </a:p>
        </p:txBody>
      </p:sp>
      <p:sp>
        <p:nvSpPr>
          <p:cNvPr id="3" name="Plassholder for innhold 2"/>
          <p:cNvSpPr>
            <a:spLocks noGrp="1"/>
          </p:cNvSpPr>
          <p:nvPr>
            <p:ph idx="1"/>
          </p:nvPr>
        </p:nvSpPr>
        <p:spPr/>
        <p:txBody>
          <a:bodyPr/>
          <a:lstStyle/>
          <a:p>
            <a:r>
              <a:rPr lang="nb-NO" u="sng" dirty="0" err="1"/>
              <a:t>Årskostnader</a:t>
            </a:r>
            <a:r>
              <a:rPr lang="nb-NO" dirty="0"/>
              <a:t> er per definisjon nåverdien av alle kostnader inkludert anskaffelseskostnaden. Her regnes for eksempel en fast sum per år per kvadratmeter, men det er også blitt mer vanlig å regne </a:t>
            </a:r>
            <a:r>
              <a:rPr lang="nb-NO" u="sng" dirty="0"/>
              <a:t>FDV-kostnader</a:t>
            </a:r>
            <a:r>
              <a:rPr lang="nb-NO" dirty="0"/>
              <a:t> i kroner per elevplass, </a:t>
            </a:r>
            <a:r>
              <a:rPr lang="nb-NO" dirty="0" smtClean="0"/>
              <a:t>a</a:t>
            </a:r>
          </a:p>
          <a:p>
            <a:r>
              <a:rPr lang="nb-NO" u="sng" dirty="0"/>
              <a:t>Nåverdi</a:t>
            </a:r>
            <a:r>
              <a:rPr lang="nb-NO" dirty="0"/>
              <a:t> finner vi når vi beregner hva framtidige utgifter vil bli med dagens kroneverdi. Formlene vi bruker, korrigeres med realrenten, dvs. forskjellen mellom </a:t>
            </a:r>
            <a:r>
              <a:rPr lang="nb-NO" dirty="0" err="1"/>
              <a:t>lånerente</a:t>
            </a:r>
            <a:r>
              <a:rPr lang="nb-NO" dirty="0"/>
              <a:t> og prisstigning</a:t>
            </a:r>
            <a:r>
              <a:rPr lang="nb-NO" dirty="0" smtClean="0"/>
              <a:t>.</a:t>
            </a:r>
            <a:endParaRPr lang="nb-NO" dirty="0"/>
          </a:p>
        </p:txBody>
      </p:sp>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Interne Fellesoppgaver\Bilder\Bildebank Difi\Bygg anlegg og eiendom\Illustrasjoner\Jus\COLOURBOX755572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727" y="1269771"/>
            <a:ext cx="3962521" cy="2419727"/>
          </a:xfrm>
          <a:prstGeom prst="rect">
            <a:avLst/>
          </a:prstGeom>
          <a:noFill/>
          <a:extLst/>
        </p:spPr>
      </p:pic>
      <p:sp>
        <p:nvSpPr>
          <p:cNvPr id="2" name="Tittel 1"/>
          <p:cNvSpPr>
            <a:spLocks noGrp="1"/>
          </p:cNvSpPr>
          <p:nvPr>
            <p:ph type="title"/>
          </p:nvPr>
        </p:nvSpPr>
        <p:spPr>
          <a:xfrm>
            <a:off x="428727" y="434126"/>
            <a:ext cx="8229600" cy="1143000"/>
          </a:xfrm>
        </p:spPr>
        <p:txBody>
          <a:bodyPr/>
          <a:lstStyle/>
          <a:p>
            <a:r>
              <a:rPr lang="nb-NO" b="1" dirty="0"/>
              <a:t>Kostnader til forvaltning, drift og vedlikehold</a:t>
            </a:r>
            <a:br>
              <a:rPr lang="nb-NO" b="1" dirty="0"/>
            </a:br>
            <a:endParaRPr lang="nb-NO" b="1" dirty="0"/>
          </a:p>
        </p:txBody>
      </p:sp>
      <p:pic>
        <p:nvPicPr>
          <p:cNvPr id="5" name="Bilde 4" descr="N:\Interne Fellesoppgaver\Bilder\Bildebank Difi\Bygg anlegg og eiendom\Illustrasjoner\Jus\COLOURBOX771182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727" y="3689497"/>
            <a:ext cx="3962519" cy="2304983"/>
          </a:xfrm>
          <a:prstGeom prst="rect">
            <a:avLst/>
          </a:prstGeom>
          <a:noFill/>
          <a:ln>
            <a:noFill/>
          </a:ln>
        </p:spPr>
      </p:pic>
      <p:pic>
        <p:nvPicPr>
          <p:cNvPr id="6" name="Bilde 5" descr="N:\Interne Fellesoppgaver\Bilder\Bildebank Difi\Bygg anlegg og eiendom\Illustrasjoner\Jus\COLOURBOX659372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391248" y="1269770"/>
            <a:ext cx="4189292" cy="2419727"/>
          </a:xfrm>
          <a:prstGeom prst="rect">
            <a:avLst/>
          </a:prstGeom>
          <a:noFill/>
          <a:ln>
            <a:noFill/>
          </a:ln>
        </p:spPr>
      </p:pic>
      <p:pic>
        <p:nvPicPr>
          <p:cNvPr id="9" name="Picture 3" descr="N:\Interne Fellesoppgaver\Bilder\Bildebank Difi\Bygg anlegg og eiendom\COLOURBOX6301860.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248" y="3689498"/>
            <a:ext cx="4189293" cy="2304984"/>
          </a:xfrm>
          <a:prstGeom prst="rect">
            <a:avLst/>
          </a:prstGeom>
          <a:noFill/>
          <a:extLst/>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Erfaringstall og normtall</a:t>
            </a:r>
          </a:p>
        </p:txBody>
      </p:sp>
      <p:sp>
        <p:nvSpPr>
          <p:cNvPr id="3" name="Plassholder for innhold 2"/>
          <p:cNvSpPr>
            <a:spLocks noGrp="1"/>
          </p:cNvSpPr>
          <p:nvPr>
            <p:ph idx="1"/>
          </p:nvPr>
        </p:nvSpPr>
        <p:spPr/>
        <p:txBody>
          <a:bodyPr/>
          <a:lstStyle/>
          <a:p>
            <a:r>
              <a:rPr lang="nb-NO" u="sng" dirty="0"/>
              <a:t>Erfaringstall</a:t>
            </a:r>
            <a:r>
              <a:rPr lang="nb-NO" dirty="0"/>
              <a:t> er forventet nivå på de ulike kostnadstypene hvis du bygger nytt</a:t>
            </a:r>
            <a:r>
              <a:rPr lang="nb-NO" dirty="0" smtClean="0"/>
              <a:t>.</a:t>
            </a:r>
          </a:p>
          <a:p>
            <a:endParaRPr lang="nb-NO" dirty="0"/>
          </a:p>
          <a:p>
            <a:r>
              <a:rPr lang="nb-NO" u="sng" dirty="0"/>
              <a:t>Normtall</a:t>
            </a:r>
            <a:r>
              <a:rPr lang="nb-NO" dirty="0"/>
              <a:t> er teoretisk beregnede tall på hva som bør være et forventet kostnadsnivå for ulike bygningskategorier.</a:t>
            </a:r>
          </a:p>
        </p:txBody>
      </p:sp>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LCC-beregning</a:t>
            </a:r>
          </a:p>
        </p:txBody>
      </p:sp>
      <p:pic>
        <p:nvPicPr>
          <p:cNvPr id="5" name="Bilde 4" descr="N:\Interne Fellesoppgaver\Bilder\Bildebank Difi\Bygg anlegg og eiendom\COLOURBOX169490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977" y="1270317"/>
            <a:ext cx="8686800" cy="4715813"/>
          </a:xfrm>
          <a:prstGeom prst="rect">
            <a:avLst/>
          </a:prstGeom>
          <a:noFill/>
          <a:ln>
            <a:noFill/>
          </a:ln>
        </p:spPr>
      </p:pic>
    </p:spTree>
    <p:extLst>
      <p:ext uri="{BB962C8B-B14F-4D97-AF65-F5344CB8AC3E}">
        <p14:creationId xmlns:p14="http://schemas.microsoft.com/office/powerpoint/2010/main" val="1127125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3149" y="0"/>
            <a:ext cx="8229600" cy="1143000"/>
          </a:xfrm>
        </p:spPr>
        <p:txBody>
          <a:bodyPr/>
          <a:lstStyle/>
          <a:p>
            <a:r>
              <a:rPr lang="nb-NO" b="1" dirty="0" err="1"/>
              <a:t>Alternativsvurderinger</a:t>
            </a:r>
            <a:endParaRPr lang="nb-NO" b="1" dirty="0"/>
          </a:p>
        </p:txBody>
      </p:sp>
      <p:pic>
        <p:nvPicPr>
          <p:cNvPr id="6" name="Bilde 5"/>
          <p:cNvPicPr/>
          <p:nvPr/>
        </p:nvPicPr>
        <p:blipFill>
          <a:blip r:embed="rId3"/>
          <a:stretch>
            <a:fillRect/>
          </a:stretch>
        </p:blipFill>
        <p:spPr>
          <a:xfrm>
            <a:off x="170121" y="947737"/>
            <a:ext cx="8835656" cy="5197882"/>
          </a:xfrm>
          <a:prstGeom prst="rect">
            <a:avLst/>
          </a:prstGeom>
        </p:spPr>
      </p:pic>
    </p:spTree>
    <p:extLst>
      <p:ext uri="{BB962C8B-B14F-4D97-AF65-F5344CB8AC3E}">
        <p14:creationId xmlns:p14="http://schemas.microsoft.com/office/powerpoint/2010/main" val="3189719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kurspakken:</a:t>
            </a:r>
            <a:endParaRPr lang="nb-NO" dirty="0"/>
          </a:p>
        </p:txBody>
      </p:sp>
      <p:sp>
        <p:nvSpPr>
          <p:cNvPr id="3" name="Plassholder for innhold 2"/>
          <p:cNvSpPr>
            <a:spLocks noGrp="1"/>
          </p:cNvSpPr>
          <p:nvPr>
            <p:ph idx="1"/>
          </p:nvPr>
        </p:nvSpPr>
        <p:spPr/>
        <p:txBody>
          <a:bodyPr/>
          <a:lstStyle/>
          <a:p>
            <a:r>
              <a:rPr lang="nb-NO" dirty="0"/>
              <a:t>f</a:t>
            </a:r>
            <a:r>
              <a:rPr lang="nb-NO" dirty="0" smtClean="0"/>
              <a:t>or kursholdere</a:t>
            </a:r>
          </a:p>
          <a:p>
            <a:r>
              <a:rPr lang="nb-NO" dirty="0"/>
              <a:t>g</a:t>
            </a:r>
            <a:r>
              <a:rPr lang="nb-NO" dirty="0" smtClean="0"/>
              <a:t>ir en </a:t>
            </a:r>
            <a:r>
              <a:rPr lang="nb-NO" dirty="0"/>
              <a:t>innføring i</a:t>
            </a:r>
            <a:endParaRPr lang="nb-NO" dirty="0" smtClean="0"/>
          </a:p>
          <a:p>
            <a:pPr lvl="1"/>
            <a:r>
              <a:rPr lang="nb-NO" dirty="0" smtClean="0"/>
              <a:t>livssykluskostnader</a:t>
            </a:r>
          </a:p>
          <a:p>
            <a:pPr lvl="1"/>
            <a:r>
              <a:rPr lang="nb-NO" dirty="0"/>
              <a:t>f</a:t>
            </a:r>
            <a:r>
              <a:rPr lang="nb-NO" dirty="0" smtClean="0"/>
              <a:t>orståelse av LCC for vurdering av totalkostnader</a:t>
            </a:r>
            <a:endParaRPr lang="nb-NO" dirty="0"/>
          </a:p>
          <a:p>
            <a:pPr lvl="1"/>
            <a:r>
              <a:rPr lang="nb-NO" dirty="0" smtClean="0"/>
              <a:t>erfaringstall og normtall</a:t>
            </a:r>
          </a:p>
          <a:p>
            <a:pPr lvl="1"/>
            <a:r>
              <a:rPr lang="nb-NO" dirty="0" smtClean="0"/>
              <a:t>bruk </a:t>
            </a:r>
            <a:r>
              <a:rPr lang="nb-NO" dirty="0"/>
              <a:t>av LCC ved </a:t>
            </a:r>
            <a:r>
              <a:rPr lang="nb-NO" dirty="0" err="1"/>
              <a:t>alternativsvurderinger</a:t>
            </a:r>
            <a:endParaRPr lang="nb-NO" dirty="0"/>
          </a:p>
          <a:p>
            <a:r>
              <a:rPr lang="nb-NO" dirty="0"/>
              <a:t>a</a:t>
            </a:r>
            <a:r>
              <a:rPr lang="nb-NO" dirty="0" smtClean="0"/>
              <a:t>lle forelesninger </a:t>
            </a:r>
            <a:r>
              <a:rPr lang="nb-NO" dirty="0"/>
              <a:t>gjøres tilgjengelig på </a:t>
            </a:r>
            <a:r>
              <a:rPr lang="nb-NO" dirty="0" smtClean="0"/>
              <a:t>notatform</a:t>
            </a:r>
          </a:p>
          <a:p>
            <a:r>
              <a:rPr lang="nb-NO" dirty="0"/>
              <a:t>o</a:t>
            </a:r>
            <a:r>
              <a:rPr lang="nb-NO" dirty="0" smtClean="0"/>
              <a:t>ppsummerende spørsmål til hver forelesning.</a:t>
            </a:r>
          </a:p>
        </p:txBody>
      </p:sp>
    </p:spTree>
    <p:extLst>
      <p:ext uri="{BB962C8B-B14F-4D97-AF65-F5344CB8AC3E}">
        <p14:creationId xmlns:p14="http://schemas.microsoft.com/office/powerpoint/2010/main" val="27038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579563"/>
            <a:ext cx="8229600" cy="1143000"/>
          </a:xfrm>
        </p:spPr>
        <p:txBody>
          <a:bodyPr/>
          <a:lstStyle/>
          <a:p>
            <a:pPr algn="l"/>
            <a:r>
              <a:rPr lang="nb-NO" dirty="0" smtClean="0"/>
              <a:t>1. Livssykluskostnad, LCC (K)</a:t>
            </a:r>
            <a:endParaRPr lang="nb-NO"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421" y="2912043"/>
            <a:ext cx="8406079" cy="135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0" y="5135223"/>
            <a:ext cx="3138343" cy="6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473956" y="4306739"/>
            <a:ext cx="4170052" cy="769441"/>
          </a:xfrm>
          <a:prstGeom prst="rect">
            <a:avLst/>
          </a:prstGeom>
          <a:noFill/>
        </p:spPr>
        <p:txBody>
          <a:bodyPr wrap="none" rtlCol="0">
            <a:spAutoFit/>
          </a:bodyPr>
          <a:lstStyle/>
          <a:p>
            <a:r>
              <a:rPr lang="nb-NO" sz="4400" dirty="0" smtClean="0"/>
              <a:t>2. </a:t>
            </a:r>
            <a:r>
              <a:rPr lang="nb-NO" sz="4400" dirty="0" err="1" smtClean="0"/>
              <a:t>Årskostnad</a:t>
            </a:r>
            <a:r>
              <a:rPr lang="nb-NO" sz="4400" dirty="0" smtClean="0"/>
              <a:t>, ÅK</a:t>
            </a:r>
            <a:endParaRPr lang="nb-NO" sz="4400" dirty="0"/>
          </a:p>
        </p:txBody>
      </p:sp>
      <p:sp>
        <p:nvSpPr>
          <p:cNvPr id="7" name="Tittel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Arial"/>
                <a:ea typeface="Arial" pitchFamily="37" charset="0"/>
                <a:cs typeface="Arial"/>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a:lstStyle>
          <a:p>
            <a:r>
              <a:rPr lang="nb-NO" b="1" dirty="0" smtClean="0"/>
              <a:t>Oppsummering</a:t>
            </a:r>
            <a:endParaRPr lang="nb-NO" b="1" dirty="0"/>
          </a:p>
        </p:txBody>
      </p:sp>
    </p:spTree>
    <p:extLst>
      <p:ext uri="{BB962C8B-B14F-4D97-AF65-F5344CB8AC3E}">
        <p14:creationId xmlns:p14="http://schemas.microsoft.com/office/powerpoint/2010/main" val="192354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a:blip r:embed="rId3" cstate="print"/>
          <a:stretch>
            <a:fillRect/>
          </a:stretch>
        </p:blipFill>
        <p:spPr>
          <a:xfrm>
            <a:off x="-382772" y="-361507"/>
            <a:ext cx="9941442" cy="6602819"/>
          </a:xfrm>
          <a:prstGeom prst="rect">
            <a:avLst/>
          </a:prstGeom>
        </p:spPr>
      </p:pic>
      <p:sp>
        <p:nvSpPr>
          <p:cNvPr id="2" name="Tittel 1"/>
          <p:cNvSpPr>
            <a:spLocks noGrp="1"/>
          </p:cNvSpPr>
          <p:nvPr>
            <p:ph type="title"/>
          </p:nvPr>
        </p:nvSpPr>
        <p:spPr>
          <a:xfrm>
            <a:off x="3965944" y="1157139"/>
            <a:ext cx="8229600" cy="1143000"/>
          </a:xfrm>
        </p:spPr>
        <p:txBody>
          <a:bodyPr/>
          <a:lstStyle/>
          <a:p>
            <a:r>
              <a:rPr lang="nb-NO" sz="4800" b="1" dirty="0"/>
              <a:t>Hvem bruker LCC</a:t>
            </a:r>
            <a:r>
              <a:rPr lang="nb-NO" sz="4800" b="1" dirty="0" smtClean="0"/>
              <a:t>?</a:t>
            </a:r>
            <a:endParaRPr lang="nb-NO" sz="4800"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Interne Fellesoppgaver\Bilder\Bildebank Difi\Bygg anlegg og eiendom\engineering and arcitecture drawing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134986"/>
          </a:xfrm>
          <a:prstGeom prst="rect">
            <a:avLst/>
          </a:prstGeom>
          <a:noFill/>
          <a:ln>
            <a:noFill/>
          </a:ln>
        </p:spPr>
      </p:pic>
      <p:sp>
        <p:nvSpPr>
          <p:cNvPr id="2" name="Tittel 1"/>
          <p:cNvSpPr>
            <a:spLocks noGrp="1"/>
          </p:cNvSpPr>
          <p:nvPr>
            <p:ph type="title"/>
          </p:nvPr>
        </p:nvSpPr>
        <p:spPr/>
        <p:txBody>
          <a:bodyPr/>
          <a:lstStyle/>
          <a:p>
            <a:r>
              <a:rPr lang="nb-NO" b="1" dirty="0"/>
              <a:t>LCC ved prosjektering og utførelse </a:t>
            </a:r>
            <a:endParaRPr lang="nb-NO"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18" y="115149"/>
            <a:ext cx="8229600" cy="1143000"/>
          </a:xfrm>
        </p:spPr>
        <p:txBody>
          <a:bodyPr/>
          <a:lstStyle/>
          <a:p>
            <a:r>
              <a:rPr lang="nb-NO" b="1" dirty="0" smtClean="0"/>
              <a:t>LCC i konkurransegjennomføring 1</a:t>
            </a:r>
            <a:endParaRPr lang="nb-NO" b="1" dirty="0"/>
          </a:p>
        </p:txBody>
      </p:sp>
      <p:pic>
        <p:nvPicPr>
          <p:cNvPr id="5" name="Bilde 4" descr="N:\Interne Fellesoppgaver\Bilder\Bildebank Difi\Anskaffelsesprosess\Hender som peker på ark med grafer 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465" y="1423064"/>
            <a:ext cx="8272130" cy="4690656"/>
          </a:xfrm>
          <a:prstGeom prst="rect">
            <a:avLst/>
          </a:prstGeom>
          <a:noFill/>
          <a:ln>
            <a:noFill/>
          </a:ln>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18" y="115149"/>
            <a:ext cx="8229600" cy="1143000"/>
          </a:xfrm>
        </p:spPr>
        <p:txBody>
          <a:bodyPr/>
          <a:lstStyle/>
          <a:p>
            <a:r>
              <a:rPr lang="nb-NO" b="1" dirty="0" smtClean="0"/>
              <a:t>LCC i konkurransegjennomføring…</a:t>
            </a:r>
            <a:endParaRPr lang="nb-NO" b="1" dirty="0"/>
          </a:p>
        </p:txBody>
      </p:sp>
      <p:pic>
        <p:nvPicPr>
          <p:cNvPr id="5" name="Bilde 4" descr="N:\Interne Fellesoppgaver\Bilder\Bildebank Difi\Anskaffelsesprosess\Hender som peker på ark med grafer 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465" y="1423064"/>
            <a:ext cx="8272130" cy="4690656"/>
          </a:xfrm>
          <a:prstGeom prst="rect">
            <a:avLst/>
          </a:prstGeom>
          <a:noFill/>
          <a:ln>
            <a:noFill/>
          </a:ln>
        </p:spPr>
      </p:pic>
    </p:spTree>
    <p:extLst>
      <p:ext uri="{BB962C8B-B14F-4D97-AF65-F5344CB8AC3E}">
        <p14:creationId xmlns:p14="http://schemas.microsoft.com/office/powerpoint/2010/main" val="3073838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Oppsummering</a:t>
            </a:r>
            <a:br>
              <a:rPr lang="nb-NO" b="1" dirty="0"/>
            </a:br>
            <a:endParaRPr lang="nb-NO" dirty="0"/>
          </a:p>
        </p:txBody>
      </p:sp>
      <p:sp>
        <p:nvSpPr>
          <p:cNvPr id="3" name="Plassholder for innhold 2"/>
          <p:cNvSpPr>
            <a:spLocks noGrp="1"/>
          </p:cNvSpPr>
          <p:nvPr>
            <p:ph idx="1"/>
          </p:nvPr>
        </p:nvSpPr>
        <p:spPr/>
        <p:txBody>
          <a:bodyPr/>
          <a:lstStyle/>
          <a:p>
            <a:r>
              <a:rPr lang="nb-NO" b="1" dirty="0"/>
              <a:t>Livssykluskostnad, LCC </a:t>
            </a:r>
          </a:p>
          <a:p>
            <a:r>
              <a:rPr lang="nb-NO" b="1" dirty="0" err="1"/>
              <a:t>Årskostnad</a:t>
            </a:r>
            <a:endParaRPr lang="nb-NO" b="1" dirty="0"/>
          </a:p>
          <a:p>
            <a:endParaRPr lang="nb-NO"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rotWithShape="1">
          <a:blip r:embed="rId3" cstate="print"/>
          <a:srcRect l="5450" t="4187" r="28382" b="8373"/>
          <a:stretch/>
        </p:blipFill>
        <p:spPr>
          <a:xfrm>
            <a:off x="510363" y="276447"/>
            <a:ext cx="7485321" cy="5773480"/>
          </a:xfrm>
          <a:prstGeom prst="rect">
            <a:avLst/>
          </a:prstGeom>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Tips…</a:t>
            </a:r>
            <a:endParaRPr lang="nb-NO" dirty="0"/>
          </a:p>
        </p:txBody>
      </p:sp>
      <p:sp>
        <p:nvSpPr>
          <p:cNvPr id="3" name="Plassholder for innhold 2"/>
          <p:cNvSpPr>
            <a:spLocks noGrp="1"/>
          </p:cNvSpPr>
          <p:nvPr>
            <p:ph idx="1"/>
          </p:nvPr>
        </p:nvSpPr>
        <p:spPr/>
        <p:txBody>
          <a:bodyPr/>
          <a:lstStyle/>
          <a:p>
            <a:r>
              <a:rPr lang="nb-NO" b="1" dirty="0"/>
              <a:t>Internettadresser</a:t>
            </a:r>
          </a:p>
          <a:p>
            <a:pPr lvl="3"/>
            <a:r>
              <a:rPr lang="nb-NO" b="1" dirty="0">
                <a:hlinkClick r:id="rId3"/>
              </a:rPr>
              <a:t>LCCWeb </a:t>
            </a:r>
            <a:endParaRPr lang="nb-NO" b="1" dirty="0"/>
          </a:p>
          <a:p>
            <a:pPr lvl="3"/>
            <a:r>
              <a:rPr lang="nb-NO" b="1" dirty="0" smtClean="0">
                <a:hlinkClick r:id="rId4"/>
              </a:rPr>
              <a:t>Tidlig </a:t>
            </a:r>
            <a:r>
              <a:rPr lang="nb-NO" b="1" dirty="0">
                <a:hlinkClick r:id="rId4"/>
              </a:rPr>
              <a:t>LCC </a:t>
            </a:r>
            <a:endParaRPr lang="nb-NO" b="1" dirty="0"/>
          </a:p>
          <a:p>
            <a:pPr lvl="3"/>
            <a:r>
              <a:rPr lang="nb-NO" b="1" dirty="0" smtClean="0">
                <a:hlinkClick r:id="rId5"/>
              </a:rPr>
              <a:t>Anskaffelser.no</a:t>
            </a:r>
            <a:endParaRPr lang="nb-NO" b="1" dirty="0"/>
          </a:p>
          <a:p>
            <a:pPr lvl="3"/>
            <a:r>
              <a:rPr lang="nb-NO" b="1" dirty="0" smtClean="0">
                <a:hlinkClick r:id="rId6"/>
              </a:rPr>
              <a:t>LCC </a:t>
            </a:r>
            <a:r>
              <a:rPr lang="nb-NO" b="1" dirty="0">
                <a:hlinkClick r:id="rId6"/>
              </a:rPr>
              <a:t>og anskaffelser: </a:t>
            </a:r>
            <a:endParaRPr lang="nb-NO" b="1" dirty="0" smtClean="0"/>
          </a:p>
          <a:p>
            <a:pPr lvl="3"/>
            <a:r>
              <a:rPr lang="nb-NO" b="1" dirty="0" smtClean="0">
                <a:hlinkClick r:id="rId7"/>
              </a:rPr>
              <a:t>LCC-forum</a:t>
            </a:r>
            <a:endParaRPr lang="nb-NO" b="1" dirty="0"/>
          </a:p>
          <a:p>
            <a:r>
              <a:rPr lang="nb-NO" dirty="0"/>
              <a:t>Her finner du mer om:</a:t>
            </a:r>
          </a:p>
          <a:p>
            <a:pPr lvl="3"/>
            <a:r>
              <a:rPr lang="nb-NO" b="1" u="sng" dirty="0">
                <a:hlinkClick r:id="rId8" tooltip="Temaside - Hva er LCC?"/>
              </a:rPr>
              <a:t>Hva er LCC?</a:t>
            </a:r>
            <a:endParaRPr lang="nb-NO" b="1" dirty="0"/>
          </a:p>
          <a:p>
            <a:pPr lvl="3"/>
            <a:r>
              <a:rPr lang="nb-NO" b="1" u="sng" dirty="0">
                <a:hlinkClick r:id="rId9" tooltip="Temaside - Hvorfor LCC?"/>
              </a:rPr>
              <a:t>Hvorfor LCC?</a:t>
            </a:r>
            <a:endParaRPr lang="nb-NO" b="1" dirty="0"/>
          </a:p>
          <a:p>
            <a:pPr lvl="3"/>
            <a:r>
              <a:rPr lang="nb-NO" b="1" u="sng" dirty="0">
                <a:hlinkClick r:id="rId10" tooltip="Temaside - LCC i tidligfase"/>
              </a:rPr>
              <a:t>LCC i tidligfase</a:t>
            </a:r>
            <a:endParaRPr lang="nb-NO" b="1" dirty="0"/>
          </a:p>
          <a:p>
            <a:pPr lvl="3"/>
            <a:r>
              <a:rPr lang="nb-NO" b="1" u="sng" dirty="0">
                <a:hlinkClick r:id="rId11" tooltip="Temaside - LCC i konkurransegjennomføring"/>
              </a:rPr>
              <a:t>LCC i konkurransegjennomføring</a:t>
            </a:r>
            <a:endParaRPr lang="nb-NO" b="1" dirty="0"/>
          </a:p>
          <a:p>
            <a:pPr lvl="3"/>
            <a:r>
              <a:rPr lang="nb-NO" b="1" u="sng" dirty="0">
                <a:hlinkClick r:id="rId12" tooltip="Temaside - LCC under prosjektering og utførelse"/>
              </a:rPr>
              <a:t>LCC i prosjektering og utførelse</a:t>
            </a:r>
            <a:endParaRPr lang="nb-NO" b="1" dirty="0"/>
          </a:p>
          <a:p>
            <a:pPr marL="0" indent="0">
              <a:buNone/>
            </a:pPr>
            <a:r>
              <a:rPr lang="nb-NO" dirty="0"/>
              <a:t/>
            </a:r>
            <a:br>
              <a:rPr lang="nb-NO" dirty="0"/>
            </a:br>
            <a:endParaRPr lang="nb-NO"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a:xfrm>
            <a:off x="223284" y="836613"/>
            <a:ext cx="8686800" cy="1470025"/>
          </a:xfrm>
        </p:spPr>
        <p:txBody>
          <a:bodyPr/>
          <a:lstStyle/>
          <a:p>
            <a:r>
              <a:rPr lang="nb-NO" b="1" dirty="0"/>
              <a:t>Kapittel </a:t>
            </a:r>
            <a:r>
              <a:rPr lang="nb-NO" b="1" dirty="0" smtClean="0"/>
              <a:t>1 Livssykluskostnader</a:t>
            </a:r>
            <a:r>
              <a:rPr lang="nb-NO" b="1" dirty="0"/>
              <a:t>. En </a:t>
            </a:r>
            <a:r>
              <a:rPr lang="nb-NO" b="1" dirty="0" smtClean="0"/>
              <a:t>innføring.</a:t>
            </a:r>
            <a:endParaRPr lang="nb-NO" b="1" dirty="0"/>
          </a:p>
        </p:txBody>
      </p:sp>
      <p:sp>
        <p:nvSpPr>
          <p:cNvPr id="5123" name="Rectangle 5"/>
          <p:cNvSpPr>
            <a:spLocks noGrp="1"/>
          </p:cNvSpPr>
          <p:nvPr>
            <p:ph type="subTitle" idx="1"/>
          </p:nvPr>
        </p:nvSpPr>
        <p:spPr>
          <a:xfrm>
            <a:off x="914400" y="5468645"/>
            <a:ext cx="7156174" cy="998830"/>
          </a:xfrm>
        </p:spPr>
        <p:txBody>
          <a:bodyPr/>
          <a:lstStyle/>
          <a:p>
            <a:pPr eaLnBrk="1" hangingPunct="1">
              <a:buFont typeface="Arial" charset="0"/>
              <a:buNone/>
            </a:pPr>
            <a:r>
              <a:rPr lang="nb-NO" dirty="0" smtClean="0">
                <a:latin typeface="Arial" charset="0"/>
                <a:cs typeface="Arial" charset="0"/>
              </a:rPr>
              <a:t>Neste forelesning</a:t>
            </a:r>
          </a:p>
          <a:p>
            <a:pPr eaLnBrk="1" hangingPunct="1"/>
            <a:r>
              <a:rPr lang="nb-NO" sz="2400" dirty="0" smtClean="0"/>
              <a:t>Kapittel </a:t>
            </a:r>
            <a:r>
              <a:rPr lang="nb-NO" sz="2400" dirty="0"/>
              <a:t>2 LCC-kostnader og -beregninger</a:t>
            </a:r>
            <a:endParaRPr lang="en-US" sz="2400" dirty="0" smtClean="0">
              <a:latin typeface="Arial" charset="0"/>
              <a:cs typeface="Arial" charset="0"/>
            </a:endParaRPr>
          </a:p>
        </p:txBody>
      </p:sp>
    </p:spTree>
    <p:extLst>
      <p:ext uri="{BB962C8B-B14F-4D97-AF65-F5344CB8AC3E}">
        <p14:creationId xmlns:p14="http://schemas.microsoft.com/office/powerpoint/2010/main" val="671926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i="1" dirty="0"/>
              <a:t>Målgruppe for </a:t>
            </a:r>
            <a:r>
              <a:rPr lang="nb-NO" b="1" i="1" dirty="0" smtClean="0"/>
              <a:t>kursmaterialet:</a:t>
            </a:r>
            <a:endParaRPr lang="nb-NO" dirty="0"/>
          </a:p>
        </p:txBody>
      </p:sp>
      <p:sp>
        <p:nvSpPr>
          <p:cNvPr id="3" name="Plassholder for innhold 2"/>
          <p:cNvSpPr>
            <a:spLocks noGrp="1"/>
          </p:cNvSpPr>
          <p:nvPr>
            <p:ph idx="1"/>
          </p:nvPr>
        </p:nvSpPr>
        <p:spPr/>
        <p:txBody>
          <a:bodyPr/>
          <a:lstStyle/>
          <a:p>
            <a:pPr lvl="0"/>
            <a:r>
              <a:rPr lang="nb-NO" sz="1800" dirty="0" smtClean="0"/>
              <a:t>eiendomssjefer</a:t>
            </a:r>
            <a:endParaRPr lang="nb-NO" sz="1800" dirty="0"/>
          </a:p>
          <a:p>
            <a:pPr lvl="0"/>
            <a:r>
              <a:rPr lang="nb-NO" sz="1800" dirty="0" smtClean="0"/>
              <a:t>vedlikeholds- </a:t>
            </a:r>
            <a:r>
              <a:rPr lang="nb-NO" sz="1800" dirty="0"/>
              <a:t>og driftsledere</a:t>
            </a:r>
          </a:p>
          <a:p>
            <a:pPr lvl="0"/>
            <a:r>
              <a:rPr lang="nb-NO" sz="1800" dirty="0"/>
              <a:t>offentlig ansatte prosjektledere</a:t>
            </a:r>
          </a:p>
          <a:p>
            <a:pPr lvl="0"/>
            <a:r>
              <a:rPr lang="nb-NO" sz="1800" dirty="0"/>
              <a:t>eiendomsforvaltere</a:t>
            </a:r>
          </a:p>
          <a:p>
            <a:pPr lvl="0"/>
            <a:r>
              <a:rPr lang="nb-NO" sz="1800" dirty="0"/>
              <a:t>byggherrer</a:t>
            </a:r>
          </a:p>
          <a:p>
            <a:pPr lvl="0"/>
            <a:r>
              <a:rPr lang="nb-NO" sz="1800" dirty="0"/>
              <a:t>leverandører av varer og tjenester til offentlige bygg, anlegg og eiendommer</a:t>
            </a:r>
          </a:p>
          <a:p>
            <a:pPr lvl="0"/>
            <a:r>
              <a:rPr lang="nb-NO" sz="1800" dirty="0"/>
              <a:t>studenter</a:t>
            </a:r>
            <a:r>
              <a:rPr lang="nn-NO" sz="1800" dirty="0"/>
              <a:t> i </a:t>
            </a:r>
            <a:r>
              <a:rPr lang="nb-NO" sz="1800" dirty="0"/>
              <a:t>utdanningsløp som er relevant for stillinger nevnt i punktene </a:t>
            </a:r>
            <a:r>
              <a:rPr lang="nb-NO" sz="1800" dirty="0" smtClean="0"/>
              <a:t>over.</a:t>
            </a:r>
            <a:endParaRPr lang="nb-NO" sz="1800" dirty="0"/>
          </a:p>
        </p:txBody>
      </p:sp>
    </p:spTree>
    <p:extLst>
      <p:ext uri="{BB962C8B-B14F-4D97-AF65-F5344CB8AC3E}">
        <p14:creationId xmlns:p14="http://schemas.microsoft.com/office/powerpoint/2010/main" val="316645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 </a:t>
            </a:r>
            <a:endParaRPr lang="nb-NO" dirty="0"/>
          </a:p>
        </p:txBody>
      </p:sp>
      <p:sp>
        <p:nvSpPr>
          <p:cNvPr id="3" name="Plassholder for innhold 2"/>
          <p:cNvSpPr>
            <a:spLocks noGrp="1"/>
          </p:cNvSpPr>
          <p:nvPr>
            <p:ph idx="1"/>
          </p:nvPr>
        </p:nvSpPr>
        <p:spPr/>
        <p:txBody>
          <a:bodyPr/>
          <a:lstStyle/>
          <a:p>
            <a:r>
              <a:rPr lang="nb-NO" sz="1800" dirty="0"/>
              <a:t>m</a:t>
            </a:r>
            <a:r>
              <a:rPr lang="nb-NO" sz="1800" dirty="0" smtClean="0"/>
              <a:t>ed </a:t>
            </a:r>
            <a:r>
              <a:rPr lang="nb-NO" sz="1800" dirty="0"/>
              <a:t>kurspakken skal kursholderen kunne gi opplæring som gir grunnleggende kunnskap om:</a:t>
            </a:r>
          </a:p>
          <a:p>
            <a:pPr lvl="1"/>
            <a:r>
              <a:rPr lang="nb-NO" sz="1400" dirty="0"/>
              <a:t>begreper og prinsipper knyttet til </a:t>
            </a:r>
            <a:r>
              <a:rPr lang="nb-NO" sz="1400" u="sng" dirty="0"/>
              <a:t>LCC (livssykluskostnader)</a:t>
            </a:r>
            <a:endParaRPr lang="nb-NO" sz="1400" dirty="0"/>
          </a:p>
          <a:p>
            <a:pPr lvl="1"/>
            <a:r>
              <a:rPr lang="nb-NO" sz="1400" dirty="0"/>
              <a:t>ulike valg du kan stå overfor i et byggeprosjekt og sammenhengen mellom de valg som tas har å si for livssykluskostnaden</a:t>
            </a:r>
          </a:p>
          <a:p>
            <a:pPr lvl="1"/>
            <a:r>
              <a:rPr lang="nb-NO" sz="1400" dirty="0"/>
              <a:t>roller og tips om hjelpemidler til å foreta LCC-analyser og </a:t>
            </a:r>
            <a:r>
              <a:rPr lang="nb-NO" sz="1400" dirty="0" smtClean="0"/>
              <a:t>–beregninger</a:t>
            </a:r>
          </a:p>
          <a:p>
            <a:pPr lvl="1"/>
            <a:endParaRPr lang="nb-NO" sz="1400" dirty="0"/>
          </a:p>
          <a:p>
            <a:r>
              <a:rPr lang="nb-NO" dirty="0"/>
              <a:t>l</a:t>
            </a:r>
            <a:r>
              <a:rPr lang="nb-NO" dirty="0" smtClean="0"/>
              <a:t>æringsmålet </a:t>
            </a:r>
            <a:r>
              <a:rPr lang="nb-NO" dirty="0"/>
              <a:t>innebærer at kursdeltakerne skal kunne:</a:t>
            </a:r>
          </a:p>
          <a:p>
            <a:pPr lvl="1"/>
            <a:r>
              <a:rPr lang="nb-NO" dirty="0"/>
              <a:t>forstå og bruke begreper og metoder i en diskusjon, eksempelvis</a:t>
            </a:r>
          </a:p>
          <a:p>
            <a:pPr lvl="2"/>
            <a:r>
              <a:rPr lang="nb-NO" dirty="0"/>
              <a:t>gjengi kostnadseffekter ved gode LCC-analyser </a:t>
            </a:r>
          </a:p>
          <a:p>
            <a:pPr lvl="2"/>
            <a:r>
              <a:rPr lang="nb-NO" dirty="0"/>
              <a:t>kjenne til tilgjengelige LCC-verktøy</a:t>
            </a:r>
          </a:p>
          <a:p>
            <a:endParaRPr lang="nb-NO" sz="2200" dirty="0"/>
          </a:p>
        </p:txBody>
      </p:sp>
    </p:spTree>
    <p:extLst>
      <p:ext uri="{BB962C8B-B14F-4D97-AF65-F5344CB8AC3E}">
        <p14:creationId xmlns:p14="http://schemas.microsoft.com/office/powerpoint/2010/main" val="217066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r>
              <a:rPr lang="nb-NO" sz="2800" b="1" dirty="0"/>
              <a:t>Kapittel 1 Livssykluskostnader. En innføring</a:t>
            </a:r>
          </a:p>
        </p:txBody>
      </p:sp>
    </p:spTree>
    <p:extLst>
      <p:ext uri="{BB962C8B-B14F-4D97-AF65-F5344CB8AC3E}">
        <p14:creationId xmlns:p14="http://schemas.microsoft.com/office/powerpoint/2010/main" val="427210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a:t>
            </a:r>
            <a:endParaRPr lang="nb-NO" dirty="0"/>
          </a:p>
        </p:txBody>
      </p:sp>
      <p:sp>
        <p:nvSpPr>
          <p:cNvPr id="3" name="Plassholder for innhold 2"/>
          <p:cNvSpPr>
            <a:spLocks noGrp="1"/>
          </p:cNvSpPr>
          <p:nvPr>
            <p:ph idx="1"/>
          </p:nvPr>
        </p:nvSpPr>
        <p:spPr/>
        <p:txBody>
          <a:bodyPr/>
          <a:lstStyle/>
          <a:p>
            <a:r>
              <a:rPr lang="nb-NO" dirty="0"/>
              <a:t>H</a:t>
            </a:r>
            <a:r>
              <a:rPr lang="nb-NO" dirty="0" smtClean="0"/>
              <a:t>va er LCC?</a:t>
            </a:r>
          </a:p>
          <a:p>
            <a:r>
              <a:rPr lang="nb-NO" dirty="0" smtClean="0"/>
              <a:t>Sentrale begreper.</a:t>
            </a:r>
          </a:p>
          <a:p>
            <a:r>
              <a:rPr lang="nb-NO" dirty="0" smtClean="0"/>
              <a:t>Kostnadsfordeling.</a:t>
            </a:r>
          </a:p>
          <a:p>
            <a:r>
              <a:rPr lang="nb-NO" dirty="0" smtClean="0"/>
              <a:t>Hva bør de ulike aktørene i </a:t>
            </a:r>
            <a:r>
              <a:rPr lang="nb-NO" dirty="0" err="1" smtClean="0"/>
              <a:t>byggebransjen</a:t>
            </a:r>
            <a:r>
              <a:rPr lang="nb-NO" dirty="0" smtClean="0"/>
              <a:t> vite om LCC?</a:t>
            </a:r>
          </a:p>
          <a:p>
            <a:r>
              <a:rPr lang="nb-NO" dirty="0" smtClean="0"/>
              <a:t>Hvem bruker LCC?</a:t>
            </a:r>
          </a:p>
          <a:p>
            <a:r>
              <a:rPr lang="nb-NO" dirty="0"/>
              <a:t>LCC i </a:t>
            </a:r>
            <a:r>
              <a:rPr lang="nb-NO" dirty="0" smtClean="0"/>
              <a:t>konkurransegjennomføring?</a:t>
            </a:r>
            <a:endParaRPr lang="nb-NO" dirty="0"/>
          </a:p>
          <a:p>
            <a:pPr marL="0" indent="0">
              <a:buNone/>
            </a:pPr>
            <a:endParaRPr lang="nb-NO" dirty="0"/>
          </a:p>
        </p:txBody>
      </p:sp>
    </p:spTree>
    <p:extLst>
      <p:ext uri="{BB962C8B-B14F-4D97-AF65-F5344CB8AC3E}">
        <p14:creationId xmlns:p14="http://schemas.microsoft.com/office/powerpoint/2010/main" val="91092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er LCC?</a:t>
            </a:r>
          </a:p>
        </p:txBody>
      </p:sp>
      <p:sp>
        <p:nvSpPr>
          <p:cNvPr id="3" name="Plassholder for innhold 2"/>
          <p:cNvSpPr>
            <a:spLocks noGrp="1"/>
          </p:cNvSpPr>
          <p:nvPr>
            <p:ph idx="1"/>
          </p:nvPr>
        </p:nvSpPr>
        <p:spPr/>
        <p:txBody>
          <a:bodyPr/>
          <a:lstStyle/>
          <a:p>
            <a:r>
              <a:rPr lang="nb-NO" sz="2600" dirty="0"/>
              <a:t>LCC </a:t>
            </a:r>
            <a:r>
              <a:rPr lang="nb-NO" sz="2600" dirty="0" smtClean="0"/>
              <a:t>er alle </a:t>
            </a:r>
            <a:r>
              <a:rPr lang="nb-NO" sz="2600" dirty="0"/>
              <a:t>kostnadene i </a:t>
            </a:r>
            <a:r>
              <a:rPr lang="nb-NO" sz="2600" b="1" dirty="0"/>
              <a:t>hele</a:t>
            </a:r>
            <a:r>
              <a:rPr lang="nb-NO" sz="2600" dirty="0"/>
              <a:t> bygningens </a:t>
            </a:r>
            <a:r>
              <a:rPr lang="nb-NO" sz="2600" dirty="0" smtClean="0"/>
              <a:t>levetid.</a:t>
            </a:r>
          </a:p>
          <a:p>
            <a:r>
              <a:rPr lang="nb-NO" sz="2600" dirty="0"/>
              <a:t>A</a:t>
            </a:r>
            <a:r>
              <a:rPr lang="nb-NO" sz="2600" dirty="0" smtClean="0"/>
              <a:t>nskaffelses- </a:t>
            </a:r>
            <a:r>
              <a:rPr lang="nb-NO" sz="2600" dirty="0"/>
              <a:t>og restkostnad og alle kostnader til forvaltning, drift og vedlikehold, utskifting og utvikling, forsyning og renhold samt </a:t>
            </a:r>
            <a:r>
              <a:rPr lang="nb-NO" sz="2600" u="sng" dirty="0"/>
              <a:t>restverdi</a:t>
            </a:r>
            <a:r>
              <a:rPr lang="nb-NO" sz="2600" dirty="0"/>
              <a:t> som påløper i bruksfasen</a:t>
            </a:r>
            <a:r>
              <a:rPr lang="nb-NO" sz="2600" dirty="0" smtClean="0"/>
              <a:t>.</a:t>
            </a:r>
          </a:p>
          <a:p>
            <a:r>
              <a:rPr lang="nb-NO" sz="2600" dirty="0"/>
              <a:t>LCC står for </a:t>
            </a:r>
            <a:r>
              <a:rPr lang="nb-NO" sz="2600" i="1" dirty="0"/>
              <a:t>Life </a:t>
            </a:r>
            <a:r>
              <a:rPr lang="nb-NO" sz="2600" i="1" dirty="0" err="1"/>
              <a:t>Cycle</a:t>
            </a:r>
            <a:r>
              <a:rPr lang="nb-NO" sz="2600" i="1" dirty="0"/>
              <a:t> </a:t>
            </a:r>
            <a:r>
              <a:rPr lang="nb-NO" sz="2600" i="1" dirty="0" err="1"/>
              <a:t>Costs</a:t>
            </a:r>
            <a:r>
              <a:rPr lang="nb-NO" sz="2600" dirty="0"/>
              <a:t>, på norsk «livssykluskostnader». </a:t>
            </a:r>
          </a:p>
          <a:p>
            <a:pPr marL="0" indent="0">
              <a:buNone/>
            </a:pPr>
            <a:endParaRPr lang="nb-NO" dirty="0"/>
          </a:p>
        </p:txBody>
      </p:sp>
    </p:spTree>
    <p:extLst>
      <p:ext uri="{BB962C8B-B14F-4D97-AF65-F5344CB8AC3E}">
        <p14:creationId xmlns:p14="http://schemas.microsoft.com/office/powerpoint/2010/main" val="3773303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de\Downloads\COLOURBOX23762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1987" y="69885"/>
            <a:ext cx="467201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Refleksjonsspørsmål</a:t>
            </a:r>
            <a:endParaRPr lang="nb-NO" b="1" dirty="0"/>
          </a:p>
        </p:txBody>
      </p:sp>
      <p:sp>
        <p:nvSpPr>
          <p:cNvPr id="3" name="Plassholder for innhold 2"/>
          <p:cNvSpPr>
            <a:spLocks noGrp="1"/>
          </p:cNvSpPr>
          <p:nvPr>
            <p:ph idx="1"/>
          </p:nvPr>
        </p:nvSpPr>
        <p:spPr/>
        <p:txBody>
          <a:bodyPr/>
          <a:lstStyle/>
          <a:p>
            <a:pPr marL="0" indent="0">
              <a:buNone/>
            </a:pPr>
            <a:endParaRPr lang="nb-NO" dirty="0" smtClean="0"/>
          </a:p>
          <a:p>
            <a:endParaRPr lang="nb-NO" dirty="0"/>
          </a:p>
          <a:p>
            <a:endParaRPr lang="nb-NO" dirty="0" smtClean="0"/>
          </a:p>
          <a:p>
            <a:r>
              <a:rPr lang="nb-NO" dirty="0" smtClean="0"/>
              <a:t>Hva tror du er årsaken til at vi ønsker å vite hva levetidskostnaden blir før vi beslutter å sette opp et bygg eller anlegg? Er det fordi vi:</a:t>
            </a:r>
            <a:endParaRPr lang="nb-NO" dirty="0"/>
          </a:p>
          <a:p>
            <a:pPr lvl="1"/>
            <a:r>
              <a:rPr lang="nb-NO" dirty="0" smtClean="0"/>
              <a:t>finner de mest kostnadseffektive løsningene ut fra behovet?</a:t>
            </a:r>
          </a:p>
          <a:p>
            <a:pPr lvl="1"/>
            <a:r>
              <a:rPr lang="nb-NO" dirty="0" smtClean="0"/>
              <a:t>får kvalitetsmessig bedre løsninger?</a:t>
            </a:r>
          </a:p>
          <a:p>
            <a:pPr lvl="1"/>
            <a:r>
              <a:rPr lang="nb-NO" dirty="0" smtClean="0"/>
              <a:t>får større forutsigbarhet for økonomi i driften?</a:t>
            </a:r>
          </a:p>
          <a:p>
            <a:pPr lvl="1"/>
            <a:r>
              <a:rPr lang="nb-NO" dirty="0" smtClean="0"/>
              <a:t>oppfyller krav til LCC i regelverket?</a:t>
            </a:r>
          </a:p>
        </p:txBody>
      </p:sp>
    </p:spTree>
    <p:extLst>
      <p:ext uri="{BB962C8B-B14F-4D97-AF65-F5344CB8AC3E}">
        <p14:creationId xmlns:p14="http://schemas.microsoft.com/office/powerpoint/2010/main" val="1171676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Hvorfor livssykluskostnader ved oppføring av bygninger?</a:t>
            </a:r>
          </a:p>
        </p:txBody>
      </p:sp>
      <p:sp>
        <p:nvSpPr>
          <p:cNvPr id="3" name="Plassholder for innhold 2"/>
          <p:cNvSpPr>
            <a:spLocks noGrp="1"/>
          </p:cNvSpPr>
          <p:nvPr>
            <p:ph idx="1"/>
          </p:nvPr>
        </p:nvSpPr>
        <p:spPr/>
        <p:txBody>
          <a:bodyPr/>
          <a:lstStyle/>
          <a:p>
            <a:pPr marL="0" indent="0">
              <a:buNone/>
            </a:pP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0983" y="1558456"/>
            <a:ext cx="8009448" cy="46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Difi_ppt_9703</Template>
  <TotalTime>3453</TotalTime>
  <Words>3421</Words>
  <Application>Microsoft Office PowerPoint</Application>
  <PresentationFormat>Skjermfremvisning (4:3)</PresentationFormat>
  <Paragraphs>306</Paragraphs>
  <Slides>28</Slides>
  <Notes>28</Notes>
  <HiddenSlides>0</HiddenSlides>
  <MMClips>0</MMClips>
  <ScaleCrop>false</ScaleCrop>
  <HeadingPairs>
    <vt:vector size="4" baseType="variant">
      <vt:variant>
        <vt:lpstr>Tema</vt:lpstr>
      </vt:variant>
      <vt:variant>
        <vt:i4>1</vt:i4>
      </vt:variant>
      <vt:variant>
        <vt:lpstr>Lysbildetitler</vt:lpstr>
      </vt:variant>
      <vt:variant>
        <vt:i4>28</vt:i4>
      </vt:variant>
    </vt:vector>
  </HeadingPairs>
  <TitlesOfParts>
    <vt:vector size="29" baseType="lpstr">
      <vt:lpstr>1_Difi_ppt_mal</vt:lpstr>
      <vt:lpstr>LCC Basiskurs</vt:lpstr>
      <vt:lpstr>Om kurspakken:</vt:lpstr>
      <vt:lpstr>Målgruppe for kursmaterialet:</vt:lpstr>
      <vt:lpstr>Mål </vt:lpstr>
      <vt:lpstr>Kapittel 1 Livssykluskostnader. En innføring</vt:lpstr>
      <vt:lpstr>Innhold</vt:lpstr>
      <vt:lpstr>Hva er LCC?</vt:lpstr>
      <vt:lpstr>Refleksjonsspørsmål</vt:lpstr>
      <vt:lpstr>Hvorfor livssykluskostnader ved oppføring av bygninger?</vt:lpstr>
      <vt:lpstr>Lovverket</vt:lpstr>
      <vt:lpstr>LCC synliggjør totale kostnader i et byggeprosjekt</vt:lpstr>
      <vt:lpstr>Livssykluskostnader i et byggeprosjekt</vt:lpstr>
      <vt:lpstr>Kostnadsposter i NS 3454</vt:lpstr>
      <vt:lpstr>Tilleggsposter i NS 3454 </vt:lpstr>
      <vt:lpstr>Årskostnader og nåverdi</vt:lpstr>
      <vt:lpstr>Kostnader til forvaltning, drift og vedlikehold </vt:lpstr>
      <vt:lpstr>Erfaringstall og normtall</vt:lpstr>
      <vt:lpstr>LCC-beregning</vt:lpstr>
      <vt:lpstr>Alternativsvurderinger</vt:lpstr>
      <vt:lpstr>1. Livssykluskostnad, LCC (K)</vt:lpstr>
      <vt:lpstr>Hvem bruker LCC?</vt:lpstr>
      <vt:lpstr>LCC ved prosjektering og utførelse </vt:lpstr>
      <vt:lpstr>LCC i konkurransegjennomføring 1</vt:lpstr>
      <vt:lpstr>LCC i konkurransegjennomføring…</vt:lpstr>
      <vt:lpstr>Oppsummering </vt:lpstr>
      <vt:lpstr>PowerPoint-presentasjon</vt:lpstr>
      <vt:lpstr>Tips…</vt:lpstr>
      <vt:lpstr>Kapittel 1 Livssykluskostnader. En innføring.</vt:lpstr>
    </vt:vector>
  </TitlesOfParts>
  <Company>Rambøll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dc:creator>Hans.Olaf.Delviken@difi.no</dc:creator>
  <cp:lastModifiedBy>Delviken, Hans Olaf</cp:lastModifiedBy>
  <cp:revision>251</cp:revision>
  <cp:lastPrinted>2013-02-14T10:13:49Z</cp:lastPrinted>
  <dcterms:created xsi:type="dcterms:W3CDTF">2013-01-22T11:24:44Z</dcterms:created>
  <dcterms:modified xsi:type="dcterms:W3CDTF">2013-12-02T12:41:49Z</dcterms:modified>
</cp:coreProperties>
</file>