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73">
  <p:sldMasterIdLst>
    <p:sldMasterId id="2147483651" r:id="rId1"/>
  </p:sldMasterIdLst>
  <p:notesMasterIdLst>
    <p:notesMasterId r:id="rId14"/>
  </p:notesMasterIdLst>
  <p:handoutMasterIdLst>
    <p:handoutMasterId r:id="rId15"/>
  </p:handoutMasterIdLst>
  <p:sldIdLst>
    <p:sldId id="500" r:id="rId2"/>
    <p:sldId id="475" r:id="rId3"/>
    <p:sldId id="476" r:id="rId4"/>
    <p:sldId id="477" r:id="rId5"/>
    <p:sldId id="482" r:id="rId6"/>
    <p:sldId id="478" r:id="rId7"/>
    <p:sldId id="479" r:id="rId8"/>
    <p:sldId id="480" r:id="rId9"/>
    <p:sldId id="481" r:id="rId10"/>
    <p:sldId id="483" r:id="rId11"/>
    <p:sldId id="484" r:id="rId12"/>
    <p:sldId id="501" r:id="rId13"/>
  </p:sldIdLst>
  <p:sldSz cx="9144000" cy="6858000" type="screen4x3"/>
  <p:notesSz cx="6669088" cy="9872663"/>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1C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7892" autoAdjust="0"/>
  </p:normalViewPr>
  <p:slideViewPr>
    <p:cSldViewPr snapToGrid="0">
      <p:cViewPr>
        <p:scale>
          <a:sx n="140" d="100"/>
          <a:sy n="140" d="100"/>
        </p:scale>
        <p:origin x="-804"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2" d="100"/>
          <a:sy n="82" d="100"/>
        </p:scale>
        <p:origin x="-3984" y="-564"/>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sz="quarter"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97CBC800-E917-4BA6-AE83-1FCD9D4A6D80}" type="datetime1">
              <a:rPr lang="nb-NO"/>
              <a:pPr>
                <a:defRPr/>
              </a:pPr>
              <a:t>02.12.2013</a:t>
            </a:fld>
            <a:endParaRPr lang="nb-NO"/>
          </a:p>
        </p:txBody>
      </p:sp>
      <p:sp>
        <p:nvSpPr>
          <p:cNvPr id="4" name="Footer Placeholder 3"/>
          <p:cNvSpPr>
            <a:spLocks noGrp="1"/>
          </p:cNvSpPr>
          <p:nvPr>
            <p:ph type="ftr" sz="quarter" idx="2"/>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7" charset="0"/>
              </a:defRPr>
            </a:lvl1pPr>
          </a:lstStyle>
          <a:p>
            <a:pPr>
              <a:defRPr/>
            </a:pPr>
            <a:fld id="{F69E413C-3671-4CE7-B6AA-AC4A330D9FB0}" type="slidenum">
              <a:rPr lang="nb-NO"/>
              <a:pPr>
                <a:defRPr/>
              </a:pPr>
              <a:t>‹#›</a:t>
            </a:fld>
            <a:endParaRPr lang="nb-NO"/>
          </a:p>
        </p:txBody>
      </p:sp>
    </p:spTree>
    <p:extLst>
      <p:ext uri="{BB962C8B-B14F-4D97-AF65-F5344CB8AC3E}">
        <p14:creationId xmlns:p14="http://schemas.microsoft.com/office/powerpoint/2010/main" val="4154606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DD4D1C23-B63B-4E2C-8074-8430BAA4F6A7}" type="datetime1">
              <a:rPr lang="nb-NO"/>
              <a:pPr>
                <a:defRPr/>
              </a:pPr>
              <a:t>02.12.2013</a:t>
            </a:fld>
            <a:endParaRPr lang="nb-NO"/>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7" name="Slide Number Placeholder 6"/>
          <p:cNvSpPr>
            <a:spLocks noGrp="1"/>
          </p:cNvSpPr>
          <p:nvPr>
            <p:ph type="sldNum" sz="quarter" idx="5"/>
          </p:nvPr>
        </p:nvSpPr>
        <p:spPr>
          <a:xfrm>
            <a:off x="1613527" y="9379030"/>
            <a:ext cx="2889938" cy="493633"/>
          </a:xfrm>
          <a:prstGeom prst="rect">
            <a:avLst/>
          </a:prstGeom>
        </p:spPr>
        <p:txBody>
          <a:bodyPr vert="horz" wrap="square" lIns="91440" tIns="45720" rIns="91440" bIns="45720" numCol="1" anchor="b" anchorCtr="0" compatLnSpc="1">
            <a:prstTxWarp prst="textNoShape">
              <a:avLst/>
            </a:prstTxWarp>
          </a:bodyPr>
          <a:lstStyle>
            <a:lvl1pPr algn="ctr">
              <a:defRPr sz="1200" smtClean="0">
                <a:latin typeface="Calibri" pitchFamily="37" charset="0"/>
              </a:defRPr>
            </a:lvl1pPr>
          </a:lstStyle>
          <a:p>
            <a:pPr>
              <a:defRPr/>
            </a:pPr>
            <a:fld id="{B7C393BB-F1B5-4B7E-9E9D-BE93C51B5314}" type="slidenum">
              <a:rPr lang="nb-NO" smtClean="0"/>
              <a:pPr>
                <a:defRPr/>
              </a:pPr>
              <a:t>‹#›</a:t>
            </a:fld>
            <a:endParaRPr lang="nb-NO"/>
          </a:p>
        </p:txBody>
      </p:sp>
    </p:spTree>
    <p:extLst>
      <p:ext uri="{BB962C8B-B14F-4D97-AF65-F5344CB8AC3E}">
        <p14:creationId xmlns:p14="http://schemas.microsoft.com/office/powerpoint/2010/main" val="38654469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nskaffelser.no/art/bygg-anlegg-eiendom/bae-tema/livssykluskostnader-bae/lcc-basisku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nb-NO" b="1" dirty="0"/>
              <a:t>Innledning</a:t>
            </a:r>
          </a:p>
          <a:p>
            <a:r>
              <a:rPr lang="nb-NO" dirty="0"/>
              <a:t>Dette er kapittel tre i en serie av fire. </a:t>
            </a:r>
            <a:r>
              <a:rPr lang="nb-NO" dirty="0" smtClean="0"/>
              <a:t>Denne presentasjonen med foiler gir faglig støtte i notatfelt. Materialet </a:t>
            </a:r>
            <a:r>
              <a:rPr lang="nb-NO" dirty="0"/>
              <a:t>kan brukes som et foredrag med foilsett inndelt i fire kapitler for å gi kursdeltakere kjennskap til livssykluskostnader (LCC) og kunnskap om sentrale LCC-begreper. Kursmaterialet har videomateriale som er et supplement til kapittel 4 LCC og </a:t>
            </a:r>
            <a:r>
              <a:rPr lang="nb-NO" dirty="0" err="1"/>
              <a:t>alternativsvurderinger</a:t>
            </a:r>
            <a:r>
              <a:rPr lang="nb-NO" dirty="0"/>
              <a:t>. I tillegg er det laget refleksjonsspørsmål i hvert kapittel. Opplæringsmaterialet er tilgjengelig på </a:t>
            </a:r>
            <a:endParaRPr lang="nb-NO" dirty="0" smtClean="0"/>
          </a:p>
          <a:p>
            <a:r>
              <a:rPr lang="nb-NO" u="sng" dirty="0" smtClean="0">
                <a:hlinkClick r:id="rId3"/>
              </a:rPr>
              <a:t>http</a:t>
            </a:r>
            <a:r>
              <a:rPr lang="nb-NO" u="sng" dirty="0">
                <a:hlinkClick r:id="rId3"/>
              </a:rPr>
              <a:t>://</a:t>
            </a:r>
            <a:r>
              <a:rPr lang="nb-NO" u="sng" dirty="0" smtClean="0">
                <a:hlinkClick r:id="rId3"/>
              </a:rPr>
              <a:t>anskaffelser.no/art/bygg-anlegg-eiendom/bae-tema/livssykluskostnader-bae/lcc-basiskurs</a:t>
            </a:r>
            <a:endParaRPr lang="nb-NO" dirty="0"/>
          </a:p>
          <a:p>
            <a:endParaRPr lang="nb-NO" dirty="0" smtClean="0"/>
          </a:p>
          <a:p>
            <a:r>
              <a:rPr lang="nb-NO" dirty="0" smtClean="0"/>
              <a:t>Målgruppe </a:t>
            </a:r>
            <a:r>
              <a:rPr lang="nb-NO" dirty="0"/>
              <a:t>for kursmaterialet er:</a:t>
            </a:r>
          </a:p>
          <a:p>
            <a:r>
              <a:rPr lang="nb-NO" dirty="0"/>
              <a:t>•	eiendomssjefer</a:t>
            </a:r>
          </a:p>
          <a:p>
            <a:r>
              <a:rPr lang="nb-NO" dirty="0"/>
              <a:t>•	offentlig ansatte prosjektledere</a:t>
            </a:r>
          </a:p>
          <a:p>
            <a:r>
              <a:rPr lang="nb-NO" dirty="0"/>
              <a:t>•	eiendomsforvaltere</a:t>
            </a:r>
          </a:p>
          <a:p>
            <a:r>
              <a:rPr lang="nb-NO" dirty="0"/>
              <a:t>•	leverandører av varer og tjenester til offentlige bygg, anlegg og eiendommer</a:t>
            </a:r>
          </a:p>
          <a:p>
            <a:r>
              <a:rPr lang="nb-NO" dirty="0"/>
              <a:t>•	studenter i utdanningsløp som er relevant for stillinger nevnt i punktene over</a:t>
            </a:r>
          </a:p>
          <a:p>
            <a:endParaRPr lang="nb-NO" b="1" dirty="0" smtClean="0"/>
          </a:p>
          <a:p>
            <a:r>
              <a:rPr lang="nb-NO" b="1" dirty="0" smtClean="0"/>
              <a:t>Mål</a:t>
            </a:r>
            <a:endParaRPr lang="nb-NO" b="1" dirty="0"/>
          </a:p>
          <a:p>
            <a:r>
              <a:rPr lang="nb-NO" dirty="0"/>
              <a:t>Deltakerne skal få kjennskap til hva som kan påvirke livssykluskostnadene, områder de må tenke gjennom for å få en langsiktig plan over hva bygningen skal brukes til, og kjennskap til hvordan de kan legge til rette for at bygningen skal kunne tilpasses endrede brukerbehov i framtiden. </a:t>
            </a:r>
          </a:p>
          <a:p>
            <a:r>
              <a:rPr lang="nb-NO" dirty="0" smtClean="0"/>
              <a:t>Innhold:</a:t>
            </a:r>
            <a:endParaRPr lang="nb-NO" dirty="0"/>
          </a:p>
          <a:p>
            <a:r>
              <a:rPr lang="nb-NO" dirty="0"/>
              <a:t>-	Beregningsperioder</a:t>
            </a:r>
          </a:p>
          <a:p>
            <a:r>
              <a:rPr lang="nb-NO" dirty="0"/>
              <a:t>-	Bygningskomponenter</a:t>
            </a:r>
          </a:p>
          <a:p>
            <a:r>
              <a:rPr lang="nb-NO" dirty="0"/>
              <a:t>-	Anbefalte levetider</a:t>
            </a:r>
          </a:p>
          <a:p>
            <a:r>
              <a:rPr lang="nb-NO" dirty="0"/>
              <a:t>-	Levetidsgrupper</a:t>
            </a:r>
          </a:p>
          <a:p>
            <a:r>
              <a:rPr lang="nb-NO" dirty="0"/>
              <a:t>-	Kilder til levetidsdata</a:t>
            </a:r>
          </a:p>
          <a:p>
            <a:endParaRPr lang="nb-NO" b="1" dirty="0" smtClean="0"/>
          </a:p>
          <a:p>
            <a:r>
              <a:rPr lang="nb-NO" b="1" dirty="0" smtClean="0"/>
              <a:t>Vedlegg</a:t>
            </a:r>
            <a:endParaRPr lang="nb-NO" b="1" dirty="0"/>
          </a:p>
          <a:p>
            <a:r>
              <a:rPr lang="nb-NO" dirty="0"/>
              <a:t>Ordliste</a:t>
            </a:r>
          </a:p>
          <a:p>
            <a:r>
              <a:rPr lang="nb-NO" dirty="0"/>
              <a:t>Begreper som er understreket, er samlet i en ordliste med begrepsforklaringer. </a:t>
            </a:r>
          </a:p>
          <a:p>
            <a:r>
              <a:rPr lang="nb-NO" dirty="0"/>
              <a:t>Opplæringsmaterialet er laget av Direktoratet for forvaltning og IKT (</a:t>
            </a:r>
            <a:r>
              <a:rPr lang="nb-NO" dirty="0" err="1"/>
              <a:t>Difi</a:t>
            </a:r>
            <a:r>
              <a:rPr lang="nb-NO" dirty="0"/>
              <a:t>) med faglig bistand fra Håkon Kvåle Gissinger og Helene </a:t>
            </a:r>
            <a:r>
              <a:rPr lang="nb-NO" dirty="0" err="1"/>
              <a:t>Slagstad</a:t>
            </a:r>
            <a:r>
              <a:rPr lang="nb-NO" dirty="0"/>
              <a:t> i Rambøll Norge AS.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66775" y="739775"/>
            <a:ext cx="4935538" cy="3703638"/>
          </a:xfrm>
        </p:spPr>
      </p:sp>
      <p:sp>
        <p:nvSpPr>
          <p:cNvPr id="3" name="Plassholder for notater 2"/>
          <p:cNvSpPr>
            <a:spLocks noGrp="1"/>
          </p:cNvSpPr>
          <p:nvPr>
            <p:ph type="body" idx="1"/>
          </p:nvPr>
        </p:nvSpPr>
        <p:spPr/>
        <p:txBody>
          <a:bodyPr/>
          <a:lstStyle/>
          <a:p>
            <a:r>
              <a:rPr lang="en-US" b="1" dirty="0"/>
              <a:t>Tips</a:t>
            </a:r>
          </a:p>
          <a:p>
            <a:r>
              <a:rPr lang="en-US" dirty="0"/>
              <a:t>Bok: How buildings learn</a:t>
            </a:r>
          </a:p>
          <a:p>
            <a:r>
              <a:rPr lang="en-US" dirty="0"/>
              <a:t>ISO 15686-1</a:t>
            </a:r>
          </a:p>
          <a:p>
            <a:r>
              <a:rPr lang="en-US" dirty="0"/>
              <a:t>SINTEFs </a:t>
            </a:r>
            <a:r>
              <a:rPr lang="en-US" dirty="0" err="1"/>
              <a:t>Byggforvaltningsblad</a:t>
            </a:r>
            <a:endParaRPr lang="en-US" dirty="0"/>
          </a:p>
          <a:p>
            <a:r>
              <a:rPr lang="en-US" dirty="0"/>
              <a:t>ISO 15686-2 </a:t>
            </a:r>
            <a:r>
              <a:rPr lang="en-US" dirty="0" err="1"/>
              <a:t>Bygninger</a:t>
            </a:r>
            <a:r>
              <a:rPr lang="en-US" dirty="0"/>
              <a:t> </a:t>
            </a:r>
            <a:r>
              <a:rPr lang="en-US" dirty="0" err="1"/>
              <a:t>og</a:t>
            </a:r>
            <a:r>
              <a:rPr lang="en-US" dirty="0"/>
              <a:t> </a:t>
            </a:r>
            <a:r>
              <a:rPr lang="en-US" dirty="0" err="1"/>
              <a:t>konstruksjoner</a:t>
            </a:r>
            <a:r>
              <a:rPr lang="en-US" dirty="0"/>
              <a:t>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10</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Oppsummering</a:t>
            </a:r>
          </a:p>
          <a:p>
            <a:r>
              <a:rPr lang="nb-NO" dirty="0"/>
              <a:t>Levetidsplanlegging handler om</a:t>
            </a:r>
          </a:p>
          <a:p>
            <a:r>
              <a:rPr lang="nb-NO" dirty="0"/>
              <a:t>•	hvor lenge du skal bruke bygningen</a:t>
            </a:r>
          </a:p>
          <a:p>
            <a:r>
              <a:rPr lang="nb-NO" dirty="0"/>
              <a:t>•	når du må skifte ut bygningskomponenter</a:t>
            </a:r>
          </a:p>
          <a:p>
            <a:r>
              <a:rPr lang="nb-NO" dirty="0"/>
              <a:t>•	hva bygningen skal brukes til</a:t>
            </a:r>
          </a:p>
          <a:p>
            <a:r>
              <a:rPr lang="nb-NO" dirty="0"/>
              <a:t>•	hvilke materialer du velger å bruke</a:t>
            </a:r>
          </a:p>
          <a:p>
            <a:endParaRPr lang="nb-NO" dirty="0"/>
          </a:p>
          <a:p>
            <a:r>
              <a:rPr lang="nb-NO" dirty="0"/>
              <a:t>Levetidsplanlegging handler om å tenke gjennom hvor lenge du skal bruke bygningen, og hva bygningen skal brukes til gjennom de ulike levetidsperiodene. Hvilke materialer du velger å bruke i de ulike bygningskomponentene, må tilpasses levetidsperioden til bygningen.</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11</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endParaRPr lang="nb-N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Verdenssamfunnet står overfor mange utfordringer. Befolkningsvekst og økende urbanisering har lenge vært en trend. Sammen med et stadig høyere forbruk legger dette press på jordens ressurser. I bygge- og anleggsnæringen (BAE) merkes dette blant annet ved knapphet på utbyggbare tomter. Løsningen har i mange tilfeller vært å rive og bygge nytt med høyere utnyttelse av tomtene. Ressursbruken ved å oppføre nye bygninger og utfordringene ved å håndtere en økende avfallsmengde fra </a:t>
            </a:r>
            <a:r>
              <a:rPr lang="nb-NO" dirty="0" err="1"/>
              <a:t>riving</a:t>
            </a:r>
            <a:r>
              <a:rPr lang="nb-NO" dirty="0"/>
              <a:t> av gamle bygninger er kommet i fokus. En mulig løsning på disse utfordringene er bedre planlegging og mer gjenbruk. </a:t>
            </a:r>
          </a:p>
          <a:p>
            <a:r>
              <a:rPr lang="nb-NO" dirty="0"/>
              <a:t>Dette kan du få til ved å bruke livssykluskostnader i planlegging av nye byggeprosjekter.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a:t>Hvordan påvirker disse faktorene på byggets planlagte levetid og livssykluskostnader?</a:t>
            </a:r>
          </a:p>
          <a:p>
            <a:r>
              <a:rPr lang="nb-NO" dirty="0"/>
              <a:t>1.	</a:t>
            </a:r>
            <a:r>
              <a:rPr lang="nb-NO" dirty="0" err="1"/>
              <a:t>Byggendring</a:t>
            </a:r>
            <a:endParaRPr lang="nb-NO" dirty="0"/>
          </a:p>
          <a:p>
            <a:r>
              <a:rPr lang="nb-NO" dirty="0"/>
              <a:t>2.	Faktisk levealder</a:t>
            </a:r>
          </a:p>
          <a:p>
            <a:r>
              <a:rPr lang="nb-NO" dirty="0"/>
              <a:t>3.	Kvalitet på bygningskomponenter eller tekniske anlegg</a:t>
            </a:r>
          </a:p>
          <a:p>
            <a:endParaRPr lang="nb-NO" b="1" dirty="0" smtClean="0"/>
          </a:p>
          <a:p>
            <a:endParaRPr lang="nb-NO" dirty="0" smtClean="0"/>
          </a:p>
          <a:p>
            <a:r>
              <a:rPr lang="nb-NO" b="1" dirty="0" smtClean="0"/>
              <a:t>EN </a:t>
            </a:r>
            <a:r>
              <a:rPr lang="nb-NO" b="1" dirty="0"/>
              <a:t>15221-4 Fasilitetsstyring (FM) - Del 4: Rammeverk, klassifisering og strukturer i fasilitetsstyring.</a:t>
            </a:r>
          </a:p>
          <a:p>
            <a:r>
              <a:rPr lang="nb-NO" dirty="0"/>
              <a:t>Kostnadsinndelingen i den norske standarden har mye til felles med kostnadsinndelingen i de andre nordiske landene. Dette gjør det relativt greit å sammenlikne kostnader over landegrensene i Norden. Det finnes også en europeisk standard for inndeling av kostnader som heter EN 15221-4. Men det er en del ulikheter mellom den norske og den europeiske standarden. Dette går vi ikke nærmere inn på det her.</a:t>
            </a:r>
          </a:p>
          <a:p>
            <a:r>
              <a:rPr lang="nb-NO" b="1" dirty="0"/>
              <a:t>NS 3940 Areal- og volumberegninger av bygninger</a:t>
            </a:r>
          </a:p>
          <a:p>
            <a:r>
              <a:rPr lang="nb-NO" dirty="0"/>
              <a:t>Den norske standarden for beregning av areal heter NS 3940 </a:t>
            </a:r>
            <a:r>
              <a:rPr lang="nb-NO" i="1" dirty="0"/>
              <a:t>Areal- og volumberegninger av bygninger</a:t>
            </a:r>
            <a:r>
              <a:rPr lang="nb-NO" dirty="0"/>
              <a:t>. Det finnes også en europeisk standard for beregning av areal, EN15221-6 Måling av arealer og volumer i fasilitetsstyring. I denne standarden er arealberegningsreglene veldig mye enklere enn i den norske standarden, så bruk denne dersom du vil gjøre beregningene enklest mulig for deg selv.</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du skal oppføre en bygning og ønsker å beregne </a:t>
            </a:r>
            <a:r>
              <a:rPr lang="nb-NO" dirty="0" err="1"/>
              <a:t>årskostnadene</a:t>
            </a:r>
            <a:r>
              <a:rPr lang="nb-NO" dirty="0"/>
              <a:t>, legger du noen forutsetninger om framtidig bruk. Viktige forutsetninger er beregningsperioden og realrenten. I tillegg har det vært vanlig å forutsette at bygningen skal brukes til det samme formålet gjennom hele beregningsperioden (60 år), men i dag foreslår noen å bruke kortere beregningsperioder. Med disse forutsetningene må du tenke gjennom hvilke bygningskomponenter du tror du må skifte ut. Du må også anslå tidspunktene for hver enkelt utskifting.</a:t>
            </a:r>
          </a:p>
          <a:p>
            <a:r>
              <a:rPr lang="nb-NO" b="1" dirty="0"/>
              <a:t>Endret brukerbehov</a:t>
            </a:r>
          </a:p>
          <a:p>
            <a:r>
              <a:rPr lang="nb-NO" dirty="0"/>
              <a:t>Dersom du eier en større bygningsmasse og analyserer hva de ulike bygningene har vært brukt til, vil du trolig se at bruken har endret seg flere ganger, og at det har vært gjennomført en rekke større og mindre ombyggingsprosjekt</a:t>
            </a:r>
            <a:r>
              <a:rPr lang="nb-NO" dirty="0" smtClean="0"/>
              <a:t>.</a:t>
            </a:r>
          </a:p>
          <a:p>
            <a:endParaRPr lang="nb-NO" dirty="0"/>
          </a:p>
          <a:p>
            <a:r>
              <a:rPr lang="nb-NO" dirty="0"/>
              <a:t>Vi skal </a:t>
            </a:r>
            <a:r>
              <a:rPr lang="nb-NO" dirty="0" smtClean="0"/>
              <a:t>nå se </a:t>
            </a:r>
            <a:r>
              <a:rPr lang="nb-NO" dirty="0"/>
              <a:t>på en alternativ beregningsmetode der vi prøver å ta hensyn til disse </a:t>
            </a:r>
            <a:r>
              <a:rPr lang="nb-NO" dirty="0" smtClean="0"/>
              <a:t>bruksendringene.</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4</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ＭＳ Ｐゴシック" pitchFamily="37" charset="-128"/>
                <a:cs typeface="+mn-cs"/>
              </a:rPr>
              <a:t>I standarden ISO 15686-1, som du ser her, finner du anbefalinger om levetid for ulike bygningstyper til bruk ved utregning av LCC. I tabellen ser du at levetidene varierer fra midlertidige bygninger med ti års levetid til monumentalbygg med ubegrenset levetid. Hvis du ser på bygninger med en forventet levetid på 60 år eller mer, ser du at utskiftingsintervall er 25 år for tekniske installasjoner og 40 år på øvrige viktige bygningskomponenter.</a:t>
            </a:r>
          </a:p>
          <a:p>
            <a:endParaRPr lang="nb-NO" sz="1200" kern="1200" dirty="0" smtClean="0">
              <a:solidFill>
                <a:schemeClr val="tx1"/>
              </a:solidFill>
              <a:effectLst/>
              <a:latin typeface="+mn-lt"/>
              <a:ea typeface="ＭＳ Ｐゴシック" pitchFamily="37" charset="-128"/>
              <a:cs typeface="+mn-cs"/>
            </a:endParaRPr>
          </a:p>
          <a:p>
            <a:r>
              <a:rPr lang="nb-NO" sz="1200" kern="1200" dirty="0" smtClean="0">
                <a:solidFill>
                  <a:schemeClr val="tx1"/>
                </a:solidFill>
                <a:effectLst/>
                <a:latin typeface="+mn-lt"/>
                <a:ea typeface="ＭＳ Ｐゴシック" pitchFamily="37" charset="-128"/>
                <a:cs typeface="+mn-cs"/>
              </a:rPr>
              <a:t>Tabellen kan du bruke for å vurdere hvilke typer materialer du skal bruke i bygningen. Dette er tekniske levetider. I noen tilfeller skal du kanskje bygge en midlertidig bygning. Dette kan være en skolepaviljong som skal ha plass til et par ekstra klasserom, og der du vet at det er en topp i elevtallet som hører til skolen. Levetiden for hele bygningen blir da kanskje mellom 10 og 20 år, og det er ingen grunn til å bruke fasadematerialer og taktekking som har vesentlig lengre levetid enn dette.</a:t>
            </a:r>
          </a:p>
          <a:p>
            <a:endParaRPr lang="nb-NO" sz="1200" kern="1200" dirty="0" smtClean="0">
              <a:solidFill>
                <a:schemeClr val="tx1"/>
              </a:solidFill>
              <a:effectLst/>
              <a:latin typeface="+mn-lt"/>
              <a:ea typeface="ＭＳ Ｐゴシック" pitchFamily="37" charset="-128"/>
              <a:cs typeface="+mn-cs"/>
            </a:endParaRP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5</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3288" y="798513"/>
            <a:ext cx="4935537" cy="3703637"/>
          </a:xfrm>
        </p:spPr>
      </p:sp>
      <p:sp>
        <p:nvSpPr>
          <p:cNvPr id="3" name="Plassholder for notater 2"/>
          <p:cNvSpPr>
            <a:spLocks noGrp="1"/>
          </p:cNvSpPr>
          <p:nvPr>
            <p:ph type="body" idx="1"/>
          </p:nvPr>
        </p:nvSpPr>
        <p:spPr/>
        <p:txBody>
          <a:bodyPr/>
          <a:lstStyle/>
          <a:p>
            <a:r>
              <a:rPr lang="nb-NO" b="1" dirty="0" smtClean="0"/>
              <a:t>Fire levetidsgrupper</a:t>
            </a:r>
          </a:p>
          <a:p>
            <a:r>
              <a:rPr lang="nb-NO" dirty="0" smtClean="0"/>
              <a:t>Når du har funnet hvor lang tid hele bygningen skal brukes, gir </a:t>
            </a:r>
            <a:r>
              <a:rPr lang="nb-NO" dirty="0" smtClean="0">
                <a:solidFill>
                  <a:srgbClr val="FF0000"/>
                </a:solidFill>
              </a:rPr>
              <a:t>tabellen</a:t>
            </a:r>
            <a:r>
              <a:rPr lang="nb-NO" dirty="0" smtClean="0"/>
              <a:t> forslag til hvor holdbare materialer du bør velge for komponenter i tre ulike bygningskomponentgrupper:</a:t>
            </a:r>
          </a:p>
          <a:p>
            <a:pPr lvl="0"/>
            <a:r>
              <a:rPr lang="nb-NO" dirty="0" smtClean="0"/>
              <a:t>1. Bygningskomponenter som det ikke er mulig å skifte ut</a:t>
            </a:r>
          </a:p>
          <a:p>
            <a:pPr lvl="0"/>
            <a:r>
              <a:rPr lang="nb-NO" dirty="0" smtClean="0"/>
              <a:t>2. Bygningskomponenter som det er svært kostbart eller vanskelig å skifte ut</a:t>
            </a:r>
          </a:p>
          <a:p>
            <a:pPr lvl="0"/>
            <a:r>
              <a:rPr lang="nb-NO" dirty="0" smtClean="0"/>
              <a:t>3. Viktige bygningskomponenter der utskifting må påregnes</a:t>
            </a:r>
          </a:p>
          <a:p>
            <a:pPr lvl="0"/>
            <a:r>
              <a:rPr lang="nb-NO" dirty="0" smtClean="0"/>
              <a:t>4. Tekniske installasjoner</a:t>
            </a:r>
          </a:p>
          <a:p>
            <a:r>
              <a:rPr lang="nb-NO" dirty="0" smtClean="0"/>
              <a:t> </a:t>
            </a:r>
          </a:p>
          <a:p>
            <a:r>
              <a:rPr lang="nb-NO" dirty="0" smtClean="0"/>
              <a:t>Hvis du ser på bygninger med en forventet levetid på 60 år eller mer, ser du at et estimat på utskiftingsintervall er 25 år for tekniske installasjoner og 40 år på øvrige viktige bygningskomponenter.</a:t>
            </a:r>
          </a:p>
          <a:p>
            <a:endParaRPr lang="nb-NO" dirty="0" smtClean="0"/>
          </a:p>
          <a:p>
            <a:r>
              <a:rPr lang="nb-NO" dirty="0" smtClean="0"/>
              <a:t>Dette vil si at dersom du anslår at første levetidsperiode for bygningen din er 25 år eller mindre, kan du i praksis se bort fra utskiftingskostnader i LCC-beregningen din og bare se på restverdien ved slutten av levetidsperioden og de øvrige FDV-kostnadene, som er omtrent like store hvert år.</a:t>
            </a:r>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6</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b="1" dirty="0"/>
              <a:t>Levetid</a:t>
            </a:r>
          </a:p>
          <a:p>
            <a:r>
              <a:rPr lang="nb-NO" u="sng" dirty="0"/>
              <a:t>Levetid</a:t>
            </a:r>
            <a:r>
              <a:rPr lang="nb-NO" i="1" dirty="0"/>
              <a:t> </a:t>
            </a:r>
            <a:r>
              <a:rPr lang="nb-NO" dirty="0"/>
              <a:t>er definert som antall år fra en bygningskomponent installeres til den demonteres, eller fra en bygning reises til den rives. Innenfor levetidsperioden gjennomføres kun mindre endringer av bygningsmassen. Enkelte bygningskomponenter har kortere levetid enn selve bygningen. Disse utskiftingskostnadene tas med i LCC-beregningene. Normalt vil dette være noen få bygningskomponenter, f.eks. deler av tekniske anlegg, vinduer o.l.</a:t>
            </a:r>
          </a:p>
          <a:p>
            <a:endParaRPr lang="nb-NO" b="1" dirty="0" smtClean="0"/>
          </a:p>
          <a:p>
            <a:r>
              <a:rPr lang="nb-NO" b="1" dirty="0" smtClean="0"/>
              <a:t>Reinvestering</a:t>
            </a:r>
            <a:endParaRPr lang="nb-NO" b="1" dirty="0"/>
          </a:p>
          <a:p>
            <a:r>
              <a:rPr lang="nb-NO" dirty="0"/>
              <a:t>Når en levetidsperiode er over, skal du klargjøre bygningen for neste levetidsperiode. I den nye levetidsperioden kan bruken av bygningen være som før, eller du kan endre bruken i hele eller deler av bygningen. På dette tidspunktet må du derfor </a:t>
            </a:r>
            <a:r>
              <a:rPr lang="nb-NO" u="sng" dirty="0"/>
              <a:t>reinvestere</a:t>
            </a:r>
            <a:r>
              <a:rPr lang="nb-NO" dirty="0"/>
              <a:t> i bygningen. I ombyggingsprosjektet vil du samtidig sørge for å skifte ut de bygningskomponenter som begynner å nærme seg slutten på sin levetid.  </a:t>
            </a:r>
          </a:p>
          <a:p>
            <a:endParaRPr lang="nb-NO" b="1" dirty="0" smtClean="0"/>
          </a:p>
          <a:p>
            <a:r>
              <a:rPr lang="nb-NO" b="1" dirty="0" smtClean="0"/>
              <a:t>Restverdiberegning </a:t>
            </a:r>
            <a:endParaRPr lang="nb-NO" b="1" dirty="0"/>
          </a:p>
          <a:p>
            <a:r>
              <a:rPr lang="nb-NO" dirty="0"/>
              <a:t>En levetidsperiode kan variere fra kort til lang. Det er utfordrende å tenke seg nøyaktig hva bygningen skal brukes til i neste levetidsperiode. Det er derfor umulig å finne størrelsen på reinvesteringen ved starten av den første levetidsperioden. Du kan derimot planlegge når du tenker å gå i gang med reinvesteringsprosjektet for å klargjøre bygningen for neste levetidsperiode. For å få riktige beregninger må du i tillegg til å bestemme reinvesteringstidspunktet også vurdere restverdien av bygningen. Restverdien er av større betydning jo kortere du planlegger å bruke bygningen.</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b="1" dirty="0"/>
              <a:t>Områder i bygninger</a:t>
            </a:r>
          </a:p>
          <a:p>
            <a:r>
              <a:rPr lang="nb-NO" dirty="0"/>
              <a:t>Beskrivelse av lagdelingen finner du i boken How </a:t>
            </a:r>
            <a:r>
              <a:rPr lang="nb-NO" dirty="0" err="1"/>
              <a:t>buildings</a:t>
            </a:r>
            <a:r>
              <a:rPr lang="nb-NO" dirty="0"/>
              <a:t> </a:t>
            </a:r>
            <a:r>
              <a:rPr lang="nb-NO" dirty="0" err="1"/>
              <a:t>learn</a:t>
            </a:r>
            <a:r>
              <a:rPr lang="nb-NO" dirty="0"/>
              <a:t>. Kort sagt kan de ulike lagene kan ha forskjellig levetid. For eksempel antar vi at bærende konstruksjoner har lengre levetid enn innredning. Uavhengig av hva den nye bruken av bygningen blir, har vi mye kunnskap om hvilke bygningskomponenter som skiftes ut for å klargjøre en bygning for neste levetidsperiode. Vi kan da tenke oss at vi grupperer ulike deler av bygningen inn i flere områder slik denne figuren viser, her markert med de grønne strekene med piler. Når du har foretatt disse vurderingene, må du velge de tekniske løsningene som passer best for de valgene du har tatt. Du bør planlegge slik at du enkelt kan skifte ut ett «område» uten at de andre «områdene» blir berørt. </a:t>
            </a:r>
          </a:p>
          <a:p>
            <a:endParaRPr lang="nb-NO" b="1" dirty="0" smtClean="0"/>
          </a:p>
          <a:p>
            <a:r>
              <a:rPr lang="nb-NO" b="1" dirty="0" err="1" smtClean="0"/>
              <a:t>Utskiftbarhet</a:t>
            </a:r>
            <a:endParaRPr lang="nb-NO" b="1" dirty="0"/>
          </a:p>
          <a:p>
            <a:r>
              <a:rPr lang="nb-NO" dirty="0"/>
              <a:t>I et byggeprosjekt bygger vi ofte på en slik måte at de tekniske områdene er vanskelige å skifte ut uten at de innvendige områdene blir berørt. Har du en bygning der du ofte har behov for å skifte ut eller bygge om de tekniske installasjonene, kan du vurdere alternative løsninger som f.eks. tekniske mellometasjer.</a:t>
            </a:r>
          </a:p>
          <a:p>
            <a:r>
              <a:rPr lang="nb-NO" dirty="0"/>
              <a:t>De standardiserte reglene for å fastsette levetiden til enkelte bygningskomponentene finner du i ISO 15686-2 Bygninger og konstruksjoner. Her legges det stor vekt på å bruke normerte betingelser for gjennomføringen av selve testen.  </a:t>
            </a:r>
          </a:p>
          <a:p>
            <a:endParaRPr lang="nb-NO" b="1" dirty="0" smtClean="0"/>
          </a:p>
          <a:p>
            <a:r>
              <a:rPr lang="nb-NO" b="1" dirty="0" smtClean="0"/>
              <a:t>Laboratorietesting </a:t>
            </a:r>
            <a:r>
              <a:rPr lang="nb-NO" b="1" dirty="0"/>
              <a:t>av bygningskomponenter</a:t>
            </a:r>
          </a:p>
          <a:p>
            <a:r>
              <a:rPr lang="nb-NO" dirty="0"/>
              <a:t>For å kunne fastslå levetiden til en enkelt bygningskomponent nøyaktig, er det nødvendig å teste bygningskomponenten i et laboratorium. Dette er svært ressurskrevende, og derfor finnes det en del materialer og produkter uten slik test på markedet. I laboratoriet testes den enkelte komponent hver for seg. I en virkelig bygning vil det være stor gjensidig påvirkning mellom de ulike komponentene og mellom komponentene og brukerne av bygningen. I tillegg viser det seg at bygningskomponenter ofte skiftes ut av andre årsaker enn utgått teknisk levetid.</a:t>
            </a:r>
          </a:p>
          <a:p>
            <a:r>
              <a:rPr lang="nb-NO" dirty="0"/>
              <a:t>En bygning har oftest komponenter fra en rekke ulike produsenter. De korrekte levetidsdataene for de enkelte bygningskomponentene må dermed samles inn fra de ulike produsentene. Dette er også en ressurskrevende operasjon.</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9000" y="747713"/>
            <a:ext cx="4935538" cy="3703637"/>
          </a:xfrm>
        </p:spPr>
      </p:sp>
      <p:sp>
        <p:nvSpPr>
          <p:cNvPr id="3" name="Plassholder for notater 2"/>
          <p:cNvSpPr>
            <a:spLocks noGrp="1"/>
          </p:cNvSpPr>
          <p:nvPr>
            <p:ph type="body" idx="1"/>
          </p:nvPr>
        </p:nvSpPr>
        <p:spPr/>
        <p:txBody>
          <a:bodyPr/>
          <a:lstStyle/>
          <a:p>
            <a:r>
              <a:rPr lang="nb-NO" b="1" dirty="0" smtClean="0"/>
              <a:t>Hvor lenge varer bygningskomponenter?</a:t>
            </a:r>
          </a:p>
          <a:p>
            <a:r>
              <a:rPr lang="nb-NO" dirty="0" smtClean="0"/>
              <a:t>Noen </a:t>
            </a:r>
            <a:r>
              <a:rPr lang="nb-NO" dirty="0"/>
              <a:t>bygningskomponenter har kortere levetid enn selve bygningen. Kostnadene for disse bygningskomponentene kan du finne i ISO 15686-2 Bygninger og konstruksjoner – Levetidsplanlegging, Del 2: Forutsigelse av levetid – retningslinjer, som gir grove overslag over forventet levetid. </a:t>
            </a:r>
          </a:p>
          <a:p>
            <a:endParaRPr lang="nb-NO" dirty="0" smtClean="0"/>
          </a:p>
          <a:p>
            <a:r>
              <a:rPr lang="nb-NO" dirty="0" smtClean="0"/>
              <a:t>For </a:t>
            </a:r>
            <a:r>
              <a:rPr lang="nb-NO" dirty="0"/>
              <a:t>eksempel er levetiden til utvendig </a:t>
            </a:r>
            <a:r>
              <a:rPr lang="nb-NO" dirty="0" err="1"/>
              <a:t>trepanel</a:t>
            </a:r>
            <a:r>
              <a:rPr lang="nb-NO" dirty="0"/>
              <a:t> 20–80 år. For å si noe mer presist om levetiden må du vurdere ulike forhold, for eksempel hvor værutsatt panelet vil være, og hvilken materialkvalitet som er benyttet. Hvor dyktige er tømrerne som monterte panelet, og hvor flink vil byggeieren være til å male panelet etter at bygget er tatt i bruk? Etter en slik vurdering kan du for eksempel anslå at panelet for dette bygget må skiftes ut etter ca. 40 år.</a:t>
            </a:r>
          </a:p>
          <a:p>
            <a:endParaRPr lang="nb-NO" dirty="0" smtClean="0"/>
          </a:p>
          <a:p>
            <a:r>
              <a:rPr lang="nb-NO" dirty="0" smtClean="0"/>
              <a:t>I </a:t>
            </a:r>
            <a:r>
              <a:rPr lang="nb-NO" dirty="0"/>
              <a:t>tillegg finnes det enkelte oversikter over hvordan du bør male </a:t>
            </a:r>
            <a:r>
              <a:rPr lang="nb-NO" dirty="0" err="1"/>
              <a:t>trepanel</a:t>
            </a:r>
            <a:r>
              <a:rPr lang="nb-NO" dirty="0"/>
              <a:t> for at det skal få lengst mulig levetid.</a:t>
            </a:r>
          </a:p>
          <a:p>
            <a:endParaRPr lang="nb-NO" dirty="0" smtClean="0"/>
          </a:p>
          <a:p>
            <a:r>
              <a:rPr lang="nb-NO" dirty="0" smtClean="0"/>
              <a:t>I </a:t>
            </a:r>
            <a:r>
              <a:rPr lang="nb-NO" dirty="0"/>
              <a:t>de fleste tilfeller vil enkle beregninger ved bruk av erfaringstall på formen kr/m2 per kostnadstype gi den mest rasjonelle tilnærmingen til kostnadsberegningen. Alternativet er svært detaljerte beregninger av ulike utskiftingsintervall som bare vil gjelde for en liten del av det totale kostnadsbildet.</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9</a:t>
            </a:fld>
            <a:endParaRPr lang="nb-NO"/>
          </a:p>
        </p:txBody>
      </p:sp>
    </p:spTree>
    <p:extLst>
      <p:ext uri="{BB962C8B-B14F-4D97-AF65-F5344CB8AC3E}">
        <p14:creationId xmlns:p14="http://schemas.microsoft.com/office/powerpoint/2010/main" val="147027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9800" y="2425700"/>
            <a:ext cx="50466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PT-sirkler-RG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9050" y="3714750"/>
            <a:ext cx="23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p:cNvSpPr>
            <a:spLocks noGrp="1" noChangeArrowheads="1"/>
          </p:cNvSpPr>
          <p:nvPr>
            <p:ph type="ctrTitle" sz="quarter"/>
          </p:nvPr>
        </p:nvSpPr>
        <p:spPr>
          <a:xfrm>
            <a:off x="685800" y="836613"/>
            <a:ext cx="77724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371600" y="5468645"/>
            <a:ext cx="6400800" cy="998830"/>
          </a:xfrm>
        </p:spPr>
        <p:txBody>
          <a:bodyPr/>
          <a:lstStyle>
            <a:lvl1pPr marL="0" indent="0" algn="ctr">
              <a:buFont typeface="Arial" pitchFamily="37" charset="0"/>
              <a:buNone/>
              <a:defRPr>
                <a:solidFill>
                  <a:srgbClr val="898989"/>
                </a:solidFill>
              </a:defRPr>
            </a:lvl1pPr>
          </a:lstStyle>
          <a:p>
            <a:r>
              <a:rPr lang="en-US"/>
              <a:t>Click to edit Master subtitle style</a:t>
            </a:r>
          </a:p>
        </p:txBody>
      </p:sp>
      <p:pic>
        <p:nvPicPr>
          <p:cNvPr id="3" name="Bild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6173" y="4080034"/>
            <a:ext cx="6611194" cy="1120991"/>
          </a:xfrm>
          <a:prstGeom prst="rect">
            <a:avLst/>
          </a:prstGeom>
        </p:spPr>
      </p:pic>
    </p:spTree>
    <p:extLst>
      <p:ext uri="{BB962C8B-B14F-4D97-AF65-F5344CB8AC3E}">
        <p14:creationId xmlns:p14="http://schemas.microsoft.com/office/powerpoint/2010/main" val="1584102634"/>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11024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12359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a:noFill/>
        </p:spPr>
        <p:txBody>
          <a:bodyPr/>
          <a:lstStyle>
            <a:lvl1pPr>
              <a:buNone/>
              <a:defRPr>
                <a:solidFill>
                  <a:schemeClr val="tx1"/>
                </a:solidFill>
              </a:defRPr>
            </a:lvl1pPr>
          </a:lstStyle>
          <a:p>
            <a:r>
              <a:rPr lang="nb-NO" noProof="0" smtClean="0"/>
              <a:t>Klikk ikonet for å legge til et bilde</a:t>
            </a:r>
            <a:endParaRPr lang="en-GB" noProof="0"/>
          </a:p>
        </p:txBody>
      </p:sp>
    </p:spTree>
    <p:extLst>
      <p:ext uri="{BB962C8B-B14F-4D97-AF65-F5344CB8AC3E}">
        <p14:creationId xmlns:p14="http://schemas.microsoft.com/office/powerpoint/2010/main" val="1330870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08607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50368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31849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2387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4177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33620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47030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7114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3928369" y="6294438"/>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lvl1pPr>
          </a:lstStyle>
          <a:p>
            <a:pPr>
              <a:defRPr/>
            </a:pPr>
            <a:r>
              <a:rPr lang="nn-NO"/>
              <a:t>Oslo 11/12/08</a:t>
            </a:r>
            <a:endParaRPr lang="nb-NO"/>
          </a:p>
        </p:txBody>
      </p:sp>
      <p:pic>
        <p:nvPicPr>
          <p:cNvPr id="2054" name="Picture 1032" descr="PPT-logo-RGB"/>
          <p:cNvPicPr>
            <a:picLocks noChangeAspect="1" noChangeArrowheads="1"/>
          </p:cNvPicPr>
          <p:nvPr/>
        </p:nvPicPr>
        <p:blipFill>
          <a:blip r:embed="rId14" cstate="screen">
            <a:extLst>
              <a:ext uri="{28A0092B-C50C-407E-A947-70E740481C1C}">
                <a14:useLocalDpi xmlns:a14="http://schemas.microsoft.com/office/drawing/2010/main"/>
              </a:ext>
            </a:extLst>
          </a:blip>
          <a:srcRect r="47110"/>
          <a:stretch>
            <a:fillRect/>
          </a:stretch>
        </p:blipFill>
        <p:spPr bwMode="auto">
          <a:xfrm>
            <a:off x="7829550" y="6215063"/>
            <a:ext cx="857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userDrawn="1"/>
        </p:nvPicPr>
        <p:blipFill rotWithShape="1">
          <a:blip r:embed="rId15" cstate="screen">
            <a:extLst>
              <a:ext uri="{28A0092B-C50C-407E-A947-70E740481C1C}">
                <a14:useLocalDpi xmlns:a14="http://schemas.microsoft.com/office/drawing/2010/main"/>
              </a:ext>
            </a:extLst>
          </a:blip>
          <a:srcRect t="38980" r="50000" b="2161"/>
          <a:stretch/>
        </p:blipFill>
        <p:spPr>
          <a:xfrm>
            <a:off x="307498" y="6215063"/>
            <a:ext cx="2095838" cy="454679"/>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5" r:id="rId12"/>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6"/>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6"/>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6"/>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6"/>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6"/>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p:txBody>
          <a:bodyPr/>
          <a:lstStyle/>
          <a:p>
            <a:r>
              <a:rPr lang="nb-NO" b="1" dirty="0"/>
              <a:t>Kapittel 3 Levetider i LCC</a:t>
            </a:r>
          </a:p>
        </p:txBody>
      </p:sp>
    </p:spTree>
    <p:extLst>
      <p:ext uri="{BB962C8B-B14F-4D97-AF65-F5344CB8AC3E}">
        <p14:creationId xmlns:p14="http://schemas.microsoft.com/office/powerpoint/2010/main" val="342414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p:nvPr/>
        </p:nvPicPr>
        <p:blipFill rotWithShape="1">
          <a:blip r:embed="rId3" cstate="print"/>
          <a:srcRect l="4244" t="5308" r="4304" b="5092"/>
          <a:stretch/>
        </p:blipFill>
        <p:spPr>
          <a:xfrm>
            <a:off x="289561" y="1021080"/>
            <a:ext cx="8702040" cy="4693920"/>
          </a:xfrm>
          <a:prstGeom prst="rect">
            <a:avLst/>
          </a:prstGeom>
        </p:spPr>
      </p:pic>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Oppsummering</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Levetidsplanlegging </a:t>
            </a:r>
            <a:r>
              <a:rPr lang="nb-NO" dirty="0"/>
              <a:t>handler om</a:t>
            </a:r>
          </a:p>
          <a:p>
            <a:pPr marL="531813" lvl="1" indent="-171450">
              <a:buFont typeface="Arial" pitchFamily="34" charset="0"/>
              <a:buChar char="•"/>
            </a:pPr>
            <a:r>
              <a:rPr lang="nb-NO" dirty="0"/>
              <a:t>hvor lenge du skal bruke bygningen</a:t>
            </a:r>
          </a:p>
          <a:p>
            <a:pPr marL="531813" lvl="1" indent="-171450">
              <a:buFont typeface="Arial" pitchFamily="34" charset="0"/>
              <a:buChar char="•"/>
            </a:pPr>
            <a:r>
              <a:rPr lang="nb-NO" dirty="0"/>
              <a:t>når du må skifte ut bygningskomponenter</a:t>
            </a:r>
          </a:p>
          <a:p>
            <a:pPr marL="531813" lvl="1" indent="-171450">
              <a:buFont typeface="Arial" pitchFamily="34" charset="0"/>
              <a:buChar char="•"/>
            </a:pPr>
            <a:r>
              <a:rPr lang="nb-NO" dirty="0"/>
              <a:t>hva bygningen skal brukes til</a:t>
            </a:r>
          </a:p>
          <a:p>
            <a:pPr marL="531813" lvl="1" indent="-171450">
              <a:buFont typeface="Arial" pitchFamily="34" charset="0"/>
              <a:buChar char="•"/>
            </a:pPr>
            <a:r>
              <a:rPr lang="nb-NO" dirty="0"/>
              <a:t>hvilke materialer du velger å </a:t>
            </a:r>
            <a:r>
              <a:rPr lang="nb-NO" dirty="0" smtClean="0"/>
              <a:t>bruke.</a:t>
            </a:r>
            <a:endParaRPr lang="nb-NO" dirty="0"/>
          </a:p>
          <a:p>
            <a:endParaRPr lang="nb-NO" dirty="0"/>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p:txBody>
          <a:bodyPr/>
          <a:lstStyle/>
          <a:p>
            <a:r>
              <a:rPr lang="nb-NO" b="1" dirty="0" smtClean="0"/>
              <a:t>Slutt kapittel </a:t>
            </a:r>
            <a:r>
              <a:rPr lang="nb-NO" b="1" dirty="0"/>
              <a:t>3 Levetider i LCC</a:t>
            </a:r>
          </a:p>
        </p:txBody>
      </p:sp>
      <p:sp>
        <p:nvSpPr>
          <p:cNvPr id="4" name="Rectangle 5"/>
          <p:cNvSpPr>
            <a:spLocks noGrp="1"/>
          </p:cNvSpPr>
          <p:nvPr>
            <p:ph type="subTitle" idx="1"/>
          </p:nvPr>
        </p:nvSpPr>
        <p:spPr>
          <a:xfrm>
            <a:off x="914400" y="5468645"/>
            <a:ext cx="7156174" cy="998830"/>
          </a:xfrm>
        </p:spPr>
        <p:txBody>
          <a:bodyPr/>
          <a:lstStyle/>
          <a:p>
            <a:pPr eaLnBrk="1" hangingPunct="1">
              <a:buFont typeface="Arial" charset="0"/>
              <a:buNone/>
            </a:pPr>
            <a:r>
              <a:rPr lang="nb-NO" dirty="0" smtClean="0">
                <a:latin typeface="Arial" charset="0"/>
                <a:cs typeface="Arial" charset="0"/>
              </a:rPr>
              <a:t>Neste forelesning</a:t>
            </a:r>
          </a:p>
          <a:p>
            <a:pPr eaLnBrk="1" hangingPunct="1"/>
            <a:r>
              <a:rPr lang="nb-NO" sz="2400" dirty="0" smtClean="0"/>
              <a:t>Kapittel 4 </a:t>
            </a:r>
            <a:r>
              <a:rPr lang="nb-NO" sz="2400" dirty="0"/>
              <a:t>LCC og </a:t>
            </a:r>
            <a:r>
              <a:rPr lang="nb-NO" sz="2400" dirty="0" err="1"/>
              <a:t>alternativsvurderinger</a:t>
            </a:r>
            <a:endParaRPr lang="en-US" sz="2400" dirty="0" smtClean="0">
              <a:latin typeface="Arial" charset="0"/>
              <a:cs typeface="Arial" charset="0"/>
            </a:endParaRPr>
          </a:p>
        </p:txBody>
      </p:sp>
    </p:spTree>
    <p:extLst>
      <p:ext uri="{BB962C8B-B14F-4D97-AF65-F5344CB8AC3E}">
        <p14:creationId xmlns:p14="http://schemas.microsoft.com/office/powerpoint/2010/main" val="220167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Press på ressurser </a:t>
            </a:r>
          </a:p>
        </p:txBody>
      </p:sp>
      <p:pic>
        <p:nvPicPr>
          <p:cNvPr id="5" name="Bilde 4"/>
          <p:cNvPicPr/>
          <p:nvPr/>
        </p:nvPicPr>
        <p:blipFill rotWithShape="1">
          <a:blip r:embed="rId3"/>
          <a:srcRect t="24911" r="4180" b="7395"/>
          <a:stretch/>
        </p:blipFill>
        <p:spPr bwMode="auto">
          <a:xfrm>
            <a:off x="0" y="1266825"/>
            <a:ext cx="9144000" cy="4657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Refleksjonsspørsmål</a:t>
            </a:r>
            <a:endParaRPr lang="nb-NO" dirty="0"/>
          </a:p>
        </p:txBody>
      </p:sp>
      <p:sp>
        <p:nvSpPr>
          <p:cNvPr id="3" name="Plassholder for innhold 2"/>
          <p:cNvSpPr>
            <a:spLocks noGrp="1"/>
          </p:cNvSpPr>
          <p:nvPr>
            <p:ph idx="1"/>
          </p:nvPr>
        </p:nvSpPr>
        <p:spPr/>
        <p:txBody>
          <a:bodyPr/>
          <a:lstStyle/>
          <a:p>
            <a:endParaRPr lang="nb-NO" b="1" dirty="0" smtClean="0"/>
          </a:p>
          <a:p>
            <a:pPr marL="0" indent="0">
              <a:buNone/>
            </a:pPr>
            <a:endParaRPr lang="nb-NO" b="1" dirty="0"/>
          </a:p>
          <a:p>
            <a:endParaRPr lang="nb-NO" b="1" dirty="0" smtClean="0"/>
          </a:p>
          <a:p>
            <a:endParaRPr lang="nb-NO" b="1" dirty="0"/>
          </a:p>
          <a:p>
            <a:r>
              <a:rPr lang="nb-NO" b="1" dirty="0" smtClean="0"/>
              <a:t>Hvordan påvirker disse faktorene byggets planlagte levetid og livssykluskostnader?</a:t>
            </a:r>
            <a:endParaRPr lang="nb-NO" b="1" dirty="0"/>
          </a:p>
          <a:p>
            <a:pPr lvl="1"/>
            <a:r>
              <a:rPr lang="nb-NO" dirty="0" smtClean="0"/>
              <a:t>1. </a:t>
            </a:r>
            <a:r>
              <a:rPr lang="nb-NO" dirty="0" err="1" smtClean="0"/>
              <a:t>byggendring</a:t>
            </a:r>
            <a:endParaRPr lang="nb-NO" dirty="0"/>
          </a:p>
          <a:p>
            <a:pPr lvl="1"/>
            <a:r>
              <a:rPr lang="nb-NO" dirty="0" smtClean="0"/>
              <a:t>2. faktisk </a:t>
            </a:r>
            <a:r>
              <a:rPr lang="nb-NO" dirty="0"/>
              <a:t>levealder</a:t>
            </a:r>
          </a:p>
          <a:p>
            <a:pPr lvl="1"/>
            <a:r>
              <a:rPr lang="nb-NO" dirty="0" smtClean="0"/>
              <a:t>3. kvalitet </a:t>
            </a:r>
            <a:r>
              <a:rPr lang="nb-NO" dirty="0"/>
              <a:t>på bygningskomponenter eller tekniske </a:t>
            </a:r>
            <a:r>
              <a:rPr lang="nb-NO" dirty="0" smtClean="0"/>
              <a:t>anlegg.</a:t>
            </a:r>
            <a:endParaRPr lang="nb-NO" dirty="0"/>
          </a:p>
        </p:txBody>
      </p:sp>
      <p:pic>
        <p:nvPicPr>
          <p:cNvPr id="4" name="Picture 2" descr="C:\Users\hde\Downloads\COLOURBOX237626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7965" y="1290955"/>
            <a:ext cx="3500120" cy="233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rotWithShape="1">
          <a:blip r:embed="rId3" cstate="print">
            <a:extLst>
              <a:ext uri="{28A0092B-C50C-407E-A947-70E740481C1C}">
                <a14:useLocalDpi xmlns:a14="http://schemas.microsoft.com/office/drawing/2010/main"/>
              </a:ext>
            </a:extLst>
          </a:blip>
          <a:srcRect t="20418" r="982"/>
          <a:stretch/>
        </p:blipFill>
        <p:spPr bwMode="auto">
          <a:xfrm>
            <a:off x="586104" y="1171575"/>
            <a:ext cx="7967345" cy="4982845"/>
          </a:xfrm>
          <a:prstGeom prst="rect">
            <a:avLst/>
          </a:prstGeom>
          <a:noFill/>
          <a:ln>
            <a:noFill/>
          </a:ln>
          <a:extLst>
            <a:ext uri="{53640926-AAD7-44D8-BBD7-CCE9431645EC}">
              <a14:shadowObscured xmlns:a14="http://schemas.microsoft.com/office/drawing/2010/main"/>
            </a:ext>
          </a:extLst>
        </p:spPr>
      </p:pic>
      <p:sp>
        <p:nvSpPr>
          <p:cNvPr id="2" name="Tittel 1"/>
          <p:cNvSpPr>
            <a:spLocks noGrp="1"/>
          </p:cNvSpPr>
          <p:nvPr>
            <p:ph type="title"/>
          </p:nvPr>
        </p:nvSpPr>
        <p:spPr/>
        <p:txBody>
          <a:bodyPr/>
          <a:lstStyle/>
          <a:p>
            <a:r>
              <a:rPr lang="nb-NO" b="1" dirty="0" smtClean="0"/>
              <a:t>Beregningsperiode</a:t>
            </a:r>
            <a:endParaRPr lang="nb-NO" dirty="0"/>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904" y="199576"/>
            <a:ext cx="8229600" cy="1143000"/>
          </a:xfrm>
        </p:spPr>
        <p:txBody>
          <a:bodyPr/>
          <a:lstStyle/>
          <a:p>
            <a:r>
              <a:rPr lang="nb-NO" b="1" dirty="0"/>
              <a:t>Fire levetidsgrupper</a:t>
            </a:r>
          </a:p>
        </p:txBody>
      </p:sp>
      <p:pic>
        <p:nvPicPr>
          <p:cNvPr id="5" name="Bilde 4"/>
          <p:cNvPicPr/>
          <p:nvPr/>
        </p:nvPicPr>
        <p:blipFill rotWithShape="1">
          <a:blip r:embed="rId3"/>
          <a:srcRect r="1967" b="11308"/>
          <a:stretch/>
        </p:blipFill>
        <p:spPr>
          <a:xfrm>
            <a:off x="122830" y="1098645"/>
            <a:ext cx="8843749" cy="5124734"/>
          </a:xfrm>
          <a:prstGeom prst="rect">
            <a:avLst/>
          </a:prstGeom>
        </p:spPr>
      </p:pic>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Tabellen viste:</a:t>
            </a:r>
            <a:r>
              <a:rPr lang="nb-NO" b="1" dirty="0"/>
              <a:t/>
            </a:r>
            <a:br>
              <a:rPr lang="nb-NO" b="1" dirty="0"/>
            </a:br>
            <a:endParaRPr lang="nb-NO" dirty="0"/>
          </a:p>
        </p:txBody>
      </p:sp>
      <p:sp>
        <p:nvSpPr>
          <p:cNvPr id="3" name="Plassholder for innhold 2"/>
          <p:cNvSpPr>
            <a:spLocks noGrp="1"/>
          </p:cNvSpPr>
          <p:nvPr>
            <p:ph idx="1"/>
          </p:nvPr>
        </p:nvSpPr>
        <p:spPr/>
        <p:txBody>
          <a:bodyPr/>
          <a:lstStyle/>
          <a:p>
            <a:pPr lvl="0"/>
            <a:r>
              <a:rPr lang="nb-NO" dirty="0" smtClean="0"/>
              <a:t>1. Bygningskomponenter </a:t>
            </a:r>
            <a:r>
              <a:rPr lang="nb-NO" dirty="0"/>
              <a:t>som det ikke er mulig å skifte ut</a:t>
            </a:r>
          </a:p>
          <a:p>
            <a:pPr lvl="0"/>
            <a:r>
              <a:rPr lang="nb-NO" dirty="0" smtClean="0"/>
              <a:t>2. Bygningskomponenter </a:t>
            </a:r>
            <a:r>
              <a:rPr lang="nb-NO" dirty="0"/>
              <a:t>som det er svært kostbart eller vanskelig å skifte ut</a:t>
            </a:r>
          </a:p>
          <a:p>
            <a:pPr lvl="0"/>
            <a:r>
              <a:rPr lang="nb-NO" dirty="0" smtClean="0"/>
              <a:t>3. Viktige </a:t>
            </a:r>
            <a:r>
              <a:rPr lang="nb-NO" dirty="0"/>
              <a:t>bygningskomponenter der utskifting må påregnes</a:t>
            </a:r>
          </a:p>
          <a:p>
            <a:pPr lvl="0"/>
            <a:r>
              <a:rPr lang="nb-NO" dirty="0" smtClean="0"/>
              <a:t>4. Tekniske </a:t>
            </a:r>
            <a:r>
              <a:rPr lang="nb-NO" dirty="0"/>
              <a:t>installasjoner</a:t>
            </a:r>
          </a:p>
          <a:p>
            <a:endParaRPr lang="nb-NO" dirty="0"/>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393398" y="981075"/>
            <a:ext cx="857779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b="1" dirty="0"/>
              <a:t/>
            </a:r>
            <a:br>
              <a:rPr lang="nb-NO" b="1" dirty="0"/>
            </a:br>
            <a:r>
              <a:rPr lang="nb-NO" b="1" dirty="0"/>
              <a:t>Ulike levetider</a:t>
            </a:r>
            <a:br>
              <a:rPr lang="nb-NO" b="1" dirty="0"/>
            </a:br>
            <a:endParaRPr lang="nb-NO"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7688" y="3276600"/>
            <a:ext cx="42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085" y="3387091"/>
            <a:ext cx="4286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438" y="3442335"/>
            <a:ext cx="42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750" y="5876925"/>
            <a:ext cx="42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0130" y="6315075"/>
            <a:ext cx="4124325" cy="369332"/>
          </a:xfrm>
          <a:prstGeom prst="rect">
            <a:avLst/>
          </a:prstGeom>
          <a:noFill/>
        </p:spPr>
        <p:txBody>
          <a:bodyPr wrap="square" rtlCol="0">
            <a:spAutoFit/>
          </a:bodyPr>
          <a:lstStyle/>
          <a:p>
            <a:r>
              <a:rPr lang="nb-NO" dirty="0" err="1" smtClean="0"/>
              <a:t>Figurkilde</a:t>
            </a:r>
            <a:r>
              <a:rPr lang="nb-NO" dirty="0" smtClean="0"/>
              <a:t>: </a:t>
            </a:r>
            <a:r>
              <a:rPr lang="nb-NO" dirty="0" err="1"/>
              <a:t>Listerud</a:t>
            </a:r>
            <a:r>
              <a:rPr lang="nb-NO" dirty="0"/>
              <a:t> et all, 2012.</a:t>
            </a:r>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b="5204"/>
          <a:stretch/>
        </p:blipFill>
        <p:spPr bwMode="auto">
          <a:xfrm>
            <a:off x="1562100" y="1187596"/>
            <a:ext cx="6686550" cy="50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7200" y="616096"/>
            <a:ext cx="8229600" cy="1143000"/>
          </a:xfrm>
        </p:spPr>
        <p:txBody>
          <a:bodyPr/>
          <a:lstStyle/>
          <a:p>
            <a:r>
              <a:rPr lang="nb-NO" b="1" dirty="0"/>
              <a:t>Ulik levetid på bygningskomponenter</a:t>
            </a:r>
            <a:br>
              <a:rPr lang="nb-NO" b="1" dirty="0"/>
            </a:br>
            <a:endParaRPr lang="nb-NO" dirty="0"/>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Hvor lenge varer bygningskomponenter</a:t>
            </a:r>
            <a:r>
              <a:rPr lang="nb-NO" b="1" dirty="0" smtClean="0"/>
              <a:t>?</a:t>
            </a:r>
            <a:endParaRPr lang="nb-NO" dirty="0"/>
          </a:p>
        </p:txBody>
      </p:sp>
      <p:sp>
        <p:nvSpPr>
          <p:cNvPr id="3" name="Plassholder for innhold 2"/>
          <p:cNvSpPr>
            <a:spLocks noGrp="1"/>
          </p:cNvSpPr>
          <p:nvPr>
            <p:ph idx="1"/>
          </p:nvPr>
        </p:nvSpPr>
        <p:spPr/>
        <p:txBody>
          <a:bodyPr/>
          <a:lstStyle/>
          <a:p>
            <a:r>
              <a:rPr lang="nb-NO" dirty="0"/>
              <a:t>L</a:t>
            </a:r>
            <a:r>
              <a:rPr lang="nb-NO" dirty="0" smtClean="0"/>
              <a:t>evetiden </a:t>
            </a:r>
            <a:r>
              <a:rPr lang="nb-NO" dirty="0"/>
              <a:t>til utvendig </a:t>
            </a:r>
            <a:r>
              <a:rPr lang="nb-NO" dirty="0" err="1"/>
              <a:t>trepanel</a:t>
            </a:r>
            <a:r>
              <a:rPr lang="nb-NO" dirty="0"/>
              <a:t> </a:t>
            </a:r>
            <a:r>
              <a:rPr lang="nb-NO" dirty="0" smtClean="0"/>
              <a:t>regnes til å være 20–80 år</a:t>
            </a:r>
          </a:p>
          <a:p>
            <a:r>
              <a:rPr lang="nb-NO" dirty="0" smtClean="0"/>
              <a:t>Vedlikehold påvirker i stor grad levetiden</a:t>
            </a:r>
          </a:p>
          <a:p>
            <a:r>
              <a:rPr lang="nb-NO" dirty="0" smtClean="0"/>
              <a:t>Hva med </a:t>
            </a:r>
            <a:r>
              <a:rPr lang="nb-NO" dirty="0"/>
              <a:t>k</a:t>
            </a:r>
            <a:r>
              <a:rPr lang="nb-NO" dirty="0" smtClean="0"/>
              <a:t>lima?</a:t>
            </a:r>
          </a:p>
          <a:p>
            <a:r>
              <a:rPr lang="nb-NO" dirty="0" smtClean="0"/>
              <a:t>Hva med materialkvalitet?</a:t>
            </a:r>
          </a:p>
          <a:p>
            <a:r>
              <a:rPr lang="nb-NO" dirty="0" smtClean="0"/>
              <a:t>Hva med utførelse ved montering?</a:t>
            </a:r>
            <a:endParaRPr lang="nb-NO" dirty="0"/>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Difi_ppt_9703</Template>
  <TotalTime>3242</TotalTime>
  <Words>1597</Words>
  <Application>Microsoft Office PowerPoint</Application>
  <PresentationFormat>Skjermfremvisning (4:3)</PresentationFormat>
  <Paragraphs>140</Paragraphs>
  <Slides>12</Slides>
  <Notes>12</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1_Difi_ppt_mal</vt:lpstr>
      <vt:lpstr>Kapittel 3 Levetider i LCC</vt:lpstr>
      <vt:lpstr>Press på ressurser </vt:lpstr>
      <vt:lpstr>Refleksjonsspørsmål</vt:lpstr>
      <vt:lpstr>Beregningsperiode</vt:lpstr>
      <vt:lpstr>Fire levetidsgrupper</vt:lpstr>
      <vt:lpstr>Tabellen viste: </vt:lpstr>
      <vt:lpstr> Ulike levetider </vt:lpstr>
      <vt:lpstr>Ulik levetid på bygningskomponenter </vt:lpstr>
      <vt:lpstr>Hvor lenge varer bygningskomponenter?</vt:lpstr>
      <vt:lpstr>PowerPoint-presentasjon</vt:lpstr>
      <vt:lpstr>Oppsummering</vt:lpstr>
      <vt:lpstr>Slutt kapittel 3 Levetider i LCC</vt:lpstr>
    </vt:vector>
  </TitlesOfParts>
  <Company>Rambøll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Forsidetittel</dc:title>
  <dc:creator>Hans.Olaf.Delviken@difi.no</dc:creator>
  <cp:lastModifiedBy>Delviken, Hans Olaf</cp:lastModifiedBy>
  <cp:revision>262</cp:revision>
  <cp:lastPrinted>2013-02-14T10:13:49Z</cp:lastPrinted>
  <dcterms:created xsi:type="dcterms:W3CDTF">2013-01-22T11:24:44Z</dcterms:created>
  <dcterms:modified xsi:type="dcterms:W3CDTF">2013-12-02T12:40:05Z</dcterms:modified>
</cp:coreProperties>
</file>