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6" r:id="rId5"/>
    <p:sldId id="265" r:id="rId6"/>
    <p:sldId id="277" r:id="rId7"/>
    <p:sldId id="278" r:id="rId8"/>
    <p:sldId id="281" r:id="rId9"/>
    <p:sldId id="287" r:id="rId10"/>
    <p:sldId id="286" r:id="rId11"/>
    <p:sldId id="288" r:id="rId12"/>
    <p:sldId id="289" r:id="rId13"/>
    <p:sldId id="279" r:id="rId14"/>
    <p:sldId id="280" r:id="rId15"/>
  </p:sldIdLst>
  <p:sldSz cx="9144000" cy="6858000" type="screen4x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hl, Christine" initials="cok" lastIdx="1" clrIdx="0">
    <p:extLst>
      <p:ext uri="{19B8F6BF-5375-455C-9EA6-DF929625EA0E}">
        <p15:presenceInfo xmlns:p15="http://schemas.microsoft.com/office/powerpoint/2012/main" userId="Kihl, Christ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380"/>
    <a:srgbClr val="5F6062"/>
    <a:srgbClr val="D2E5E6"/>
    <a:srgbClr val="D8E8C4"/>
    <a:srgbClr val="DA86A4"/>
    <a:srgbClr val="E4E4E4"/>
    <a:srgbClr val="B1B2B3"/>
    <a:srgbClr val="F6BA7E"/>
    <a:srgbClr val="EE7D11"/>
    <a:srgbClr val="F4A9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9849" autoAdjust="0"/>
  </p:normalViewPr>
  <p:slideViewPr>
    <p:cSldViewPr snapToGrid="0" showGuides="1">
      <p:cViewPr varScale="1">
        <p:scale>
          <a:sx n="78" d="100"/>
          <a:sy n="78" d="100"/>
        </p:scale>
        <p:origin x="1483" y="48"/>
      </p:cViewPr>
      <p:guideLst>
        <p:guide orient="horz" pos="2183"/>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'Ark1'!$B$1</c:f>
              <c:strCache>
                <c:ptCount val="1"/>
                <c:pt idx="0">
                  <c:v>Hvor vi er i dag</c:v>
                </c:pt>
              </c:strCache>
            </c:strRef>
          </c:tx>
          <c:spPr>
            <a:ln w="28575" cap="rnd">
              <a:solidFill>
                <a:srgbClr val="005380"/>
              </a:solidFill>
              <a:round/>
            </a:ln>
            <a:effectLst/>
          </c:spPr>
          <c:marker>
            <c:symbol val="none"/>
          </c:marker>
          <c:cat>
            <c:strRef>
              <c:f>'Ark1'!$A$2:$A$9</c:f>
              <c:strCache>
                <c:ptCount val="8"/>
                <c:pt idx="0">
                  <c:v>Lederskap</c:v>
                </c:pt>
                <c:pt idx="1">
                  <c:v>Organisering</c:v>
                </c:pt>
                <c:pt idx="2">
                  <c:v>Styring</c:v>
                </c:pt>
                <c:pt idx="3">
                  <c:v>Medarbeidere</c:v>
                </c:pt>
                <c:pt idx="4">
                  <c:v>IKT og støttesystemer</c:v>
                </c:pt>
                <c:pt idx="5">
                  <c:v>Leverandørmarked</c:v>
                </c:pt>
                <c:pt idx="6">
                  <c:v>Samarbeidspartnere</c:v>
                </c:pt>
                <c:pt idx="7">
                  <c:v>Anskaffelsesprosesser</c:v>
                </c:pt>
              </c:strCache>
            </c:strRef>
          </c:cat>
          <c:val>
            <c:numRef>
              <c:f>'Ark1'!$B$2:$B$9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00-7611-4379-AD6A-C21CAB6E014A}"/>
            </c:ext>
          </c:extLst>
        </c:ser>
        <c:ser>
          <c:idx val="1"/>
          <c:order val="1"/>
          <c:tx>
            <c:strRef>
              <c:f>'Ark1'!$C$1</c:f>
              <c:strCache>
                <c:ptCount val="1"/>
                <c:pt idx="0">
                  <c:v>Hvor vi ønsker å være</c:v>
                </c:pt>
              </c:strCache>
            </c:strRef>
          </c:tx>
          <c:spPr>
            <a:ln w="28575" cap="rnd">
              <a:solidFill>
                <a:schemeClr val="accent2"/>
              </a:solidFill>
              <a:round/>
            </a:ln>
            <a:effectLst/>
          </c:spPr>
          <c:marker>
            <c:symbol val="none"/>
          </c:marker>
          <c:cat>
            <c:strRef>
              <c:f>'Ark1'!$A$2:$A$9</c:f>
              <c:strCache>
                <c:ptCount val="8"/>
                <c:pt idx="0">
                  <c:v>Lederskap</c:v>
                </c:pt>
                <c:pt idx="1">
                  <c:v>Organisering</c:v>
                </c:pt>
                <c:pt idx="2">
                  <c:v>Styring</c:v>
                </c:pt>
                <c:pt idx="3">
                  <c:v>Medarbeidere</c:v>
                </c:pt>
                <c:pt idx="4">
                  <c:v>IKT og støttesystemer</c:v>
                </c:pt>
                <c:pt idx="5">
                  <c:v>Leverandørmarked</c:v>
                </c:pt>
                <c:pt idx="6">
                  <c:v>Samarbeidspartnere</c:v>
                </c:pt>
                <c:pt idx="7">
                  <c:v>Anskaffelsesprosesser</c:v>
                </c:pt>
              </c:strCache>
            </c:strRef>
          </c:cat>
          <c:val>
            <c:numRef>
              <c:f>'Ark1'!$C$2:$C$9</c:f>
              <c:numCache>
                <c:formatCode>General</c:formatCode>
                <c:ptCount val="8"/>
                <c:pt idx="0">
                  <c:v>2</c:v>
                </c:pt>
                <c:pt idx="1">
                  <c:v>2</c:v>
                </c:pt>
                <c:pt idx="2">
                  <c:v>2</c:v>
                </c:pt>
                <c:pt idx="3">
                  <c:v>2</c:v>
                </c:pt>
                <c:pt idx="4">
                  <c:v>2</c:v>
                </c:pt>
                <c:pt idx="5">
                  <c:v>2</c:v>
                </c:pt>
                <c:pt idx="6">
                  <c:v>2</c:v>
                </c:pt>
                <c:pt idx="7">
                  <c:v>2</c:v>
                </c:pt>
              </c:numCache>
            </c:numRef>
          </c:val>
          <c:extLst>
            <c:ext xmlns:c16="http://schemas.microsoft.com/office/drawing/2014/chart" uri="{C3380CC4-5D6E-409C-BE32-E72D297353CC}">
              <c16:uniqueId val="{00000001-7611-4379-AD6A-C21CAB6E014A}"/>
            </c:ext>
          </c:extLst>
        </c:ser>
        <c:ser>
          <c:idx val="2"/>
          <c:order val="2"/>
          <c:tx>
            <c:strRef>
              <c:f>'Ark1'!$D$1</c:f>
              <c:strCache>
                <c:ptCount val="1"/>
                <c:pt idx="0">
                  <c:v>Beste praksis</c:v>
                </c:pt>
              </c:strCache>
            </c:strRef>
          </c:tx>
          <c:spPr>
            <a:ln w="28575" cap="rnd">
              <a:solidFill>
                <a:srgbClr val="5F6062"/>
              </a:solidFill>
              <a:round/>
            </a:ln>
            <a:effectLst/>
          </c:spPr>
          <c:marker>
            <c:symbol val="none"/>
          </c:marker>
          <c:cat>
            <c:strRef>
              <c:f>'Ark1'!$A$2:$A$9</c:f>
              <c:strCache>
                <c:ptCount val="8"/>
                <c:pt idx="0">
                  <c:v>Lederskap</c:v>
                </c:pt>
                <c:pt idx="1">
                  <c:v>Organisering</c:v>
                </c:pt>
                <c:pt idx="2">
                  <c:v>Styring</c:v>
                </c:pt>
                <c:pt idx="3">
                  <c:v>Medarbeidere</c:v>
                </c:pt>
                <c:pt idx="4">
                  <c:v>IKT og støttesystemer</c:v>
                </c:pt>
                <c:pt idx="5">
                  <c:v>Leverandørmarked</c:v>
                </c:pt>
                <c:pt idx="6">
                  <c:v>Samarbeidspartnere</c:v>
                </c:pt>
                <c:pt idx="7">
                  <c:v>Anskaffelsesprosesser</c:v>
                </c:pt>
              </c:strCache>
            </c:strRef>
          </c:cat>
          <c:val>
            <c:numRef>
              <c:f>'Ark1'!$D$2:$D$9</c:f>
              <c:numCache>
                <c:formatCode>General</c:formatCode>
                <c:ptCount val="8"/>
                <c:pt idx="0">
                  <c:v>4</c:v>
                </c:pt>
                <c:pt idx="1">
                  <c:v>4</c:v>
                </c:pt>
                <c:pt idx="2">
                  <c:v>4</c:v>
                </c:pt>
                <c:pt idx="3">
                  <c:v>4</c:v>
                </c:pt>
                <c:pt idx="4">
                  <c:v>4</c:v>
                </c:pt>
                <c:pt idx="5">
                  <c:v>4</c:v>
                </c:pt>
                <c:pt idx="6">
                  <c:v>4</c:v>
                </c:pt>
                <c:pt idx="7">
                  <c:v>4</c:v>
                </c:pt>
              </c:numCache>
            </c:numRef>
          </c:val>
          <c:extLst>
            <c:ext xmlns:c16="http://schemas.microsoft.com/office/drawing/2014/chart" uri="{C3380CC4-5D6E-409C-BE32-E72D297353CC}">
              <c16:uniqueId val="{00000002-7611-4379-AD6A-C21CAB6E014A}"/>
            </c:ext>
          </c:extLst>
        </c:ser>
        <c:dLbls>
          <c:showLegendKey val="0"/>
          <c:showVal val="0"/>
          <c:showCatName val="0"/>
          <c:showSerName val="0"/>
          <c:showPercent val="0"/>
          <c:showBubbleSize val="0"/>
        </c:dLbls>
        <c:axId val="390377384"/>
        <c:axId val="392720664"/>
      </c:radarChart>
      <c:catAx>
        <c:axId val="390377384"/>
        <c:scaling>
          <c:orientation val="minMax"/>
        </c:scaling>
        <c:delete val="0"/>
        <c:axPos val="b"/>
        <c:numFmt formatCode="@"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crossAx val="392720664"/>
        <c:crosses val="autoZero"/>
        <c:auto val="1"/>
        <c:lblAlgn val="ctr"/>
        <c:lblOffset val="100"/>
        <c:noMultiLvlLbl val="0"/>
      </c:catAx>
      <c:valAx>
        <c:axId val="392720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3903773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'Ark1'!$B$1</c:f>
              <c:strCache>
                <c:ptCount val="1"/>
                <c:pt idx="0">
                  <c:v>Fordeling av budsjett 2015</c:v>
                </c:pt>
              </c:strCache>
            </c:strRef>
          </c:tx>
          <c:dPt>
            <c:idx val="0"/>
            <c:bubble3D val="0"/>
            <c:spPr>
              <a:solidFill>
                <a:srgbClr val="C198C2"/>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CF28-4747-9707-A49880F4F4DE}"/>
              </c:ext>
            </c:extLst>
          </c:dPt>
          <c:dPt>
            <c:idx val="1"/>
            <c:bubble3D val="0"/>
            <c:spPr>
              <a:solidFill>
                <a:srgbClr val="005380"/>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CF28-4747-9707-A49880F4F4DE}"/>
              </c:ext>
            </c:extLst>
          </c:dPt>
          <c:dPt>
            <c:idx val="2"/>
            <c:bubble3D val="0"/>
            <c:spPr>
              <a:solidFill>
                <a:srgbClr val="A8A9AA"/>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CF28-4747-9707-A49880F4F4DE}"/>
              </c:ext>
            </c:extLst>
          </c:dPt>
          <c:dPt>
            <c:idx val="3"/>
            <c:bubble3D val="0"/>
            <c:spPr>
              <a:solidFill>
                <a:srgbClr val="D2E5E6"/>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CF28-4747-9707-A49880F4F4DE}"/>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'Ark1'!$A$2:$A$5</c:f>
              <c:strCache>
                <c:ptCount val="4"/>
                <c:pt idx="0">
                  <c:v>Innkjøp</c:v>
                </c:pt>
                <c:pt idx="1">
                  <c:v>Lønn</c:v>
                </c:pt>
                <c:pt idx="2">
                  <c:v>Tilskudd</c:v>
                </c:pt>
                <c:pt idx="3">
                  <c:v>Annet</c:v>
                </c:pt>
              </c:strCache>
            </c:strRef>
          </c:cat>
          <c:val>
            <c:numRef>
              <c:f>'Ark1'!$B$2:$B$5</c:f>
              <c:numCache>
                <c:formatCode>0%</c:formatCode>
                <c:ptCount val="4"/>
                <c:pt idx="0">
                  <c:v>0.44</c:v>
                </c:pt>
                <c:pt idx="1">
                  <c:v>0.35</c:v>
                </c:pt>
                <c:pt idx="2">
                  <c:v>0.12</c:v>
                </c:pt>
                <c:pt idx="3">
                  <c:v>0.09</c:v>
                </c:pt>
              </c:numCache>
            </c:numRef>
          </c:val>
          <c:extLst>
            <c:ext xmlns:c16="http://schemas.microsoft.com/office/drawing/2014/chart" uri="{C3380CC4-5D6E-409C-BE32-E72D297353CC}">
              <c16:uniqueId val="{00000008-CF28-4747-9707-A49880F4F4DE}"/>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B25E1BF-C039-439C-813D-D648A0911CA4}" type="datetimeFigureOut">
              <a:rPr lang="nb-NO" smtClean="0"/>
              <a:t>22.12.2016</a:t>
            </a:fld>
            <a:endParaRPr lang="nb-NO"/>
          </a:p>
        </p:txBody>
      </p:sp>
      <p:sp>
        <p:nvSpPr>
          <p:cNvPr id="4" name="Plassholder for lysbilde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E279FFE-3CE2-4C58-9646-AD6006CDB45A}" type="slidenum">
              <a:rPr lang="nb-NO" smtClean="0"/>
              <a:t>‹#›</a:t>
            </a:fld>
            <a:endParaRPr lang="nb-NO"/>
          </a:p>
        </p:txBody>
      </p:sp>
    </p:spTree>
    <p:extLst>
      <p:ext uri="{BB962C8B-B14F-4D97-AF65-F5344CB8AC3E}">
        <p14:creationId xmlns:p14="http://schemas.microsoft.com/office/powerpoint/2010/main" val="3522446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E279FFE-3CE2-4C58-9646-AD6006CDB45A}" type="slidenum">
              <a:rPr lang="nb-NO" smtClean="0"/>
              <a:t>1</a:t>
            </a:fld>
            <a:endParaRPr lang="nb-NO"/>
          </a:p>
        </p:txBody>
      </p:sp>
    </p:spTree>
    <p:extLst>
      <p:ext uri="{BB962C8B-B14F-4D97-AF65-F5344CB8AC3E}">
        <p14:creationId xmlns:p14="http://schemas.microsoft.com/office/powerpoint/2010/main" val="3396372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E279FFE-3CE2-4C58-9646-AD6006CDB45A}" type="slidenum">
              <a:rPr lang="nb-NO" smtClean="0"/>
              <a:t>10</a:t>
            </a:fld>
            <a:endParaRPr lang="nb-NO"/>
          </a:p>
        </p:txBody>
      </p:sp>
    </p:spTree>
    <p:extLst>
      <p:ext uri="{BB962C8B-B14F-4D97-AF65-F5344CB8AC3E}">
        <p14:creationId xmlns:p14="http://schemas.microsoft.com/office/powerpoint/2010/main" val="1078357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E279FFE-3CE2-4C58-9646-AD6006CDB45A}" type="slidenum">
              <a:rPr lang="nb-NO" smtClean="0"/>
              <a:t>11</a:t>
            </a:fld>
            <a:endParaRPr lang="nb-NO"/>
          </a:p>
        </p:txBody>
      </p:sp>
    </p:spTree>
    <p:extLst>
      <p:ext uri="{BB962C8B-B14F-4D97-AF65-F5344CB8AC3E}">
        <p14:creationId xmlns:p14="http://schemas.microsoft.com/office/powerpoint/2010/main" val="1657525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For å vurdere hvilket nivå virksomheten ligger på i </a:t>
            </a:r>
            <a:r>
              <a:rPr lang="nb-NO" dirty="0" err="1"/>
              <a:t>spiderdiagrammet</a:t>
            </a:r>
            <a:r>
              <a:rPr lang="nb-NO" baseline="0" dirty="0"/>
              <a:t> se </a:t>
            </a:r>
            <a:r>
              <a:rPr lang="nb-NO" baseline="0" dirty="0" err="1"/>
              <a:t>Difis</a:t>
            </a:r>
            <a:r>
              <a:rPr lang="nb-NO" baseline="0" dirty="0"/>
              <a:t> selvevalueringsverktøy - </a:t>
            </a:r>
            <a:r>
              <a:rPr lang="nb-NO" dirty="0"/>
              <a:t>http://www.anskaffelser.no/</a:t>
            </a:r>
            <a:r>
              <a:rPr lang="nb-NO" dirty="0" err="1"/>
              <a:t>verktoy</a:t>
            </a:r>
            <a:r>
              <a:rPr lang="nb-NO" dirty="0"/>
              <a:t>/</a:t>
            </a:r>
            <a:r>
              <a:rPr lang="nb-NO" dirty="0" err="1"/>
              <a:t>selvevalueringsverktoy</a:t>
            </a:r>
            <a:r>
              <a:rPr lang="nb-NO"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r>
              <a:rPr lang="nb-NO" dirty="0"/>
              <a:t>Husk å legg inn egne tall og</a:t>
            </a:r>
            <a:r>
              <a:rPr lang="nb-NO" baseline="0" dirty="0"/>
              <a:t> informasjon i figurene.</a:t>
            </a:r>
            <a:endParaRPr lang="nb-NO" dirty="0"/>
          </a:p>
          <a:p>
            <a:endParaRPr lang="nb-NO" dirty="0"/>
          </a:p>
        </p:txBody>
      </p:sp>
      <p:sp>
        <p:nvSpPr>
          <p:cNvPr id="4" name="Plassholder for lysbildenummer 3"/>
          <p:cNvSpPr>
            <a:spLocks noGrp="1"/>
          </p:cNvSpPr>
          <p:nvPr>
            <p:ph type="sldNum" sz="quarter" idx="10"/>
          </p:nvPr>
        </p:nvSpPr>
        <p:spPr/>
        <p:txBody>
          <a:bodyPr/>
          <a:lstStyle/>
          <a:p>
            <a:fld id="{EE279FFE-3CE2-4C58-9646-AD6006CDB45A}" type="slidenum">
              <a:rPr lang="nb-NO" smtClean="0"/>
              <a:t>2</a:t>
            </a:fld>
            <a:endParaRPr lang="nb-NO"/>
          </a:p>
        </p:txBody>
      </p:sp>
    </p:spTree>
    <p:extLst>
      <p:ext uri="{BB962C8B-B14F-4D97-AF65-F5344CB8AC3E}">
        <p14:creationId xmlns:p14="http://schemas.microsoft.com/office/powerpoint/2010/main" val="2385761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E279FFE-3CE2-4C58-9646-AD6006CDB45A}" type="slidenum">
              <a:rPr lang="nb-NO" smtClean="0"/>
              <a:t>3</a:t>
            </a:fld>
            <a:endParaRPr lang="nb-NO"/>
          </a:p>
        </p:txBody>
      </p:sp>
    </p:spTree>
    <p:extLst>
      <p:ext uri="{BB962C8B-B14F-4D97-AF65-F5344CB8AC3E}">
        <p14:creationId xmlns:p14="http://schemas.microsoft.com/office/powerpoint/2010/main" val="1843189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E279FFE-3CE2-4C58-9646-AD6006CDB45A}" type="slidenum">
              <a:rPr lang="nb-NO" smtClean="0"/>
              <a:t>4</a:t>
            </a:fld>
            <a:endParaRPr lang="nb-NO"/>
          </a:p>
        </p:txBody>
      </p:sp>
    </p:spTree>
    <p:extLst>
      <p:ext uri="{BB962C8B-B14F-4D97-AF65-F5344CB8AC3E}">
        <p14:creationId xmlns:p14="http://schemas.microsoft.com/office/powerpoint/2010/main" val="2374647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E279FFE-3CE2-4C58-9646-AD6006CDB45A}" type="slidenum">
              <a:rPr lang="nb-NO" smtClean="0"/>
              <a:t>5</a:t>
            </a:fld>
            <a:endParaRPr lang="nb-NO"/>
          </a:p>
        </p:txBody>
      </p:sp>
    </p:spTree>
    <p:extLst>
      <p:ext uri="{BB962C8B-B14F-4D97-AF65-F5344CB8AC3E}">
        <p14:creationId xmlns:p14="http://schemas.microsoft.com/office/powerpoint/2010/main" val="4007630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E279FFE-3CE2-4C58-9646-AD6006CDB45A}" type="slidenum">
              <a:rPr lang="nb-NO" smtClean="0"/>
              <a:t>6</a:t>
            </a:fld>
            <a:endParaRPr lang="nb-NO"/>
          </a:p>
        </p:txBody>
      </p:sp>
    </p:spTree>
    <p:extLst>
      <p:ext uri="{BB962C8B-B14F-4D97-AF65-F5344CB8AC3E}">
        <p14:creationId xmlns:p14="http://schemas.microsoft.com/office/powerpoint/2010/main" val="637445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E279FFE-3CE2-4C58-9646-AD6006CDB45A}" type="slidenum">
              <a:rPr lang="nb-NO" smtClean="0"/>
              <a:t>7</a:t>
            </a:fld>
            <a:endParaRPr lang="nb-NO"/>
          </a:p>
        </p:txBody>
      </p:sp>
    </p:spTree>
    <p:extLst>
      <p:ext uri="{BB962C8B-B14F-4D97-AF65-F5344CB8AC3E}">
        <p14:creationId xmlns:p14="http://schemas.microsoft.com/office/powerpoint/2010/main" val="3768978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E279FFE-3CE2-4C58-9646-AD6006CDB45A}" type="slidenum">
              <a:rPr lang="nb-NO" smtClean="0"/>
              <a:t>8</a:t>
            </a:fld>
            <a:endParaRPr lang="nb-NO"/>
          </a:p>
        </p:txBody>
      </p:sp>
    </p:spTree>
    <p:extLst>
      <p:ext uri="{BB962C8B-B14F-4D97-AF65-F5344CB8AC3E}">
        <p14:creationId xmlns:p14="http://schemas.microsoft.com/office/powerpoint/2010/main" val="216010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E279FFE-3CE2-4C58-9646-AD6006CDB45A}" type="slidenum">
              <a:rPr lang="nb-NO" smtClean="0"/>
              <a:t>9</a:t>
            </a:fld>
            <a:endParaRPr lang="nb-NO"/>
          </a:p>
        </p:txBody>
      </p:sp>
    </p:spTree>
    <p:extLst>
      <p:ext uri="{BB962C8B-B14F-4D97-AF65-F5344CB8AC3E}">
        <p14:creationId xmlns:p14="http://schemas.microsoft.com/office/powerpoint/2010/main" val="3792938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b-NO"/>
              <a:t>Klikk for å redigere tittelstil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B154B148-FCA7-417C-A815-D698AD138E1B}" type="datetime1">
              <a:rPr lang="nb-NO" smtClean="0"/>
              <a:t>22.12.2016</a:t>
            </a:fld>
            <a:endParaRPr lang="nb-NO"/>
          </a:p>
        </p:txBody>
      </p:sp>
      <p:sp>
        <p:nvSpPr>
          <p:cNvPr id="5" name="Footer Placeholder 4"/>
          <p:cNvSpPr>
            <a:spLocks noGrp="1"/>
          </p:cNvSpPr>
          <p:nvPr>
            <p:ph type="ftr" sz="quarter" idx="11"/>
          </p:nvPr>
        </p:nvSpPr>
        <p:spPr/>
        <p:txBody>
          <a:bodyPr/>
          <a:lstStyle/>
          <a:p>
            <a:r>
              <a:rPr lang="nb-NO"/>
              <a:t>Virksomhet X anskaffelsesstrategi 2017–2020</a:t>
            </a:r>
          </a:p>
        </p:txBody>
      </p:sp>
      <p:sp>
        <p:nvSpPr>
          <p:cNvPr id="6" name="Slide Number Placeholder 5"/>
          <p:cNvSpPr>
            <a:spLocks noGrp="1"/>
          </p:cNvSpPr>
          <p:nvPr>
            <p:ph type="sldNum" sz="quarter" idx="12"/>
          </p:nvPr>
        </p:nvSpPr>
        <p:spPr/>
        <p:txBody>
          <a:bodyPr/>
          <a:lstStyle/>
          <a:p>
            <a:fld id="{087DA6A7-F1BA-4F19-98D1-8BC0C441CFD1}" type="slidenum">
              <a:rPr lang="nb-NO" smtClean="0"/>
              <a:t>‹#›</a:t>
            </a:fld>
            <a:endParaRPr lang="nb-NO"/>
          </a:p>
        </p:txBody>
      </p:sp>
    </p:spTree>
    <p:extLst>
      <p:ext uri="{BB962C8B-B14F-4D97-AF65-F5344CB8AC3E}">
        <p14:creationId xmlns:p14="http://schemas.microsoft.com/office/powerpoint/2010/main" val="367470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F1F0C82-95E9-4C46-A707-455A30451296}" type="datetime1">
              <a:rPr lang="nb-NO" smtClean="0"/>
              <a:t>22.12.2016</a:t>
            </a:fld>
            <a:endParaRPr lang="nb-NO"/>
          </a:p>
        </p:txBody>
      </p:sp>
      <p:sp>
        <p:nvSpPr>
          <p:cNvPr id="5" name="Footer Placeholder 4"/>
          <p:cNvSpPr>
            <a:spLocks noGrp="1"/>
          </p:cNvSpPr>
          <p:nvPr>
            <p:ph type="ftr" sz="quarter" idx="11"/>
          </p:nvPr>
        </p:nvSpPr>
        <p:spPr/>
        <p:txBody>
          <a:bodyPr/>
          <a:lstStyle/>
          <a:p>
            <a:r>
              <a:rPr lang="nb-NO"/>
              <a:t>Virksomhet X anskaffelsesstrategi 2017–2020</a:t>
            </a:r>
          </a:p>
        </p:txBody>
      </p:sp>
      <p:sp>
        <p:nvSpPr>
          <p:cNvPr id="6" name="Slide Number Placeholder 5"/>
          <p:cNvSpPr>
            <a:spLocks noGrp="1"/>
          </p:cNvSpPr>
          <p:nvPr>
            <p:ph type="sldNum" sz="quarter" idx="12"/>
          </p:nvPr>
        </p:nvSpPr>
        <p:spPr/>
        <p:txBody>
          <a:bodyPr/>
          <a:lstStyle/>
          <a:p>
            <a:fld id="{087DA6A7-F1BA-4F19-98D1-8BC0C441CFD1}" type="slidenum">
              <a:rPr lang="nb-NO" smtClean="0"/>
              <a:t>‹#›</a:t>
            </a:fld>
            <a:endParaRPr lang="nb-NO"/>
          </a:p>
        </p:txBody>
      </p:sp>
    </p:spTree>
    <p:extLst>
      <p:ext uri="{BB962C8B-B14F-4D97-AF65-F5344CB8AC3E}">
        <p14:creationId xmlns:p14="http://schemas.microsoft.com/office/powerpoint/2010/main" val="2216539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7EFCD7A-0859-44C8-9C63-FC6CFFCD9364}" type="datetime1">
              <a:rPr lang="nb-NO" smtClean="0"/>
              <a:t>22.12.2016</a:t>
            </a:fld>
            <a:endParaRPr lang="nb-NO"/>
          </a:p>
        </p:txBody>
      </p:sp>
      <p:sp>
        <p:nvSpPr>
          <p:cNvPr id="5" name="Footer Placeholder 4"/>
          <p:cNvSpPr>
            <a:spLocks noGrp="1"/>
          </p:cNvSpPr>
          <p:nvPr>
            <p:ph type="ftr" sz="quarter" idx="11"/>
          </p:nvPr>
        </p:nvSpPr>
        <p:spPr/>
        <p:txBody>
          <a:bodyPr/>
          <a:lstStyle/>
          <a:p>
            <a:r>
              <a:rPr lang="nb-NO"/>
              <a:t>Virksomhet X anskaffelsesstrategi 2017–2020</a:t>
            </a:r>
          </a:p>
        </p:txBody>
      </p:sp>
      <p:sp>
        <p:nvSpPr>
          <p:cNvPr id="6" name="Slide Number Placeholder 5"/>
          <p:cNvSpPr>
            <a:spLocks noGrp="1"/>
          </p:cNvSpPr>
          <p:nvPr>
            <p:ph type="sldNum" sz="quarter" idx="12"/>
          </p:nvPr>
        </p:nvSpPr>
        <p:spPr/>
        <p:txBody>
          <a:bodyPr/>
          <a:lstStyle/>
          <a:p>
            <a:fld id="{087DA6A7-F1BA-4F19-98D1-8BC0C441CFD1}" type="slidenum">
              <a:rPr lang="nb-NO" smtClean="0"/>
              <a:t>‹#›</a:t>
            </a:fld>
            <a:endParaRPr lang="nb-NO"/>
          </a:p>
        </p:txBody>
      </p:sp>
    </p:spTree>
    <p:extLst>
      <p:ext uri="{BB962C8B-B14F-4D97-AF65-F5344CB8AC3E}">
        <p14:creationId xmlns:p14="http://schemas.microsoft.com/office/powerpoint/2010/main" val="3239294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5D3FF10-577D-433D-A10F-B3896FC8F281}" type="datetime1">
              <a:rPr lang="nb-NO" smtClean="0"/>
              <a:t>22.12.2016</a:t>
            </a:fld>
            <a:endParaRPr lang="nb-NO"/>
          </a:p>
        </p:txBody>
      </p:sp>
      <p:sp>
        <p:nvSpPr>
          <p:cNvPr id="5" name="Footer Placeholder 4"/>
          <p:cNvSpPr>
            <a:spLocks noGrp="1"/>
          </p:cNvSpPr>
          <p:nvPr>
            <p:ph type="ftr" sz="quarter" idx="11"/>
          </p:nvPr>
        </p:nvSpPr>
        <p:spPr/>
        <p:txBody>
          <a:bodyPr/>
          <a:lstStyle/>
          <a:p>
            <a:r>
              <a:rPr lang="nb-NO"/>
              <a:t>Virksomhet X anskaffelsesstrategi 2017–2020</a:t>
            </a:r>
          </a:p>
        </p:txBody>
      </p:sp>
      <p:sp>
        <p:nvSpPr>
          <p:cNvPr id="6" name="Slide Number Placeholder 5"/>
          <p:cNvSpPr>
            <a:spLocks noGrp="1"/>
          </p:cNvSpPr>
          <p:nvPr>
            <p:ph type="sldNum" sz="quarter" idx="12"/>
          </p:nvPr>
        </p:nvSpPr>
        <p:spPr/>
        <p:txBody>
          <a:bodyPr/>
          <a:lstStyle/>
          <a:p>
            <a:fld id="{087DA6A7-F1BA-4F19-98D1-8BC0C441CFD1}" type="slidenum">
              <a:rPr lang="nb-NO" smtClean="0"/>
              <a:t>‹#›</a:t>
            </a:fld>
            <a:endParaRPr lang="nb-NO"/>
          </a:p>
        </p:txBody>
      </p:sp>
    </p:spTree>
    <p:extLst>
      <p:ext uri="{BB962C8B-B14F-4D97-AF65-F5344CB8AC3E}">
        <p14:creationId xmlns:p14="http://schemas.microsoft.com/office/powerpoint/2010/main" val="2200911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b-NO"/>
              <a:t>Klikk for å redigere tittelstil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E58857CF-CCDF-4A8A-A8D9-1636CFBB6C61}" type="datetime1">
              <a:rPr lang="nb-NO" smtClean="0"/>
              <a:t>22.12.2016</a:t>
            </a:fld>
            <a:endParaRPr lang="nb-NO"/>
          </a:p>
        </p:txBody>
      </p:sp>
      <p:sp>
        <p:nvSpPr>
          <p:cNvPr id="5" name="Footer Placeholder 4"/>
          <p:cNvSpPr>
            <a:spLocks noGrp="1"/>
          </p:cNvSpPr>
          <p:nvPr>
            <p:ph type="ftr" sz="quarter" idx="11"/>
          </p:nvPr>
        </p:nvSpPr>
        <p:spPr/>
        <p:txBody>
          <a:bodyPr/>
          <a:lstStyle/>
          <a:p>
            <a:r>
              <a:rPr lang="nb-NO"/>
              <a:t>Virksomhet X anskaffelsesstrategi 2017–2020</a:t>
            </a:r>
          </a:p>
        </p:txBody>
      </p:sp>
      <p:sp>
        <p:nvSpPr>
          <p:cNvPr id="6" name="Slide Number Placeholder 5"/>
          <p:cNvSpPr>
            <a:spLocks noGrp="1"/>
          </p:cNvSpPr>
          <p:nvPr>
            <p:ph type="sldNum" sz="quarter" idx="12"/>
          </p:nvPr>
        </p:nvSpPr>
        <p:spPr/>
        <p:txBody>
          <a:bodyPr/>
          <a:lstStyle/>
          <a:p>
            <a:fld id="{087DA6A7-F1BA-4F19-98D1-8BC0C441CFD1}" type="slidenum">
              <a:rPr lang="nb-NO" smtClean="0"/>
              <a:t>‹#›</a:t>
            </a:fld>
            <a:endParaRPr lang="nb-NO"/>
          </a:p>
        </p:txBody>
      </p:sp>
    </p:spTree>
    <p:extLst>
      <p:ext uri="{BB962C8B-B14F-4D97-AF65-F5344CB8AC3E}">
        <p14:creationId xmlns:p14="http://schemas.microsoft.com/office/powerpoint/2010/main" val="204684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2A71D8A2-5CA2-4A45-82C8-1B43F0B4915B}" type="datetime1">
              <a:rPr lang="nb-NO" smtClean="0"/>
              <a:t>22.12.2016</a:t>
            </a:fld>
            <a:endParaRPr lang="nb-NO"/>
          </a:p>
        </p:txBody>
      </p:sp>
      <p:sp>
        <p:nvSpPr>
          <p:cNvPr id="6" name="Footer Placeholder 5"/>
          <p:cNvSpPr>
            <a:spLocks noGrp="1"/>
          </p:cNvSpPr>
          <p:nvPr>
            <p:ph type="ftr" sz="quarter" idx="11"/>
          </p:nvPr>
        </p:nvSpPr>
        <p:spPr/>
        <p:txBody>
          <a:bodyPr/>
          <a:lstStyle/>
          <a:p>
            <a:r>
              <a:rPr lang="nb-NO"/>
              <a:t>Virksomhet X anskaffelsesstrategi 2017–2020</a:t>
            </a:r>
          </a:p>
        </p:txBody>
      </p:sp>
      <p:sp>
        <p:nvSpPr>
          <p:cNvPr id="7" name="Slide Number Placeholder 6"/>
          <p:cNvSpPr>
            <a:spLocks noGrp="1"/>
          </p:cNvSpPr>
          <p:nvPr>
            <p:ph type="sldNum" sz="quarter" idx="12"/>
          </p:nvPr>
        </p:nvSpPr>
        <p:spPr/>
        <p:txBody>
          <a:bodyPr/>
          <a:lstStyle/>
          <a:p>
            <a:fld id="{087DA6A7-F1BA-4F19-98D1-8BC0C441CFD1}" type="slidenum">
              <a:rPr lang="nb-NO" smtClean="0"/>
              <a:t>‹#›</a:t>
            </a:fld>
            <a:endParaRPr lang="nb-NO"/>
          </a:p>
        </p:txBody>
      </p:sp>
    </p:spTree>
    <p:extLst>
      <p:ext uri="{BB962C8B-B14F-4D97-AF65-F5344CB8AC3E}">
        <p14:creationId xmlns:p14="http://schemas.microsoft.com/office/powerpoint/2010/main" val="3078734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b-NO"/>
              <a:t>Klikk for å redigere tittelstil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629842" y="2505075"/>
            <a:ext cx="3868340"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4629150" y="2505075"/>
            <a:ext cx="3887391"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91B6A439-620B-40D0-A986-C79416B1C3BC}" type="datetime1">
              <a:rPr lang="nb-NO" smtClean="0"/>
              <a:t>22.12.2016</a:t>
            </a:fld>
            <a:endParaRPr lang="nb-NO"/>
          </a:p>
        </p:txBody>
      </p:sp>
      <p:sp>
        <p:nvSpPr>
          <p:cNvPr id="8" name="Footer Placeholder 7"/>
          <p:cNvSpPr>
            <a:spLocks noGrp="1"/>
          </p:cNvSpPr>
          <p:nvPr>
            <p:ph type="ftr" sz="quarter" idx="11"/>
          </p:nvPr>
        </p:nvSpPr>
        <p:spPr/>
        <p:txBody>
          <a:bodyPr/>
          <a:lstStyle/>
          <a:p>
            <a:r>
              <a:rPr lang="nb-NO"/>
              <a:t>Virksomhet X anskaffelsesstrategi 2017–2020</a:t>
            </a:r>
          </a:p>
        </p:txBody>
      </p:sp>
      <p:sp>
        <p:nvSpPr>
          <p:cNvPr id="9" name="Slide Number Placeholder 8"/>
          <p:cNvSpPr>
            <a:spLocks noGrp="1"/>
          </p:cNvSpPr>
          <p:nvPr>
            <p:ph type="sldNum" sz="quarter" idx="12"/>
          </p:nvPr>
        </p:nvSpPr>
        <p:spPr/>
        <p:txBody>
          <a:bodyPr/>
          <a:lstStyle/>
          <a:p>
            <a:fld id="{087DA6A7-F1BA-4F19-98D1-8BC0C441CFD1}" type="slidenum">
              <a:rPr lang="nb-NO" smtClean="0"/>
              <a:t>‹#›</a:t>
            </a:fld>
            <a:endParaRPr lang="nb-NO"/>
          </a:p>
        </p:txBody>
      </p:sp>
    </p:spTree>
    <p:extLst>
      <p:ext uri="{BB962C8B-B14F-4D97-AF65-F5344CB8AC3E}">
        <p14:creationId xmlns:p14="http://schemas.microsoft.com/office/powerpoint/2010/main" val="1541298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9A954DFA-16C7-4587-A4B4-C309716B132B}" type="datetime1">
              <a:rPr lang="nb-NO" smtClean="0"/>
              <a:t>22.12.2016</a:t>
            </a:fld>
            <a:endParaRPr lang="nb-NO"/>
          </a:p>
        </p:txBody>
      </p:sp>
      <p:sp>
        <p:nvSpPr>
          <p:cNvPr id="4" name="Footer Placeholder 3"/>
          <p:cNvSpPr>
            <a:spLocks noGrp="1"/>
          </p:cNvSpPr>
          <p:nvPr>
            <p:ph type="ftr" sz="quarter" idx="11"/>
          </p:nvPr>
        </p:nvSpPr>
        <p:spPr/>
        <p:txBody>
          <a:bodyPr/>
          <a:lstStyle/>
          <a:p>
            <a:r>
              <a:rPr lang="nb-NO"/>
              <a:t>Virksomhet X anskaffelsesstrategi 2017–2020</a:t>
            </a:r>
          </a:p>
        </p:txBody>
      </p:sp>
      <p:sp>
        <p:nvSpPr>
          <p:cNvPr id="5" name="Slide Number Placeholder 4"/>
          <p:cNvSpPr>
            <a:spLocks noGrp="1"/>
          </p:cNvSpPr>
          <p:nvPr>
            <p:ph type="sldNum" sz="quarter" idx="12"/>
          </p:nvPr>
        </p:nvSpPr>
        <p:spPr/>
        <p:txBody>
          <a:bodyPr/>
          <a:lstStyle/>
          <a:p>
            <a:fld id="{087DA6A7-F1BA-4F19-98D1-8BC0C441CFD1}" type="slidenum">
              <a:rPr lang="nb-NO" smtClean="0"/>
              <a:t>‹#›</a:t>
            </a:fld>
            <a:endParaRPr lang="nb-NO"/>
          </a:p>
        </p:txBody>
      </p:sp>
    </p:spTree>
    <p:extLst>
      <p:ext uri="{BB962C8B-B14F-4D97-AF65-F5344CB8AC3E}">
        <p14:creationId xmlns:p14="http://schemas.microsoft.com/office/powerpoint/2010/main" val="349715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E0FD0-2CB1-4EE1-84BD-D5FF2ED278FC}" type="datetime1">
              <a:rPr lang="nb-NO" smtClean="0"/>
              <a:t>22.12.2016</a:t>
            </a:fld>
            <a:endParaRPr lang="nb-NO"/>
          </a:p>
        </p:txBody>
      </p:sp>
      <p:sp>
        <p:nvSpPr>
          <p:cNvPr id="3" name="Footer Placeholder 2"/>
          <p:cNvSpPr>
            <a:spLocks noGrp="1"/>
          </p:cNvSpPr>
          <p:nvPr>
            <p:ph type="ftr" sz="quarter" idx="11"/>
          </p:nvPr>
        </p:nvSpPr>
        <p:spPr/>
        <p:txBody>
          <a:bodyPr/>
          <a:lstStyle/>
          <a:p>
            <a:r>
              <a:rPr lang="nb-NO"/>
              <a:t>Virksomhet X anskaffelsesstrategi 2017–2020</a:t>
            </a:r>
          </a:p>
        </p:txBody>
      </p:sp>
      <p:sp>
        <p:nvSpPr>
          <p:cNvPr id="4" name="Slide Number Placeholder 3"/>
          <p:cNvSpPr>
            <a:spLocks noGrp="1"/>
          </p:cNvSpPr>
          <p:nvPr>
            <p:ph type="sldNum" sz="quarter" idx="12"/>
          </p:nvPr>
        </p:nvSpPr>
        <p:spPr/>
        <p:txBody>
          <a:bodyPr/>
          <a:lstStyle/>
          <a:p>
            <a:fld id="{087DA6A7-F1BA-4F19-98D1-8BC0C441CFD1}" type="slidenum">
              <a:rPr lang="nb-NO" smtClean="0"/>
              <a:t>‹#›</a:t>
            </a:fld>
            <a:endParaRPr lang="nb-NO"/>
          </a:p>
        </p:txBody>
      </p:sp>
    </p:spTree>
    <p:extLst>
      <p:ext uri="{BB962C8B-B14F-4D97-AF65-F5344CB8AC3E}">
        <p14:creationId xmlns:p14="http://schemas.microsoft.com/office/powerpoint/2010/main" val="274320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07C34A13-6242-47B6-AAA3-C5CF17076EC8}" type="datetime1">
              <a:rPr lang="nb-NO" smtClean="0"/>
              <a:t>22.12.2016</a:t>
            </a:fld>
            <a:endParaRPr lang="nb-NO"/>
          </a:p>
        </p:txBody>
      </p:sp>
      <p:sp>
        <p:nvSpPr>
          <p:cNvPr id="6" name="Footer Placeholder 5"/>
          <p:cNvSpPr>
            <a:spLocks noGrp="1"/>
          </p:cNvSpPr>
          <p:nvPr>
            <p:ph type="ftr" sz="quarter" idx="11"/>
          </p:nvPr>
        </p:nvSpPr>
        <p:spPr/>
        <p:txBody>
          <a:bodyPr/>
          <a:lstStyle/>
          <a:p>
            <a:r>
              <a:rPr lang="nb-NO"/>
              <a:t>Virksomhet X anskaffelsesstrategi 2017–2020</a:t>
            </a:r>
          </a:p>
        </p:txBody>
      </p:sp>
      <p:sp>
        <p:nvSpPr>
          <p:cNvPr id="7" name="Slide Number Placeholder 6"/>
          <p:cNvSpPr>
            <a:spLocks noGrp="1"/>
          </p:cNvSpPr>
          <p:nvPr>
            <p:ph type="sldNum" sz="quarter" idx="12"/>
          </p:nvPr>
        </p:nvSpPr>
        <p:spPr/>
        <p:txBody>
          <a:bodyPr/>
          <a:lstStyle/>
          <a:p>
            <a:fld id="{087DA6A7-F1BA-4F19-98D1-8BC0C441CFD1}" type="slidenum">
              <a:rPr lang="nb-NO" smtClean="0"/>
              <a:t>‹#›</a:t>
            </a:fld>
            <a:endParaRPr lang="nb-NO"/>
          </a:p>
        </p:txBody>
      </p:sp>
    </p:spTree>
    <p:extLst>
      <p:ext uri="{BB962C8B-B14F-4D97-AF65-F5344CB8AC3E}">
        <p14:creationId xmlns:p14="http://schemas.microsoft.com/office/powerpoint/2010/main" val="1156188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A5E5F1C1-9901-4096-BDEA-33000902BA2F}" type="datetime1">
              <a:rPr lang="nb-NO" smtClean="0"/>
              <a:t>22.12.2016</a:t>
            </a:fld>
            <a:endParaRPr lang="nb-NO"/>
          </a:p>
        </p:txBody>
      </p:sp>
      <p:sp>
        <p:nvSpPr>
          <p:cNvPr id="6" name="Footer Placeholder 5"/>
          <p:cNvSpPr>
            <a:spLocks noGrp="1"/>
          </p:cNvSpPr>
          <p:nvPr>
            <p:ph type="ftr" sz="quarter" idx="11"/>
          </p:nvPr>
        </p:nvSpPr>
        <p:spPr/>
        <p:txBody>
          <a:bodyPr/>
          <a:lstStyle/>
          <a:p>
            <a:r>
              <a:rPr lang="nb-NO"/>
              <a:t>Virksomhet X anskaffelsesstrategi 2017–2020</a:t>
            </a:r>
          </a:p>
        </p:txBody>
      </p:sp>
      <p:sp>
        <p:nvSpPr>
          <p:cNvPr id="7" name="Slide Number Placeholder 6"/>
          <p:cNvSpPr>
            <a:spLocks noGrp="1"/>
          </p:cNvSpPr>
          <p:nvPr>
            <p:ph type="sldNum" sz="quarter" idx="12"/>
          </p:nvPr>
        </p:nvSpPr>
        <p:spPr/>
        <p:txBody>
          <a:bodyPr/>
          <a:lstStyle/>
          <a:p>
            <a:fld id="{087DA6A7-F1BA-4F19-98D1-8BC0C441CFD1}" type="slidenum">
              <a:rPr lang="nb-NO" smtClean="0"/>
              <a:t>‹#›</a:t>
            </a:fld>
            <a:endParaRPr lang="nb-NO"/>
          </a:p>
        </p:txBody>
      </p:sp>
    </p:spTree>
    <p:extLst>
      <p:ext uri="{BB962C8B-B14F-4D97-AF65-F5344CB8AC3E}">
        <p14:creationId xmlns:p14="http://schemas.microsoft.com/office/powerpoint/2010/main" val="249539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17F782-A088-4C80-AD7C-70E471CFD9A1}" type="datetime1">
              <a:rPr lang="nb-NO" smtClean="0"/>
              <a:t>22.12.2016</a:t>
            </a:fld>
            <a:endParaRPr lang="nb-N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a:t>Virksomhet X anskaffelsesstrategi 2017–2020</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DA6A7-F1BA-4F19-98D1-8BC0C441CFD1}" type="slidenum">
              <a:rPr lang="nb-NO" smtClean="0"/>
              <a:t>‹#›</a:t>
            </a:fld>
            <a:endParaRPr lang="nb-NO"/>
          </a:p>
        </p:txBody>
      </p:sp>
    </p:spTree>
    <p:extLst>
      <p:ext uri="{BB962C8B-B14F-4D97-AF65-F5344CB8AC3E}">
        <p14:creationId xmlns:p14="http://schemas.microsoft.com/office/powerpoint/2010/main" val="1802059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4.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4.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chart" Target="../charts/chart1.xml"/><Relationship Id="rId7"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2.xm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4.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13" Type="http://schemas.microsoft.com/office/2007/relationships/hdphoto" Target="../media/hdphoto2.wdp"/><Relationship Id="rId18" Type="http://schemas.openxmlformats.org/officeDocument/2006/relationships/image" Target="../media/image7.png"/><Relationship Id="rId3" Type="http://schemas.openxmlformats.org/officeDocument/2006/relationships/slide" Target="slide2.xml"/><Relationship Id="rId21" Type="http://schemas.microsoft.com/office/2007/relationships/hdphoto" Target="../media/hdphoto6.wdp"/><Relationship Id="rId7" Type="http://schemas.openxmlformats.org/officeDocument/2006/relationships/slide" Target="slide5.xml"/><Relationship Id="rId12" Type="http://schemas.openxmlformats.org/officeDocument/2006/relationships/image" Target="../media/image4.png"/><Relationship Id="rId17" Type="http://schemas.microsoft.com/office/2007/relationships/hdphoto" Target="../media/hdphoto4.wdp"/><Relationship Id="rId2" Type="http://schemas.openxmlformats.org/officeDocument/2006/relationships/notesSlide" Target="../notesSlides/notesSlide4.xml"/><Relationship Id="rId16" Type="http://schemas.openxmlformats.org/officeDocument/2006/relationships/image" Target="../media/image6.png"/><Relationship Id="rId20"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9.xml"/><Relationship Id="rId5" Type="http://schemas.openxmlformats.org/officeDocument/2006/relationships/slide" Target="slide4.xml"/><Relationship Id="rId15" Type="http://schemas.microsoft.com/office/2007/relationships/hdphoto" Target="../media/hdphoto3.wdp"/><Relationship Id="rId10" Type="http://schemas.openxmlformats.org/officeDocument/2006/relationships/slide" Target="slide8.xml"/><Relationship Id="rId19" Type="http://schemas.microsoft.com/office/2007/relationships/hdphoto" Target="../media/hdphoto5.wdp"/><Relationship Id="rId4" Type="http://schemas.openxmlformats.org/officeDocument/2006/relationships/slide" Target="slide3.xml"/><Relationship Id="rId9" Type="http://schemas.openxmlformats.org/officeDocument/2006/relationships/slide" Target="slide7.xml"/><Relationship Id="rId1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microsoft.com/office/2007/relationships/hdphoto" Target="../media/hdphoto6.wdp"/><Relationship Id="rId3" Type="http://schemas.openxmlformats.org/officeDocument/2006/relationships/slide" Target="slide2.xml"/><Relationship Id="rId7" Type="http://schemas.openxmlformats.org/officeDocument/2006/relationships/slide" Target="slide5.xml"/><Relationship Id="rId12"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9.xml"/><Relationship Id="rId5" Type="http://schemas.openxmlformats.org/officeDocument/2006/relationships/slide" Target="slide4.xml"/><Relationship Id="rId10" Type="http://schemas.openxmlformats.org/officeDocument/2006/relationships/slide" Target="slide8.xml"/><Relationship Id="rId4" Type="http://schemas.openxmlformats.org/officeDocument/2006/relationships/slide" Target="slide3.xml"/><Relationship Id="rId9" Type="http://schemas.openxmlformats.org/officeDocument/2006/relationships/slide" Target="slide7.xml"/></Relationships>
</file>

<file path=ppt/slides/_rels/slide6.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9.xml"/><Relationship Id="rId3" Type="http://schemas.openxmlformats.org/officeDocument/2006/relationships/image" Target="../media/image6.png"/><Relationship Id="rId7" Type="http://schemas.openxmlformats.org/officeDocument/2006/relationships/slide" Target="slide4.xml"/><Relationship Id="rId12" Type="http://schemas.openxmlformats.org/officeDocument/2006/relationships/slide" Target="slide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7.xml"/><Relationship Id="rId5" Type="http://schemas.openxmlformats.org/officeDocument/2006/relationships/slide" Target="slide2.xml"/><Relationship Id="rId10" Type="http://schemas.openxmlformats.org/officeDocument/2006/relationships/slide" Target="slide6.xml"/><Relationship Id="rId4" Type="http://schemas.microsoft.com/office/2007/relationships/hdphoto" Target="../media/hdphoto4.wdp"/><Relationship Id="rId9" Type="http://schemas.openxmlformats.org/officeDocument/2006/relationships/slide" Target="slide5.xml"/></Relationships>
</file>

<file path=ppt/slides/_rels/slide7.xml.rels><?xml version="1.0" encoding="UTF-8" standalone="yes"?>
<Relationships xmlns="http://schemas.openxmlformats.org/package/2006/relationships"><Relationship Id="rId8" Type="http://schemas.openxmlformats.org/officeDocument/2006/relationships/slide" Target="slide6.xml"/><Relationship Id="rId13" Type="http://schemas.microsoft.com/office/2007/relationships/hdphoto" Target="../media/hdphoto2.wdp"/><Relationship Id="rId3" Type="http://schemas.openxmlformats.org/officeDocument/2006/relationships/slide" Target="slide2.xml"/><Relationship Id="rId7" Type="http://schemas.openxmlformats.org/officeDocument/2006/relationships/slide" Target="slide5.xml"/><Relationship Id="rId12"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9.xml"/><Relationship Id="rId5" Type="http://schemas.openxmlformats.org/officeDocument/2006/relationships/slide" Target="slide4.xml"/><Relationship Id="rId10" Type="http://schemas.openxmlformats.org/officeDocument/2006/relationships/slide" Target="slide8.xml"/><Relationship Id="rId4" Type="http://schemas.openxmlformats.org/officeDocument/2006/relationships/slide" Target="slide3.xml"/><Relationship Id="rId9" Type="http://schemas.openxmlformats.org/officeDocument/2006/relationships/slide" Target="slide7.xml"/></Relationships>
</file>

<file path=ppt/slides/_rels/slide8.xml.rels><?xml version="1.0" encoding="UTF-8" standalone="yes"?>
<Relationships xmlns="http://schemas.openxmlformats.org/package/2006/relationships"><Relationship Id="rId8" Type="http://schemas.openxmlformats.org/officeDocument/2006/relationships/slide" Target="slide6.xml"/><Relationship Id="rId13" Type="http://schemas.microsoft.com/office/2007/relationships/hdphoto" Target="../media/hdphoto5.wdp"/><Relationship Id="rId3" Type="http://schemas.openxmlformats.org/officeDocument/2006/relationships/slide" Target="slide2.xml"/><Relationship Id="rId7" Type="http://schemas.openxmlformats.org/officeDocument/2006/relationships/slide" Target="slide5.xml"/><Relationship Id="rId12"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9.xml"/><Relationship Id="rId5" Type="http://schemas.openxmlformats.org/officeDocument/2006/relationships/slide" Target="slide4.xml"/><Relationship Id="rId10" Type="http://schemas.openxmlformats.org/officeDocument/2006/relationships/slide" Target="slide8.xml"/><Relationship Id="rId4" Type="http://schemas.openxmlformats.org/officeDocument/2006/relationships/slide" Target="slide3.xml"/><Relationship Id="rId9" Type="http://schemas.openxmlformats.org/officeDocument/2006/relationships/slide" Target="slide7.xml"/></Relationships>
</file>

<file path=ppt/slides/_rels/slide9.xml.rels><?xml version="1.0" encoding="UTF-8" standalone="yes"?>
<Relationships xmlns="http://schemas.openxmlformats.org/package/2006/relationships"><Relationship Id="rId8" Type="http://schemas.openxmlformats.org/officeDocument/2006/relationships/slide" Target="slide6.xml"/><Relationship Id="rId13" Type="http://schemas.microsoft.com/office/2007/relationships/hdphoto" Target="../media/hdphoto3.wdp"/><Relationship Id="rId3" Type="http://schemas.openxmlformats.org/officeDocument/2006/relationships/slide" Target="slide2.xml"/><Relationship Id="rId7" Type="http://schemas.openxmlformats.org/officeDocument/2006/relationships/slide" Target="slide5.xml"/><Relationship Id="rId12"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9.xml"/><Relationship Id="rId5" Type="http://schemas.openxmlformats.org/officeDocument/2006/relationships/slide" Target="slide4.xml"/><Relationship Id="rId10" Type="http://schemas.openxmlformats.org/officeDocument/2006/relationships/slide" Target="slide8.xml"/><Relationship Id="rId4" Type="http://schemas.openxmlformats.org/officeDocument/2006/relationships/slide" Target="slide3.xml"/><Relationship Id="rId9"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380"/>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 y="1184745"/>
            <a:ext cx="4746926" cy="1494846"/>
          </a:xfrm>
        </p:spPr>
        <p:txBody>
          <a:bodyPr anchor="ctr">
            <a:normAutofit/>
          </a:bodyPr>
          <a:lstStyle/>
          <a:p>
            <a:pPr algn="l"/>
            <a:r>
              <a:rPr lang="nb-NO" sz="4000" dirty="0">
                <a:solidFill>
                  <a:schemeClr val="bg1"/>
                </a:solidFill>
                <a:latin typeface="Arial" panose="020B0604020202020204" pitchFamily="34" charset="0"/>
                <a:cs typeface="Arial" panose="020B0604020202020204" pitchFamily="34" charset="0"/>
              </a:rPr>
              <a:t>Virksomhet </a:t>
            </a:r>
            <a:r>
              <a:rPr lang="nb-NO" sz="4000" dirty="0" err="1">
                <a:solidFill>
                  <a:schemeClr val="bg1"/>
                </a:solidFill>
                <a:latin typeface="Arial" panose="020B0604020202020204" pitchFamily="34" charset="0"/>
                <a:cs typeface="Arial" panose="020B0604020202020204" pitchFamily="34" charset="0"/>
              </a:rPr>
              <a:t>X</a:t>
            </a:r>
            <a:r>
              <a:rPr lang="nb-NO" sz="4000" dirty="0">
                <a:solidFill>
                  <a:schemeClr val="bg1"/>
                </a:solidFill>
                <a:latin typeface="Arial" panose="020B0604020202020204" pitchFamily="34" charset="0"/>
                <a:cs typeface="Arial" panose="020B0604020202020204" pitchFamily="34" charset="0"/>
              </a:rPr>
              <a:t> anskaffelsesstrategi</a:t>
            </a:r>
          </a:p>
        </p:txBody>
      </p:sp>
      <p:pic>
        <p:nvPicPr>
          <p:cNvPr id="9" name="Bil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444" y="0"/>
            <a:ext cx="1616906" cy="429370"/>
          </a:xfrm>
          <a:prstGeom prst="rect">
            <a:avLst/>
          </a:prstGeom>
        </p:spPr>
      </p:pic>
      <p:sp>
        <p:nvSpPr>
          <p:cNvPr id="10" name="TekstSylinder 9"/>
          <p:cNvSpPr txBox="1"/>
          <p:nvPr/>
        </p:nvSpPr>
        <p:spPr>
          <a:xfrm>
            <a:off x="1256306" y="2600078"/>
            <a:ext cx="2357751" cy="1015663"/>
          </a:xfrm>
          <a:prstGeom prst="rect">
            <a:avLst/>
          </a:prstGeom>
          <a:noFill/>
        </p:spPr>
        <p:txBody>
          <a:bodyPr wrap="square" rtlCol="0">
            <a:spAutoFit/>
          </a:bodyPr>
          <a:lstStyle/>
          <a:p>
            <a:r>
              <a:rPr lang="nb-NO" sz="3000" dirty="0">
                <a:solidFill>
                  <a:schemeClr val="bg1"/>
                </a:solidFill>
                <a:latin typeface="Arial" panose="020B0604020202020204" pitchFamily="34" charset="0"/>
                <a:cs typeface="Arial" panose="020B0604020202020204" pitchFamily="34" charset="0"/>
              </a:rPr>
              <a:t>2017–2020</a:t>
            </a:r>
          </a:p>
          <a:p>
            <a:endParaRPr lang="nb-NO" sz="3000" dirty="0"/>
          </a:p>
        </p:txBody>
      </p:sp>
      <p:sp>
        <p:nvSpPr>
          <p:cNvPr id="3" name="TekstSylinder 2"/>
          <p:cNvSpPr txBox="1"/>
          <p:nvPr/>
        </p:nvSpPr>
        <p:spPr>
          <a:xfrm>
            <a:off x="7271757" y="6480716"/>
            <a:ext cx="1868130" cy="369332"/>
          </a:xfrm>
          <a:prstGeom prst="rect">
            <a:avLst/>
          </a:prstGeom>
          <a:noFill/>
        </p:spPr>
        <p:txBody>
          <a:bodyPr wrap="square" rtlCol="0">
            <a:spAutoFit/>
          </a:bodyPr>
          <a:lstStyle/>
          <a:p>
            <a:r>
              <a:rPr lang="nb-NO" dirty="0">
                <a:solidFill>
                  <a:schemeClr val="bg1"/>
                </a:solidFill>
                <a:latin typeface="Arial" panose="020B0604020202020204" pitchFamily="34" charset="0"/>
                <a:cs typeface="Arial" panose="020B0604020202020204" pitchFamily="34" charset="0"/>
              </a:rPr>
              <a:t>Desember 2016</a:t>
            </a:r>
          </a:p>
        </p:txBody>
      </p:sp>
      <p:pic>
        <p:nvPicPr>
          <p:cNvPr id="11" name="Bilde 10"/>
          <p:cNvPicPr>
            <a:picLocks noChangeAspect="1"/>
          </p:cNvPicPr>
          <p:nvPr/>
        </p:nvPicPr>
        <p:blipFill>
          <a:blip r:embed="rId4"/>
          <a:stretch>
            <a:fillRect/>
          </a:stretch>
        </p:blipFill>
        <p:spPr>
          <a:xfrm>
            <a:off x="4746927" y="2119152"/>
            <a:ext cx="4066240" cy="4114692"/>
          </a:xfrm>
          <a:prstGeom prst="rect">
            <a:avLst/>
          </a:prstGeom>
        </p:spPr>
      </p:pic>
    </p:spTree>
    <p:extLst>
      <p:ext uri="{BB962C8B-B14F-4D97-AF65-F5344CB8AC3E}">
        <p14:creationId xmlns:p14="http://schemas.microsoft.com/office/powerpoint/2010/main" val="272131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0243" y="1246663"/>
            <a:ext cx="4569503" cy="5211085"/>
          </a:xfrm>
        </p:spPr>
        <p:txBody>
          <a:bodyPr>
            <a:noAutofit/>
          </a:bodyPr>
          <a:lstStyle/>
          <a:p>
            <a:pPr marL="0" indent="0">
              <a:lnSpc>
                <a:spcPct val="100000"/>
              </a:lnSpc>
              <a:spcBef>
                <a:spcPts val="0"/>
              </a:spcBef>
              <a:buNone/>
            </a:pPr>
            <a:r>
              <a:rPr lang="nb-NO" sz="1000" b="1" dirty="0">
                <a:latin typeface="Arial" panose="020B0604020202020204" pitchFamily="34" charset="0"/>
                <a:cs typeface="Arial" panose="020B0604020202020204" pitchFamily="34" charset="0"/>
              </a:rPr>
              <a:t>Måling og rapportering</a:t>
            </a:r>
          </a:p>
          <a:p>
            <a:pPr marL="0" indent="0">
              <a:lnSpc>
                <a:spcPct val="100000"/>
              </a:lnSpc>
              <a:spcBef>
                <a:spcPts val="0"/>
              </a:spcBef>
              <a:buNone/>
            </a:pPr>
            <a:r>
              <a:rPr lang="nb-NO" sz="1000" dirty="0">
                <a:latin typeface="Arial" panose="020B0604020202020204" pitchFamily="34" charset="0"/>
                <a:cs typeface="Arial" panose="020B0604020202020204" pitchFamily="34" charset="0"/>
              </a:rPr>
              <a:t>Anskaffelsesstrategien er vedtatt i ledermøte og gjøres kjent for alle medarbeidere. Virksomhetslederen har det overordnede ansvaret for gjennomføring av strategien. Innkjøpsavdelingen har ansvar for å koordinere arbeidet og rapportere på fremdrift. Alle ansatte har et ansvar for å bidra til at målene i strategien nås.</a:t>
            </a:r>
          </a:p>
          <a:p>
            <a:pPr marL="0" indent="0">
              <a:lnSpc>
                <a:spcPct val="100000"/>
              </a:lnSpc>
              <a:spcBef>
                <a:spcPts val="0"/>
              </a:spcBef>
              <a:buNone/>
            </a:pPr>
            <a:endParaRPr lang="nb-NO" sz="1000" dirty="0">
              <a:latin typeface="Arial" panose="020B0604020202020204" pitchFamily="34" charset="0"/>
              <a:cs typeface="Arial" panose="020B0604020202020204" pitchFamily="34" charset="0"/>
            </a:endParaRPr>
          </a:p>
          <a:p>
            <a:pPr marL="0" indent="0">
              <a:lnSpc>
                <a:spcPct val="100000"/>
              </a:lnSpc>
              <a:spcBef>
                <a:spcPts val="0"/>
              </a:spcBef>
              <a:buNone/>
            </a:pPr>
            <a:r>
              <a:rPr lang="nb-NO" sz="1000" dirty="0">
                <a:latin typeface="Arial" panose="020B0604020202020204" pitchFamily="34" charset="0"/>
                <a:cs typeface="Arial" panose="020B0604020202020204" pitchFamily="34" charset="0"/>
              </a:rPr>
              <a:t>Anskaffelsesstrategien skal konkretiseres i en årlig handlingsplan som vedtas i ledergruppen og gjelder for påfølgende år. Innkjøpsavdelingen har ansvar for å lage handlingsplanen. Alle avdelingene skal også årlig utarbeide lokale tiltaksplaner. De lokale tiltaksplanene skal være integrert i den årlige handlingsplanen.</a:t>
            </a:r>
          </a:p>
          <a:p>
            <a:pPr marL="0" indent="0">
              <a:lnSpc>
                <a:spcPct val="100000"/>
              </a:lnSpc>
              <a:spcBef>
                <a:spcPts val="0"/>
              </a:spcBef>
              <a:buNone/>
            </a:pPr>
            <a:endParaRPr lang="nb-NO" sz="1000" dirty="0">
              <a:latin typeface="Arial" panose="020B0604020202020204" pitchFamily="34" charset="0"/>
              <a:cs typeface="Arial" panose="020B0604020202020204" pitchFamily="34" charset="0"/>
            </a:endParaRPr>
          </a:p>
          <a:p>
            <a:pPr marL="0" indent="0">
              <a:lnSpc>
                <a:spcPct val="100000"/>
              </a:lnSpc>
              <a:spcBef>
                <a:spcPts val="0"/>
              </a:spcBef>
              <a:buNone/>
            </a:pPr>
            <a:r>
              <a:rPr lang="nb-NO" sz="1000" dirty="0">
                <a:latin typeface="Arial" panose="020B0604020202020204" pitchFamily="34" charset="0"/>
                <a:cs typeface="Arial" panose="020B0604020202020204" pitchFamily="34" charset="0"/>
              </a:rPr>
              <a:t>Virksomhetsleder følger opp strategien gjennom de ordinære </a:t>
            </a:r>
            <a:r>
              <a:rPr lang="nb-NO" sz="1000" dirty="0" err="1">
                <a:latin typeface="Arial" panose="020B0604020202020204" pitchFamily="34" charset="0"/>
                <a:cs typeface="Arial" panose="020B0604020202020204" pitchFamily="34" charset="0"/>
              </a:rPr>
              <a:t>årshjulsprosessene</a:t>
            </a:r>
            <a:r>
              <a:rPr lang="nb-NO" sz="1000" dirty="0">
                <a:latin typeface="Arial" panose="020B0604020202020204" pitchFamily="34" charset="0"/>
                <a:cs typeface="Arial" panose="020B0604020202020204" pitchFamily="34" charset="0"/>
              </a:rPr>
              <a:t> og implementerer tiltak i budsjett og økonomiplan. Rapportering på de viktigste tiltakene vil inngå i virksomhetens årsberetning. </a:t>
            </a:r>
          </a:p>
          <a:p>
            <a:pPr marL="0" indent="0">
              <a:lnSpc>
                <a:spcPct val="100000"/>
              </a:lnSpc>
              <a:spcBef>
                <a:spcPts val="0"/>
              </a:spcBef>
              <a:buNone/>
            </a:pPr>
            <a:r>
              <a:rPr lang="nb-NO" sz="1000" dirty="0">
                <a:latin typeface="Arial" panose="020B0604020202020204" pitchFamily="34" charset="0"/>
                <a:cs typeface="Arial" panose="020B0604020202020204" pitchFamily="34" charset="0"/>
              </a:rPr>
              <a:t> </a:t>
            </a:r>
          </a:p>
          <a:p>
            <a:pPr marL="0" indent="0">
              <a:lnSpc>
                <a:spcPct val="100000"/>
              </a:lnSpc>
              <a:spcBef>
                <a:spcPts val="0"/>
              </a:spcBef>
              <a:buNone/>
            </a:pPr>
            <a:r>
              <a:rPr lang="nb-NO" sz="1000" b="1" dirty="0">
                <a:latin typeface="Arial" panose="020B0604020202020204" pitchFamily="34" charset="0"/>
                <a:cs typeface="Arial" panose="020B0604020202020204" pitchFamily="34" charset="0"/>
              </a:rPr>
              <a:t>Økonomiske og administrative konsekvenser</a:t>
            </a:r>
          </a:p>
          <a:p>
            <a:pPr marL="0" indent="0">
              <a:lnSpc>
                <a:spcPct val="100000"/>
              </a:lnSpc>
              <a:spcBef>
                <a:spcPts val="0"/>
              </a:spcBef>
              <a:buNone/>
            </a:pPr>
            <a:r>
              <a:rPr lang="nb-NO" sz="1000" dirty="0">
                <a:latin typeface="Arial" panose="020B0604020202020204" pitchFamily="34" charset="0"/>
                <a:cs typeface="Arial" panose="020B0604020202020204" pitchFamily="34" charset="0"/>
              </a:rPr>
              <a:t>Det legges til grunn at virksomhetens ansatte følger strategiens føringer og gjennomfører strategiens tiltak innenfor vedtatte budsjetter i strategiperioden.</a:t>
            </a:r>
          </a:p>
          <a:p>
            <a:pPr marL="0" indent="0">
              <a:lnSpc>
                <a:spcPct val="100000"/>
              </a:lnSpc>
              <a:spcBef>
                <a:spcPts val="0"/>
              </a:spcBef>
              <a:buNone/>
            </a:pPr>
            <a:endParaRPr lang="nb-NO" sz="1000" dirty="0">
              <a:latin typeface="Arial" panose="020B0604020202020204" pitchFamily="34" charset="0"/>
              <a:cs typeface="Arial" panose="020B0604020202020204" pitchFamily="34" charset="0"/>
            </a:endParaRPr>
          </a:p>
          <a:p>
            <a:pPr marL="0" indent="0">
              <a:lnSpc>
                <a:spcPct val="100000"/>
              </a:lnSpc>
              <a:spcBef>
                <a:spcPts val="0"/>
              </a:spcBef>
              <a:buNone/>
            </a:pPr>
            <a:r>
              <a:rPr lang="nb-NO" sz="1000" dirty="0">
                <a:latin typeface="Arial" panose="020B0604020202020204" pitchFamily="34" charset="0"/>
                <a:cs typeface="Arial" panose="020B0604020202020204" pitchFamily="34" charset="0"/>
              </a:rPr>
              <a:t>Innen kompetanseheving og digitalisering vil det være behov for konsulentbistand estimert til </a:t>
            </a:r>
            <a:r>
              <a:rPr lang="nb-NO" sz="1000" dirty="0" err="1">
                <a:latin typeface="Arial" panose="020B0604020202020204" pitchFamily="34" charset="0"/>
                <a:cs typeface="Arial" panose="020B0604020202020204" pitchFamily="34" charset="0"/>
              </a:rPr>
              <a:t>X</a:t>
            </a:r>
            <a:r>
              <a:rPr lang="nb-NO" sz="1000" dirty="0">
                <a:latin typeface="Arial" panose="020B0604020202020204" pitchFamily="34" charset="0"/>
                <a:cs typeface="Arial" panose="020B0604020202020204" pitchFamily="34" charset="0"/>
              </a:rPr>
              <a:t> kr i 2017. Det skal årlig øremerkes </a:t>
            </a:r>
            <a:r>
              <a:rPr lang="nb-NO" sz="1000" dirty="0" err="1">
                <a:latin typeface="Arial" panose="020B0604020202020204" pitchFamily="34" charset="0"/>
                <a:cs typeface="Arial" panose="020B0604020202020204" pitchFamily="34" charset="0"/>
              </a:rPr>
              <a:t>X</a:t>
            </a:r>
            <a:r>
              <a:rPr lang="nb-NO" sz="1000" dirty="0">
                <a:latin typeface="Arial" panose="020B0604020202020204" pitchFamily="34" charset="0"/>
                <a:cs typeface="Arial" panose="020B0604020202020204" pitchFamily="34" charset="0"/>
              </a:rPr>
              <a:t> kr per ansatt til opplæring. I 2017 og etterfølgende år må det påregnes et foreløpig ukjent beløp til anskaffelse og løpende bruk av elektroniske verktøy. Avhengig av antall brukere de elektroniske verktøyene vil få, vil det være en internkostnad knyttet til innføring, opplæring og oppfølging. En styrket rådgivning og bistand til oppfølging av anskaffelser og kontrakter vil kreve allokering av ressurser. Gevinstene i form av bedre måloppnåelse vil sannsynligvis langt overstige kostnadene over tid, men de vil nok være enklere å sannsynliggjøre enn å bevise. </a:t>
            </a:r>
          </a:p>
          <a:p>
            <a:pPr marL="0" indent="0">
              <a:lnSpc>
                <a:spcPct val="100000"/>
              </a:lnSpc>
              <a:spcBef>
                <a:spcPts val="0"/>
              </a:spcBef>
              <a:buNone/>
            </a:pPr>
            <a:endParaRPr lang="nb-NO" sz="1000" b="1" dirty="0">
              <a:latin typeface="Arial" panose="020B0604020202020204" pitchFamily="34" charset="0"/>
              <a:cs typeface="Arial" panose="020B0604020202020204" pitchFamily="34" charset="0"/>
            </a:endParaRPr>
          </a:p>
          <a:p>
            <a:pPr marL="0" indent="0">
              <a:buNone/>
            </a:pPr>
            <a:endParaRPr lang="nb-NO" sz="1000" b="1" dirty="0">
              <a:latin typeface="Arial" panose="020B0604020202020204" pitchFamily="34" charset="0"/>
              <a:cs typeface="Arial" panose="020B0604020202020204" pitchFamily="34" charset="0"/>
            </a:endParaRPr>
          </a:p>
          <a:p>
            <a:pPr marL="0" indent="0">
              <a:buNone/>
            </a:pPr>
            <a:endParaRPr lang="nb-NO" sz="1000" dirty="0">
              <a:latin typeface="Arial" panose="020B0604020202020204" pitchFamily="34" charset="0"/>
              <a:cs typeface="Arial" panose="020B0604020202020204" pitchFamily="34" charset="0"/>
            </a:endParaRPr>
          </a:p>
        </p:txBody>
      </p:sp>
      <p:cxnSp>
        <p:nvCxnSpPr>
          <p:cNvPr id="5" name="Rett linje 4"/>
          <p:cNvCxnSpPr/>
          <p:nvPr/>
        </p:nvCxnSpPr>
        <p:spPr>
          <a:xfrm>
            <a:off x="72000" y="393659"/>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10244" y="977359"/>
            <a:ext cx="1586285" cy="261610"/>
          </a:xfrm>
          <a:prstGeom prst="rect">
            <a:avLst/>
          </a:prstGeom>
          <a:noFill/>
        </p:spPr>
        <p:txBody>
          <a:bodyPr wrap="square" rtlCol="0" anchor="ctr">
            <a:spAutoFit/>
          </a:bodyPr>
          <a:lstStyle/>
          <a:p>
            <a:r>
              <a:rPr lang="nb-NO" sz="1100" dirty="0">
                <a:solidFill>
                  <a:srgbClr val="005380"/>
                </a:solidFill>
                <a:latin typeface="Arial" panose="020B0604020202020204" pitchFamily="34" charset="0"/>
                <a:cs typeface="Arial" panose="020B0604020202020204" pitchFamily="34" charset="0"/>
              </a:rPr>
              <a:t>Implementering</a:t>
            </a:r>
          </a:p>
        </p:txBody>
      </p:sp>
      <p:sp>
        <p:nvSpPr>
          <p:cNvPr id="10" name="Rektangel 9">
            <a:hlinkClick r:id="rId3" action="ppaction://hlinksldjump"/>
          </p:cNvPr>
          <p:cNvSpPr/>
          <p:nvPr/>
        </p:nvSpPr>
        <p:spPr>
          <a:xfrm>
            <a:off x="72000"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INTRODUKSJON</a:t>
            </a:r>
          </a:p>
        </p:txBody>
      </p:sp>
      <p:cxnSp>
        <p:nvCxnSpPr>
          <p:cNvPr id="13" name="Rett linje 12"/>
          <p:cNvCxnSpPr/>
          <p:nvPr/>
        </p:nvCxnSpPr>
        <p:spPr>
          <a:xfrm>
            <a:off x="72000" y="6466414"/>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4" action="ppaction://hlinksldjump"/>
          </p:cNvPr>
          <p:cNvSpPr/>
          <p:nvPr/>
        </p:nvSpPr>
        <p:spPr>
          <a:xfrm>
            <a:off x="2409357"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HOVEDMÅL</a:t>
            </a:r>
          </a:p>
        </p:txBody>
      </p:sp>
      <p:sp>
        <p:nvSpPr>
          <p:cNvPr id="15" name="Rektangel 14">
            <a:hlinkClick r:id="rId5" action="ppaction://hlinksldjump"/>
          </p:cNvPr>
          <p:cNvSpPr/>
          <p:nvPr/>
        </p:nvSpPr>
        <p:spPr>
          <a:xfrm>
            <a:off x="4746715"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DELMÅL</a:t>
            </a:r>
          </a:p>
        </p:txBody>
      </p:sp>
      <p:sp>
        <p:nvSpPr>
          <p:cNvPr id="16" name="Rektangel 15">
            <a:hlinkClick r:id="rId6" action="ppaction://hlinksldjump"/>
          </p:cNvPr>
          <p:cNvSpPr/>
          <p:nvPr/>
        </p:nvSpPr>
        <p:spPr>
          <a:xfrm>
            <a:off x="7084073" y="469366"/>
            <a:ext cx="1980000" cy="222637"/>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bg1"/>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7006673" y="6466414"/>
            <a:ext cx="2057400" cy="365125"/>
          </a:xfrm>
        </p:spPr>
        <p:txBody>
          <a:bodyPr/>
          <a:lstStyle/>
          <a:p>
            <a:fld id="{087DA6A7-F1BA-4F19-98D1-8BC0C441CFD1}" type="slidenum">
              <a:rPr lang="nb-NO" sz="800" smtClean="0">
                <a:solidFill>
                  <a:srgbClr val="5F6062"/>
                </a:solidFill>
                <a:latin typeface="Arial" panose="020B0604020202020204" pitchFamily="34" charset="0"/>
                <a:cs typeface="Arial" panose="020B0604020202020204" pitchFamily="34" charset="0"/>
              </a:rPr>
              <a:t>10</a:t>
            </a:fld>
            <a:endParaRPr lang="nb-NO" sz="800"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72000" y="6475080"/>
            <a:ext cx="3086100" cy="365125"/>
          </a:xfrm>
        </p:spPr>
        <p:txBody>
          <a:bodyPr/>
          <a:lstStyle/>
          <a:p>
            <a:pPr algn="l"/>
            <a:r>
              <a:rPr lang="nb-NO" sz="800" b="1" dirty="0">
                <a:solidFill>
                  <a:srgbClr val="5F6062"/>
                </a:solidFill>
                <a:latin typeface="Arial" panose="020B0604020202020204" pitchFamily="34" charset="0"/>
                <a:cs typeface="Arial" panose="020B0604020202020204" pitchFamily="34" charset="0"/>
              </a:rPr>
              <a:t>Virksomhet </a:t>
            </a:r>
            <a:r>
              <a:rPr lang="nb-NO" sz="800" b="1" dirty="0" err="1">
                <a:solidFill>
                  <a:srgbClr val="5F6062"/>
                </a:solidFill>
                <a:latin typeface="Arial" panose="020B0604020202020204" pitchFamily="34" charset="0"/>
                <a:cs typeface="Arial" panose="020B0604020202020204" pitchFamily="34" charset="0"/>
              </a:rPr>
              <a:t>X</a:t>
            </a:r>
            <a:r>
              <a:rPr lang="nb-NO" sz="800" b="1" dirty="0">
                <a:solidFill>
                  <a:srgbClr val="5F6062"/>
                </a:solidFill>
                <a:latin typeface="Arial" panose="020B0604020202020204" pitchFamily="34" charset="0"/>
                <a:cs typeface="Arial" panose="020B0604020202020204" pitchFamily="34" charset="0"/>
              </a:rPr>
              <a:t> </a:t>
            </a:r>
            <a:r>
              <a:rPr lang="nb-NO" sz="800" dirty="0">
                <a:solidFill>
                  <a:srgbClr val="5F6062"/>
                </a:solidFill>
                <a:latin typeface="Arial" panose="020B0604020202020204" pitchFamily="34" charset="0"/>
                <a:cs typeface="Arial" panose="020B0604020202020204" pitchFamily="34" charset="0"/>
              </a:rPr>
              <a:t>anskaffelsesstrategi 2017–2020</a:t>
            </a:r>
          </a:p>
        </p:txBody>
      </p:sp>
      <p:sp>
        <p:nvSpPr>
          <p:cNvPr id="12" name="Rektangel 11">
            <a:hlinkClick r:id="rId7" action="ppaction://hlinksldjump"/>
          </p:cNvPr>
          <p:cNvSpPr/>
          <p:nvPr/>
        </p:nvSpPr>
        <p:spPr>
          <a:xfrm>
            <a:off x="7084073" y="719841"/>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5725">
              <a:buClr>
                <a:srgbClr val="5F6062"/>
              </a:buClr>
            </a:pPr>
            <a:r>
              <a:rPr lang="nb-NO" sz="600" dirty="0" err="1">
                <a:solidFill>
                  <a:srgbClr val="5F6062"/>
                </a:solidFill>
                <a:latin typeface="Arial" panose="020B0604020202020204" pitchFamily="34" charset="0"/>
                <a:cs typeface="Arial" panose="020B0604020202020204" pitchFamily="34" charset="0"/>
              </a:rPr>
              <a:t>Målbilde</a:t>
            </a:r>
            <a:endParaRPr lang="nb-NO" sz="600" dirty="0">
              <a:solidFill>
                <a:srgbClr val="5F6062"/>
              </a:solidFill>
              <a:latin typeface="Arial" panose="020B0604020202020204" pitchFamily="34" charset="0"/>
              <a:cs typeface="Arial" panose="020B0604020202020204" pitchFamily="34" charset="0"/>
            </a:endParaRPr>
          </a:p>
        </p:txBody>
      </p:sp>
      <p:sp>
        <p:nvSpPr>
          <p:cNvPr id="18" name="Plassholder for innhold 2"/>
          <p:cNvSpPr txBox="1">
            <a:spLocks/>
          </p:cNvSpPr>
          <p:nvPr/>
        </p:nvSpPr>
        <p:spPr>
          <a:xfrm>
            <a:off x="4574497" y="1238969"/>
            <a:ext cx="4569503" cy="47333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nb-NO" sz="1000" b="1" dirty="0">
                <a:latin typeface="Arial" panose="020B0604020202020204" pitchFamily="34" charset="0"/>
                <a:cs typeface="Arial" panose="020B0604020202020204" pitchFamily="34" charset="0"/>
              </a:rPr>
              <a:t>Kritiske suksessfaktorer</a:t>
            </a:r>
          </a:p>
          <a:p>
            <a:pPr marL="0" indent="0">
              <a:spcBef>
                <a:spcPts val="0"/>
              </a:spcBef>
              <a:buNone/>
            </a:pPr>
            <a:r>
              <a:rPr lang="nb-NO" sz="1000" dirty="0">
                <a:latin typeface="Arial" panose="020B0604020202020204" pitchFamily="34" charset="0"/>
                <a:cs typeface="Arial" panose="020B0604020202020204" pitchFamily="34" charset="0"/>
              </a:rPr>
              <a:t>For å lykkes med implementering av strategien er det behov for at: </a:t>
            </a:r>
          </a:p>
          <a:p>
            <a:pPr>
              <a:spcBef>
                <a:spcPts val="0"/>
              </a:spcBef>
            </a:pPr>
            <a:r>
              <a:rPr lang="nb-NO" sz="1000" dirty="0">
                <a:latin typeface="Arial" panose="020B0604020202020204" pitchFamily="34" charset="0"/>
                <a:cs typeface="Arial" panose="020B0604020202020204" pitchFamily="34" charset="0"/>
              </a:rPr>
              <a:t>anskaffelsesstrategien er forankret fra topp til bunn i virksomheten. </a:t>
            </a:r>
          </a:p>
          <a:p>
            <a:pPr>
              <a:spcBef>
                <a:spcPts val="0"/>
              </a:spcBef>
            </a:pPr>
            <a:r>
              <a:rPr lang="nb-NO" sz="1000" dirty="0">
                <a:latin typeface="Arial" panose="020B0604020202020204" pitchFamily="34" charset="0"/>
                <a:cs typeface="Arial" panose="020B0604020202020204" pitchFamily="34" charset="0"/>
              </a:rPr>
              <a:t>alle anskaffelser gjennomføres i henhold til gjeldende regelverk og interne rutiner, og at kontrakter etterleves. </a:t>
            </a:r>
          </a:p>
          <a:p>
            <a:pPr>
              <a:spcBef>
                <a:spcPts val="0"/>
              </a:spcBef>
            </a:pPr>
            <a:r>
              <a:rPr lang="nb-NO" sz="1000" dirty="0">
                <a:latin typeface="Arial" panose="020B0604020202020204" pitchFamily="34" charset="0"/>
                <a:cs typeface="Arial" panose="020B0604020202020204" pitchFamily="34" charset="0"/>
              </a:rPr>
              <a:t>det frigjøres ressurser i anskaffelsesfunksjonen til gjennomføring av utviklingsoppgaver og implementering av tiltak. Dette gjøres gjennom å: </a:t>
            </a:r>
          </a:p>
          <a:p>
            <a:pPr lvl="1">
              <a:spcBef>
                <a:spcPts val="0"/>
              </a:spcBef>
            </a:pPr>
            <a:r>
              <a:rPr lang="nb-NO" sz="1000" dirty="0">
                <a:latin typeface="Arial" panose="020B0604020202020204" pitchFamily="34" charset="0"/>
                <a:cs typeface="Arial" panose="020B0604020202020204" pitchFamily="34" charset="0"/>
              </a:rPr>
              <a:t>utnytte kompetanse hos ressurspersoner i øvrige avdelinger og enheter som allerede gjennomfører anskaffelsesrelaterte oppgaver </a:t>
            </a:r>
          </a:p>
          <a:p>
            <a:pPr lvl="1">
              <a:spcBef>
                <a:spcPts val="0"/>
              </a:spcBef>
            </a:pPr>
            <a:r>
              <a:rPr lang="nb-NO" sz="1000" dirty="0">
                <a:latin typeface="Arial" panose="020B0604020202020204" pitchFamily="34" charset="0"/>
                <a:cs typeface="Arial" panose="020B0604020202020204" pitchFamily="34" charset="0"/>
              </a:rPr>
              <a:t>forenkle og effektivisere saksbehandling </a:t>
            </a:r>
          </a:p>
          <a:p>
            <a:pPr lvl="1">
              <a:spcBef>
                <a:spcPts val="0"/>
              </a:spcBef>
            </a:pPr>
            <a:r>
              <a:rPr lang="nb-NO" sz="1000" dirty="0">
                <a:latin typeface="Arial" panose="020B0604020202020204" pitchFamily="34" charset="0"/>
                <a:cs typeface="Arial" panose="020B0604020202020204" pitchFamily="34" charset="0"/>
              </a:rPr>
              <a:t>legge til rette for å benytte eksterne ressurser ved behov </a:t>
            </a:r>
          </a:p>
          <a:p>
            <a:pPr lvl="1">
              <a:spcBef>
                <a:spcPts val="0"/>
              </a:spcBef>
            </a:pPr>
            <a:r>
              <a:rPr lang="nb-NO" sz="1000" dirty="0">
                <a:latin typeface="Arial" panose="020B0604020202020204" pitchFamily="34" charset="0"/>
                <a:cs typeface="Arial" panose="020B0604020202020204" pitchFamily="34" charset="0"/>
              </a:rPr>
              <a:t>innføre digitale anskaffelsesprosesser</a:t>
            </a:r>
          </a:p>
          <a:p>
            <a:pPr>
              <a:spcBef>
                <a:spcPts val="0"/>
              </a:spcBef>
            </a:pPr>
            <a:r>
              <a:rPr lang="nb-NO" sz="1000" dirty="0">
                <a:latin typeface="Arial" panose="020B0604020202020204" pitchFamily="34" charset="0"/>
                <a:cs typeface="Arial" panose="020B0604020202020204" pitchFamily="34" charset="0"/>
              </a:rPr>
              <a:t>informasjon om strategien kommuniseres ut til hele virksomheten og at det rapporteres på måloppnåelse </a:t>
            </a:r>
          </a:p>
          <a:p>
            <a:pPr>
              <a:spcBef>
                <a:spcPts val="0"/>
              </a:spcBef>
            </a:pPr>
            <a:r>
              <a:rPr lang="nb-NO" sz="1000" dirty="0">
                <a:latin typeface="Arial" panose="020B0604020202020204" pitchFamily="34" charset="0"/>
                <a:cs typeface="Arial" panose="020B0604020202020204" pitchFamily="34" charset="0"/>
              </a:rPr>
              <a:t>handlingsplanen inneholder konkrete tiltak, kvantifiserbare mål, klare frister og definerte ressursbehov </a:t>
            </a:r>
          </a:p>
          <a:p>
            <a:pPr>
              <a:spcBef>
                <a:spcPts val="0"/>
              </a:spcBef>
            </a:pPr>
            <a:endParaRPr lang="nb-NO" sz="1000" dirty="0">
              <a:latin typeface="Arial" panose="020B0604020202020204" pitchFamily="34" charset="0"/>
              <a:cs typeface="Arial" panose="020B0604020202020204" pitchFamily="34" charset="0"/>
            </a:endParaRPr>
          </a:p>
          <a:p>
            <a:pPr marL="0" indent="0">
              <a:lnSpc>
                <a:spcPct val="100000"/>
              </a:lnSpc>
              <a:spcBef>
                <a:spcPts val="0"/>
              </a:spcBef>
              <a:buNone/>
            </a:pPr>
            <a:r>
              <a:rPr lang="nb-NO" sz="1000" b="1" dirty="0">
                <a:latin typeface="Arial" panose="020B0604020202020204" pitchFamily="34" charset="0"/>
                <a:cs typeface="Arial" panose="020B0604020202020204" pitchFamily="34" charset="0"/>
              </a:rPr>
              <a:t>Gevinstrealisering</a:t>
            </a:r>
          </a:p>
          <a:p>
            <a:pPr marL="0" indent="0">
              <a:lnSpc>
                <a:spcPct val="100000"/>
              </a:lnSpc>
              <a:spcBef>
                <a:spcPts val="0"/>
              </a:spcBef>
              <a:buNone/>
            </a:pPr>
            <a:r>
              <a:rPr lang="nb-NO" sz="1000" dirty="0">
                <a:latin typeface="Arial" panose="020B0604020202020204" pitchFamily="34" charset="0"/>
                <a:cs typeface="Arial" panose="020B0604020202020204" pitchFamily="34" charset="0"/>
              </a:rPr>
              <a:t>Ved strategiens utløp skal oppnådde fordeler og effekter dokumenteres.</a:t>
            </a:r>
          </a:p>
          <a:p>
            <a:pPr marL="0" indent="0">
              <a:lnSpc>
                <a:spcPct val="100000"/>
              </a:lnSpc>
              <a:spcBef>
                <a:spcPts val="0"/>
              </a:spcBef>
              <a:buNone/>
            </a:pPr>
            <a:endParaRPr lang="nb-NO" sz="1000" b="1" dirty="0">
              <a:latin typeface="Arial" panose="020B0604020202020204" pitchFamily="34" charset="0"/>
              <a:cs typeface="Arial" panose="020B0604020202020204" pitchFamily="34" charset="0"/>
            </a:endParaRPr>
          </a:p>
          <a:p>
            <a:pPr marL="0" indent="0">
              <a:lnSpc>
                <a:spcPct val="100000"/>
              </a:lnSpc>
              <a:spcBef>
                <a:spcPts val="0"/>
              </a:spcBef>
              <a:buNone/>
            </a:pPr>
            <a:r>
              <a:rPr lang="nb-NO" sz="1000" b="1" dirty="0">
                <a:latin typeface="Arial" panose="020B0604020202020204" pitchFamily="34" charset="0"/>
                <a:cs typeface="Arial" panose="020B0604020202020204" pitchFamily="34" charset="0"/>
              </a:rPr>
              <a:t>Tilgjengeliggjøring av strategi</a:t>
            </a:r>
          </a:p>
          <a:p>
            <a:pPr marL="0" indent="0">
              <a:lnSpc>
                <a:spcPct val="100000"/>
              </a:lnSpc>
              <a:spcBef>
                <a:spcPts val="0"/>
              </a:spcBef>
              <a:buNone/>
            </a:pPr>
            <a:r>
              <a:rPr lang="nb-NO" sz="1000" dirty="0">
                <a:latin typeface="Arial" panose="020B0604020202020204" pitchFamily="34" charset="0"/>
                <a:cs typeface="Arial" panose="020B0604020202020204" pitchFamily="34" charset="0"/>
              </a:rPr>
              <a:t>Strategien vil bli publisert på virksomhetens nettsider og på </a:t>
            </a:r>
            <a:r>
              <a:rPr lang="nb-NO" sz="1000" dirty="0" err="1">
                <a:latin typeface="Arial" panose="020B0604020202020204" pitchFamily="34" charset="0"/>
                <a:cs typeface="Arial" panose="020B0604020202020204" pitchFamily="34" charset="0"/>
              </a:rPr>
              <a:t>Doffin</a:t>
            </a:r>
            <a:r>
              <a:rPr lang="nb-NO" sz="1000" dirty="0">
                <a:latin typeface="Arial" panose="020B0604020202020204" pitchFamily="34" charset="0"/>
                <a:cs typeface="Arial" panose="020B0604020202020204" pitchFamily="34" charset="0"/>
              </a:rPr>
              <a:t> under virksomhetens profil.</a:t>
            </a:r>
          </a:p>
          <a:p>
            <a:pPr marL="0" indent="0">
              <a:spcBef>
                <a:spcPts val="0"/>
              </a:spcBef>
              <a:buNone/>
            </a:pPr>
            <a:endParaRPr lang="nb-NO" sz="1000" dirty="0">
              <a:latin typeface="Arial" panose="020B0604020202020204" pitchFamily="34" charset="0"/>
              <a:cs typeface="Arial" panose="020B0604020202020204" pitchFamily="34" charset="0"/>
            </a:endParaRPr>
          </a:p>
          <a:p>
            <a:pPr>
              <a:spcBef>
                <a:spcPts val="0"/>
              </a:spcBef>
            </a:pPr>
            <a:endParaRPr lang="nb-NO" sz="1000" dirty="0">
              <a:latin typeface="Arial" panose="020B0604020202020204" pitchFamily="34" charset="0"/>
              <a:cs typeface="Arial" panose="020B0604020202020204" pitchFamily="34" charset="0"/>
            </a:endParaRPr>
          </a:p>
          <a:p>
            <a:pPr marL="0" indent="0">
              <a:spcBef>
                <a:spcPts val="0"/>
              </a:spcBef>
              <a:buNone/>
            </a:pPr>
            <a:endParaRPr lang="nb-NO" sz="1000" dirty="0">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endParaRPr lang="nb-NO" sz="1000" b="1" dirty="0">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endParaRPr lang="nb-NO" sz="10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nb-NO" sz="10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nb-NO"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9469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tt linje 4"/>
          <p:cNvCxnSpPr/>
          <p:nvPr/>
        </p:nvCxnSpPr>
        <p:spPr>
          <a:xfrm>
            <a:off x="72000" y="393659"/>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10244" y="985053"/>
            <a:ext cx="1586285" cy="246221"/>
          </a:xfrm>
          <a:prstGeom prst="rect">
            <a:avLst/>
          </a:prstGeom>
          <a:noFill/>
        </p:spPr>
        <p:txBody>
          <a:bodyPr wrap="square" rtlCol="0" anchor="ctr">
            <a:spAutoFit/>
          </a:bodyPr>
          <a:lstStyle/>
          <a:p>
            <a:r>
              <a:rPr lang="nb-NO" sz="1000" dirty="0" err="1">
                <a:solidFill>
                  <a:srgbClr val="005380"/>
                </a:solidFill>
                <a:latin typeface="Arial" panose="020B0604020202020204" pitchFamily="34" charset="0"/>
                <a:cs typeface="Arial" panose="020B0604020202020204" pitchFamily="34" charset="0"/>
              </a:rPr>
              <a:t>Målbilde</a:t>
            </a:r>
            <a:endParaRPr lang="nb-NO" sz="1000" dirty="0">
              <a:solidFill>
                <a:srgbClr val="005380"/>
              </a:solidFill>
              <a:latin typeface="Arial" panose="020B0604020202020204" pitchFamily="34" charset="0"/>
              <a:cs typeface="Arial" panose="020B0604020202020204" pitchFamily="34" charset="0"/>
            </a:endParaRPr>
          </a:p>
        </p:txBody>
      </p:sp>
      <p:sp>
        <p:nvSpPr>
          <p:cNvPr id="10" name="Rektangel 9">
            <a:hlinkClick r:id="rId3" action="ppaction://hlinksldjump"/>
          </p:cNvPr>
          <p:cNvSpPr/>
          <p:nvPr/>
        </p:nvSpPr>
        <p:spPr>
          <a:xfrm>
            <a:off x="72000"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INTRODUKSJON</a:t>
            </a:r>
          </a:p>
        </p:txBody>
      </p:sp>
      <p:cxnSp>
        <p:nvCxnSpPr>
          <p:cNvPr id="13" name="Rett linje 12"/>
          <p:cNvCxnSpPr/>
          <p:nvPr/>
        </p:nvCxnSpPr>
        <p:spPr>
          <a:xfrm>
            <a:off x="72000" y="6466414"/>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4" action="ppaction://hlinksldjump"/>
          </p:cNvPr>
          <p:cNvSpPr/>
          <p:nvPr/>
        </p:nvSpPr>
        <p:spPr>
          <a:xfrm>
            <a:off x="2409357"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HOVEDMÅL</a:t>
            </a:r>
          </a:p>
        </p:txBody>
      </p:sp>
      <p:sp>
        <p:nvSpPr>
          <p:cNvPr id="15" name="Rektangel 14">
            <a:hlinkClick r:id="rId5" action="ppaction://hlinksldjump"/>
          </p:cNvPr>
          <p:cNvSpPr/>
          <p:nvPr/>
        </p:nvSpPr>
        <p:spPr>
          <a:xfrm>
            <a:off x="4746715"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DELMÅL</a:t>
            </a:r>
          </a:p>
        </p:txBody>
      </p:sp>
      <p:sp>
        <p:nvSpPr>
          <p:cNvPr id="16" name="Rektangel 15">
            <a:hlinkClick r:id="rId6" action="ppaction://hlinksldjump"/>
          </p:cNvPr>
          <p:cNvSpPr/>
          <p:nvPr/>
        </p:nvSpPr>
        <p:spPr>
          <a:xfrm>
            <a:off x="7084073" y="469366"/>
            <a:ext cx="1980000" cy="222637"/>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bg1"/>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7006673" y="6466414"/>
            <a:ext cx="2057400" cy="365125"/>
          </a:xfrm>
        </p:spPr>
        <p:txBody>
          <a:bodyPr/>
          <a:lstStyle/>
          <a:p>
            <a:fld id="{087DA6A7-F1BA-4F19-98D1-8BC0C441CFD1}" type="slidenum">
              <a:rPr lang="nb-NO" sz="800" smtClean="0">
                <a:solidFill>
                  <a:srgbClr val="5F6062"/>
                </a:solidFill>
                <a:latin typeface="Arial" panose="020B0604020202020204" pitchFamily="34" charset="0"/>
                <a:cs typeface="Arial" panose="020B0604020202020204" pitchFamily="34" charset="0"/>
              </a:rPr>
              <a:t>11</a:t>
            </a:fld>
            <a:endParaRPr lang="nb-NO" sz="800"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72000" y="6475080"/>
            <a:ext cx="3086100" cy="365125"/>
          </a:xfrm>
        </p:spPr>
        <p:txBody>
          <a:bodyPr/>
          <a:lstStyle/>
          <a:p>
            <a:pPr algn="l"/>
            <a:r>
              <a:rPr lang="nb-NO" sz="800" b="1" dirty="0">
                <a:solidFill>
                  <a:srgbClr val="5F6062"/>
                </a:solidFill>
                <a:latin typeface="Arial" panose="020B0604020202020204" pitchFamily="34" charset="0"/>
                <a:cs typeface="Arial" panose="020B0604020202020204" pitchFamily="34" charset="0"/>
              </a:rPr>
              <a:t>Virksomhet </a:t>
            </a:r>
            <a:r>
              <a:rPr lang="nb-NO" sz="800" b="1" dirty="0" err="1">
                <a:solidFill>
                  <a:srgbClr val="5F6062"/>
                </a:solidFill>
                <a:latin typeface="Arial" panose="020B0604020202020204" pitchFamily="34" charset="0"/>
                <a:cs typeface="Arial" panose="020B0604020202020204" pitchFamily="34" charset="0"/>
              </a:rPr>
              <a:t>X</a:t>
            </a:r>
            <a:r>
              <a:rPr lang="nb-NO" sz="800" b="1" dirty="0">
                <a:solidFill>
                  <a:srgbClr val="5F6062"/>
                </a:solidFill>
                <a:latin typeface="Arial" panose="020B0604020202020204" pitchFamily="34" charset="0"/>
                <a:cs typeface="Arial" panose="020B0604020202020204" pitchFamily="34" charset="0"/>
              </a:rPr>
              <a:t> </a:t>
            </a:r>
            <a:r>
              <a:rPr lang="nb-NO" sz="800" dirty="0">
                <a:solidFill>
                  <a:srgbClr val="5F6062"/>
                </a:solidFill>
                <a:latin typeface="Arial" panose="020B0604020202020204" pitchFamily="34" charset="0"/>
                <a:cs typeface="Arial" panose="020B0604020202020204" pitchFamily="34" charset="0"/>
              </a:rPr>
              <a:t>anskaffelsesstrategi 2017–2020</a:t>
            </a:r>
          </a:p>
        </p:txBody>
      </p:sp>
      <p:sp>
        <p:nvSpPr>
          <p:cNvPr id="18" name="Rectangle 3"/>
          <p:cNvSpPr>
            <a:spLocks noChangeAspect="1" noChangeArrowheads="1"/>
          </p:cNvSpPr>
          <p:nvPr/>
        </p:nvSpPr>
        <p:spPr bwMode="auto">
          <a:xfrm>
            <a:off x="1173163" y="1339850"/>
            <a:ext cx="6985000" cy="4695825"/>
          </a:xfrm>
          <a:prstGeom prst="rect">
            <a:avLst/>
          </a:prstGeom>
          <a:solidFill>
            <a:schemeClr val="bg1"/>
          </a:solidFill>
          <a:ln w="12700">
            <a:solidFill>
              <a:srgbClr val="5F606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nb-NO" altLang="nb-NO" sz="1000">
              <a:solidFill>
                <a:srgbClr val="5F6062"/>
              </a:solidFill>
              <a:cs typeface="Arial" panose="020B0604020202020204" pitchFamily="34" charset="0"/>
            </a:endParaRPr>
          </a:p>
        </p:txBody>
      </p:sp>
      <p:sp>
        <p:nvSpPr>
          <p:cNvPr id="21" name="Arc 5"/>
          <p:cNvSpPr>
            <a:spLocks noChangeAspect="1"/>
          </p:cNvSpPr>
          <p:nvPr/>
        </p:nvSpPr>
        <p:spPr bwMode="auto">
          <a:xfrm>
            <a:off x="3752850" y="1370013"/>
            <a:ext cx="4378325" cy="2789237"/>
          </a:xfrm>
          <a:custGeom>
            <a:avLst/>
            <a:gdLst>
              <a:gd name="T0" fmla="*/ 714249033 w 26839"/>
              <a:gd name="T1" fmla="*/ 345668984 h 21842"/>
              <a:gd name="T2" fmla="*/ 26591 w 26839"/>
              <a:gd name="T3" fmla="*/ 0 h 21842"/>
              <a:gd name="T4" fmla="*/ 574826976 w 26839"/>
              <a:gd name="T5" fmla="*/ 3946460 h 21842"/>
              <a:gd name="T6" fmla="*/ 0 60000 65536"/>
              <a:gd name="T7" fmla="*/ 0 60000 65536"/>
              <a:gd name="T8" fmla="*/ 0 60000 65536"/>
            </a:gdLst>
            <a:ahLst/>
            <a:cxnLst>
              <a:cxn ang="T6">
                <a:pos x="T0" y="T1"/>
              </a:cxn>
              <a:cxn ang="T7">
                <a:pos x="T2" y="T3"/>
              </a:cxn>
              <a:cxn ang="T8">
                <a:pos x="T4" y="T5"/>
              </a:cxn>
            </a:cxnLst>
            <a:rect l="0" t="0" r="r" b="b"/>
            <a:pathLst>
              <a:path w="26839" h="21842" fill="none" extrusionOk="0">
                <a:moveTo>
                  <a:pt x="26839" y="21197"/>
                </a:moveTo>
                <a:cubicBezTo>
                  <a:pt x="25125" y="21625"/>
                  <a:pt x="23366" y="21842"/>
                  <a:pt x="21600" y="21842"/>
                </a:cubicBezTo>
                <a:cubicBezTo>
                  <a:pt x="9670" y="21842"/>
                  <a:pt x="0" y="12171"/>
                  <a:pt x="0" y="242"/>
                </a:cubicBezTo>
                <a:cubicBezTo>
                  <a:pt x="0" y="161"/>
                  <a:pt x="0" y="80"/>
                  <a:pt x="1" y="0"/>
                </a:cubicBezTo>
              </a:path>
              <a:path w="26839" h="21842" stroke="0" extrusionOk="0">
                <a:moveTo>
                  <a:pt x="26839" y="21197"/>
                </a:moveTo>
                <a:cubicBezTo>
                  <a:pt x="25125" y="21625"/>
                  <a:pt x="23366" y="21842"/>
                  <a:pt x="21600" y="21842"/>
                </a:cubicBezTo>
                <a:cubicBezTo>
                  <a:pt x="9670" y="21842"/>
                  <a:pt x="0" y="12171"/>
                  <a:pt x="0" y="242"/>
                </a:cubicBezTo>
                <a:cubicBezTo>
                  <a:pt x="0" y="161"/>
                  <a:pt x="0" y="80"/>
                  <a:pt x="1" y="0"/>
                </a:cubicBezTo>
                <a:lnTo>
                  <a:pt x="21600" y="242"/>
                </a:lnTo>
                <a:lnTo>
                  <a:pt x="26839" y="21197"/>
                </a:lnTo>
                <a:close/>
              </a:path>
            </a:pathLst>
          </a:custGeom>
          <a:noFill/>
          <a:ln w="12700" cap="rnd">
            <a:solidFill>
              <a:srgbClr val="5F606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sz="1000">
              <a:solidFill>
                <a:srgbClr val="5F6062"/>
              </a:solidFill>
              <a:latin typeface="Arial" panose="020B0604020202020204" pitchFamily="34" charset="0"/>
              <a:cs typeface="Arial" panose="020B0604020202020204" pitchFamily="34" charset="0"/>
            </a:endParaRPr>
          </a:p>
        </p:txBody>
      </p:sp>
      <p:sp>
        <p:nvSpPr>
          <p:cNvPr id="22" name="Arc 6"/>
          <p:cNvSpPr>
            <a:spLocks noChangeAspect="1"/>
          </p:cNvSpPr>
          <p:nvPr/>
        </p:nvSpPr>
        <p:spPr bwMode="auto">
          <a:xfrm>
            <a:off x="2378075" y="1333500"/>
            <a:ext cx="5740400" cy="4022725"/>
          </a:xfrm>
          <a:custGeom>
            <a:avLst/>
            <a:gdLst>
              <a:gd name="T0" fmla="*/ 1319988470 w 24964"/>
              <a:gd name="T1" fmla="*/ 709124743 h 22553"/>
              <a:gd name="T2" fmla="*/ 1110415 w 24964"/>
              <a:gd name="T3" fmla="*/ 0 h 22553"/>
              <a:gd name="T4" fmla="*/ 1142114712 w 24964"/>
              <a:gd name="T5" fmla="*/ 30319642 h 22553"/>
              <a:gd name="T6" fmla="*/ 0 60000 65536"/>
              <a:gd name="T7" fmla="*/ 0 60000 65536"/>
              <a:gd name="T8" fmla="*/ 0 60000 65536"/>
            </a:gdLst>
            <a:ahLst/>
            <a:cxnLst>
              <a:cxn ang="T6">
                <a:pos x="T0" y="T1"/>
              </a:cxn>
              <a:cxn ang="T7">
                <a:pos x="T2" y="T3"/>
              </a:cxn>
              <a:cxn ang="T8">
                <a:pos x="T4" y="T5"/>
              </a:cxn>
            </a:cxnLst>
            <a:rect l="0" t="0" r="r" b="b"/>
            <a:pathLst>
              <a:path w="24964" h="22553" fill="none" extrusionOk="0">
                <a:moveTo>
                  <a:pt x="24964" y="22289"/>
                </a:moveTo>
                <a:cubicBezTo>
                  <a:pt x="23851" y="22464"/>
                  <a:pt x="22726" y="22553"/>
                  <a:pt x="21600" y="22553"/>
                </a:cubicBezTo>
                <a:cubicBezTo>
                  <a:pt x="9670" y="22553"/>
                  <a:pt x="0" y="12882"/>
                  <a:pt x="0" y="953"/>
                </a:cubicBezTo>
                <a:cubicBezTo>
                  <a:pt x="0" y="635"/>
                  <a:pt x="7" y="317"/>
                  <a:pt x="21" y="0"/>
                </a:cubicBezTo>
              </a:path>
              <a:path w="24964" h="22553" stroke="0" extrusionOk="0">
                <a:moveTo>
                  <a:pt x="24964" y="22289"/>
                </a:moveTo>
                <a:cubicBezTo>
                  <a:pt x="23851" y="22464"/>
                  <a:pt x="22726" y="22553"/>
                  <a:pt x="21600" y="22553"/>
                </a:cubicBezTo>
                <a:cubicBezTo>
                  <a:pt x="9670" y="22553"/>
                  <a:pt x="0" y="12882"/>
                  <a:pt x="0" y="953"/>
                </a:cubicBezTo>
                <a:cubicBezTo>
                  <a:pt x="0" y="635"/>
                  <a:pt x="7" y="317"/>
                  <a:pt x="21" y="0"/>
                </a:cubicBezTo>
                <a:lnTo>
                  <a:pt x="21600" y="953"/>
                </a:lnTo>
                <a:lnTo>
                  <a:pt x="24964" y="22289"/>
                </a:lnTo>
                <a:close/>
              </a:path>
            </a:pathLst>
          </a:custGeom>
          <a:noFill/>
          <a:ln w="12700" cap="rnd">
            <a:solidFill>
              <a:srgbClr val="5F606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sz="1000">
              <a:solidFill>
                <a:srgbClr val="5F6062"/>
              </a:solidFill>
              <a:latin typeface="Arial" panose="020B0604020202020204" pitchFamily="34" charset="0"/>
              <a:cs typeface="Arial" panose="020B0604020202020204" pitchFamily="34" charset="0"/>
            </a:endParaRPr>
          </a:p>
        </p:txBody>
      </p:sp>
      <p:sp>
        <p:nvSpPr>
          <p:cNvPr id="24" name="Arc 8"/>
          <p:cNvSpPr>
            <a:spLocks noChangeAspect="1"/>
          </p:cNvSpPr>
          <p:nvPr/>
        </p:nvSpPr>
        <p:spPr bwMode="auto">
          <a:xfrm>
            <a:off x="5446713" y="1366838"/>
            <a:ext cx="2684462" cy="1906587"/>
          </a:xfrm>
          <a:custGeom>
            <a:avLst/>
            <a:gdLst>
              <a:gd name="T0" fmla="*/ 261307427 w 27578"/>
              <a:gd name="T1" fmla="*/ 149348800 h 23464"/>
              <a:gd name="T2" fmla="*/ 767531 w 27578"/>
              <a:gd name="T3" fmla="*/ 0 h 23464"/>
              <a:gd name="T4" fmla="*/ 204664578 w 27578"/>
              <a:gd name="T5" fmla="*/ 12307091 h 23464"/>
              <a:gd name="T6" fmla="*/ 0 60000 65536"/>
              <a:gd name="T7" fmla="*/ 0 60000 65536"/>
              <a:gd name="T8" fmla="*/ 0 60000 65536"/>
            </a:gdLst>
            <a:ahLst/>
            <a:cxnLst>
              <a:cxn ang="T6">
                <a:pos x="T0" y="T1"/>
              </a:cxn>
              <a:cxn ang="T7">
                <a:pos x="T2" y="T3"/>
              </a:cxn>
              <a:cxn ang="T8">
                <a:pos x="T4" y="T5"/>
              </a:cxn>
            </a:cxnLst>
            <a:rect l="0" t="0" r="r" b="b"/>
            <a:pathLst>
              <a:path w="27578" h="23464" fill="none" extrusionOk="0">
                <a:moveTo>
                  <a:pt x="27578" y="22620"/>
                </a:moveTo>
                <a:cubicBezTo>
                  <a:pt x="25634" y="23179"/>
                  <a:pt x="23622" y="23464"/>
                  <a:pt x="21600" y="23464"/>
                </a:cubicBezTo>
                <a:cubicBezTo>
                  <a:pt x="9670" y="23464"/>
                  <a:pt x="0" y="13793"/>
                  <a:pt x="0" y="1864"/>
                </a:cubicBezTo>
                <a:cubicBezTo>
                  <a:pt x="0" y="1241"/>
                  <a:pt x="26" y="619"/>
                  <a:pt x="80" y="-1"/>
                </a:cubicBezTo>
              </a:path>
              <a:path w="27578" h="23464" stroke="0" extrusionOk="0">
                <a:moveTo>
                  <a:pt x="27578" y="22620"/>
                </a:moveTo>
                <a:cubicBezTo>
                  <a:pt x="25634" y="23179"/>
                  <a:pt x="23622" y="23464"/>
                  <a:pt x="21600" y="23464"/>
                </a:cubicBezTo>
                <a:cubicBezTo>
                  <a:pt x="9670" y="23464"/>
                  <a:pt x="0" y="13793"/>
                  <a:pt x="0" y="1864"/>
                </a:cubicBezTo>
                <a:cubicBezTo>
                  <a:pt x="0" y="1241"/>
                  <a:pt x="26" y="619"/>
                  <a:pt x="80" y="-1"/>
                </a:cubicBezTo>
                <a:lnTo>
                  <a:pt x="21600" y="1864"/>
                </a:lnTo>
                <a:lnTo>
                  <a:pt x="27578" y="22620"/>
                </a:lnTo>
                <a:close/>
              </a:path>
            </a:pathLst>
          </a:custGeom>
          <a:noFill/>
          <a:ln w="12700" cap="rnd">
            <a:solidFill>
              <a:srgbClr val="5F6062"/>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sz="1000">
              <a:solidFill>
                <a:srgbClr val="5F6062"/>
              </a:solidFill>
              <a:latin typeface="Arial" panose="020B0604020202020204" pitchFamily="34" charset="0"/>
              <a:cs typeface="Arial" panose="020B0604020202020204" pitchFamily="34" charset="0"/>
            </a:endParaRPr>
          </a:p>
        </p:txBody>
      </p:sp>
      <p:sp>
        <p:nvSpPr>
          <p:cNvPr id="32" name="Line 16"/>
          <p:cNvSpPr>
            <a:spLocks noChangeShapeType="1"/>
          </p:cNvSpPr>
          <p:nvPr/>
        </p:nvSpPr>
        <p:spPr bwMode="auto">
          <a:xfrm flipH="1">
            <a:off x="6272213" y="1570038"/>
            <a:ext cx="1439862" cy="4464050"/>
          </a:xfrm>
          <a:prstGeom prst="line">
            <a:avLst/>
          </a:prstGeom>
          <a:noFill/>
          <a:ln w="9525">
            <a:solidFill>
              <a:srgbClr val="5F606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lIns="90000" tIns="46800" rIns="90000" bIns="46800"/>
          <a:lstStyle/>
          <a:p>
            <a:endParaRPr lang="nb-NO" sz="800">
              <a:solidFill>
                <a:srgbClr val="5F6062"/>
              </a:solidFill>
              <a:latin typeface="Arial" panose="020B0604020202020204" pitchFamily="34" charset="0"/>
              <a:cs typeface="Arial" panose="020B0604020202020204" pitchFamily="34" charset="0"/>
            </a:endParaRPr>
          </a:p>
        </p:txBody>
      </p:sp>
      <p:sp>
        <p:nvSpPr>
          <p:cNvPr id="34" name="Line 18"/>
          <p:cNvSpPr>
            <a:spLocks noChangeShapeType="1"/>
          </p:cNvSpPr>
          <p:nvPr/>
        </p:nvSpPr>
        <p:spPr bwMode="auto">
          <a:xfrm flipH="1">
            <a:off x="1169868" y="1570038"/>
            <a:ext cx="6397745" cy="4138099"/>
          </a:xfrm>
          <a:prstGeom prst="line">
            <a:avLst/>
          </a:prstGeom>
          <a:noFill/>
          <a:ln w="9525">
            <a:solidFill>
              <a:srgbClr val="5F606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lIns="90000" tIns="46800" rIns="90000" bIns="46800"/>
          <a:lstStyle/>
          <a:p>
            <a:endParaRPr lang="nb-NO" sz="800">
              <a:solidFill>
                <a:srgbClr val="5F6062"/>
              </a:solidFill>
              <a:latin typeface="Arial" panose="020B0604020202020204" pitchFamily="34" charset="0"/>
              <a:cs typeface="Arial" panose="020B0604020202020204" pitchFamily="34" charset="0"/>
            </a:endParaRPr>
          </a:p>
        </p:txBody>
      </p:sp>
      <p:sp>
        <p:nvSpPr>
          <p:cNvPr id="35" name="Line 19"/>
          <p:cNvSpPr>
            <a:spLocks noChangeShapeType="1"/>
          </p:cNvSpPr>
          <p:nvPr/>
        </p:nvSpPr>
        <p:spPr bwMode="auto">
          <a:xfrm flipH="1">
            <a:off x="1167253" y="1538288"/>
            <a:ext cx="6189222" cy="1767314"/>
          </a:xfrm>
          <a:prstGeom prst="line">
            <a:avLst/>
          </a:prstGeom>
          <a:noFill/>
          <a:ln w="9525">
            <a:solidFill>
              <a:srgbClr val="5F606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lIns="90000" tIns="46800" rIns="90000" bIns="46800"/>
          <a:lstStyle/>
          <a:p>
            <a:endParaRPr lang="nb-NO" sz="800">
              <a:solidFill>
                <a:srgbClr val="5F6062"/>
              </a:solidFill>
              <a:latin typeface="Arial" panose="020B0604020202020204" pitchFamily="34" charset="0"/>
              <a:cs typeface="Arial" panose="020B0604020202020204" pitchFamily="34" charset="0"/>
            </a:endParaRPr>
          </a:p>
        </p:txBody>
      </p:sp>
      <p:sp>
        <p:nvSpPr>
          <p:cNvPr id="36" name="Text Box 20"/>
          <p:cNvSpPr txBox="1">
            <a:spLocks noChangeArrowheads="1"/>
          </p:cNvSpPr>
          <p:nvPr/>
        </p:nvSpPr>
        <p:spPr bwMode="auto">
          <a:xfrm>
            <a:off x="1319179" y="1510135"/>
            <a:ext cx="86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nb-NO" altLang="nb-NO" sz="800" dirty="0">
                <a:solidFill>
                  <a:srgbClr val="5F6062"/>
                </a:solidFill>
                <a:cs typeface="Arial" panose="020B0604020202020204" pitchFamily="34" charset="0"/>
              </a:rPr>
              <a:t>xxx</a:t>
            </a:r>
            <a:endParaRPr lang="en-GB" altLang="nb-NO" sz="800" dirty="0">
              <a:solidFill>
                <a:srgbClr val="5F6062"/>
              </a:solidFill>
              <a:cs typeface="Arial" panose="020B0604020202020204" pitchFamily="34" charset="0"/>
            </a:endParaRPr>
          </a:p>
        </p:txBody>
      </p:sp>
      <p:sp>
        <p:nvSpPr>
          <p:cNvPr id="38" name="Line 22"/>
          <p:cNvSpPr>
            <a:spLocks noChangeShapeType="1"/>
          </p:cNvSpPr>
          <p:nvPr/>
        </p:nvSpPr>
        <p:spPr bwMode="auto">
          <a:xfrm flipH="1">
            <a:off x="4038600" y="1497013"/>
            <a:ext cx="3744913" cy="4537075"/>
          </a:xfrm>
          <a:prstGeom prst="line">
            <a:avLst/>
          </a:prstGeom>
          <a:noFill/>
          <a:ln w="9525">
            <a:solidFill>
              <a:srgbClr val="5F606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bg2"/>
                  </a:outerShdw>
                </a:effectLst>
              </a14:hiddenEffects>
            </a:ext>
          </a:extLst>
        </p:spPr>
        <p:txBody>
          <a:bodyPr lIns="90000" tIns="46800" rIns="90000" bIns="46800"/>
          <a:lstStyle/>
          <a:p>
            <a:endParaRPr lang="nb-NO" sz="800">
              <a:solidFill>
                <a:srgbClr val="5F6062"/>
              </a:solidFill>
              <a:latin typeface="Arial" panose="020B0604020202020204" pitchFamily="34" charset="0"/>
              <a:cs typeface="Arial" panose="020B0604020202020204" pitchFamily="34" charset="0"/>
            </a:endParaRPr>
          </a:p>
        </p:txBody>
      </p:sp>
      <p:sp>
        <p:nvSpPr>
          <p:cNvPr id="41" name="Text Box 25"/>
          <p:cNvSpPr txBox="1">
            <a:spLocks noChangeArrowheads="1"/>
          </p:cNvSpPr>
          <p:nvPr/>
        </p:nvSpPr>
        <p:spPr bwMode="auto">
          <a:xfrm>
            <a:off x="4111625" y="1510135"/>
            <a:ext cx="86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nb-NO" altLang="nb-NO" sz="800" dirty="0">
                <a:solidFill>
                  <a:srgbClr val="5F6062"/>
                </a:solidFill>
                <a:cs typeface="Arial" panose="020B0604020202020204" pitchFamily="34" charset="0"/>
              </a:rPr>
              <a:t>xxx</a:t>
            </a:r>
            <a:endParaRPr lang="en-GB" altLang="nb-NO" sz="800" dirty="0">
              <a:solidFill>
                <a:srgbClr val="5F6062"/>
              </a:solidFill>
              <a:cs typeface="Arial" panose="020B0604020202020204" pitchFamily="34" charset="0"/>
            </a:endParaRPr>
          </a:p>
        </p:txBody>
      </p:sp>
      <p:sp>
        <p:nvSpPr>
          <p:cNvPr id="43" name="Text Box 27"/>
          <p:cNvSpPr txBox="1">
            <a:spLocks noChangeArrowheads="1"/>
          </p:cNvSpPr>
          <p:nvPr/>
        </p:nvSpPr>
        <p:spPr bwMode="auto">
          <a:xfrm>
            <a:off x="2465404" y="1510135"/>
            <a:ext cx="86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nb-NO" altLang="nb-NO" sz="800" dirty="0">
                <a:solidFill>
                  <a:srgbClr val="5F6062"/>
                </a:solidFill>
                <a:cs typeface="Arial" panose="020B0604020202020204" pitchFamily="34" charset="0"/>
              </a:rPr>
              <a:t>xxx</a:t>
            </a:r>
            <a:endParaRPr lang="en-GB" altLang="nb-NO" sz="800" dirty="0">
              <a:solidFill>
                <a:srgbClr val="5F6062"/>
              </a:solidFill>
              <a:cs typeface="Arial" panose="020B0604020202020204" pitchFamily="34" charset="0"/>
            </a:endParaRPr>
          </a:p>
        </p:txBody>
      </p:sp>
      <p:sp>
        <p:nvSpPr>
          <p:cNvPr id="46" name="Text Box 30"/>
          <p:cNvSpPr txBox="1">
            <a:spLocks noChangeArrowheads="1"/>
          </p:cNvSpPr>
          <p:nvPr/>
        </p:nvSpPr>
        <p:spPr bwMode="auto">
          <a:xfrm>
            <a:off x="5551488" y="1510135"/>
            <a:ext cx="86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nb-NO" altLang="nb-NO" sz="800" dirty="0">
                <a:solidFill>
                  <a:srgbClr val="5F6062"/>
                </a:solidFill>
                <a:cs typeface="Arial" panose="020B0604020202020204" pitchFamily="34" charset="0"/>
              </a:rPr>
              <a:t>xxx</a:t>
            </a:r>
            <a:endParaRPr lang="en-GB" altLang="nb-NO" sz="800" dirty="0">
              <a:solidFill>
                <a:srgbClr val="5F6062"/>
              </a:solidFill>
              <a:cs typeface="Arial" panose="020B0604020202020204" pitchFamily="34" charset="0"/>
            </a:endParaRPr>
          </a:p>
        </p:txBody>
      </p:sp>
      <p:sp>
        <p:nvSpPr>
          <p:cNvPr id="47" name="Text Box 31"/>
          <p:cNvSpPr txBox="1">
            <a:spLocks noChangeArrowheads="1"/>
          </p:cNvSpPr>
          <p:nvPr/>
        </p:nvSpPr>
        <p:spPr bwMode="auto">
          <a:xfrm>
            <a:off x="1355803" y="3286368"/>
            <a:ext cx="864000" cy="396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nb-NO" altLang="nb-NO" sz="800" dirty="0">
                <a:solidFill>
                  <a:srgbClr val="5F6062"/>
                </a:solidFill>
                <a:cs typeface="Arial" panose="020B0604020202020204" pitchFamily="34" charset="0"/>
              </a:rPr>
              <a:t>xxx</a:t>
            </a:r>
            <a:endParaRPr lang="en-GB" altLang="nb-NO" sz="800" dirty="0">
              <a:solidFill>
                <a:srgbClr val="5F6062"/>
              </a:solidFill>
              <a:cs typeface="Arial" panose="020B0604020202020204" pitchFamily="34" charset="0"/>
            </a:endParaRPr>
          </a:p>
        </p:txBody>
      </p:sp>
      <p:sp>
        <p:nvSpPr>
          <p:cNvPr id="51" name="Text Box 35"/>
          <p:cNvSpPr txBox="1">
            <a:spLocks noChangeArrowheads="1"/>
          </p:cNvSpPr>
          <p:nvPr/>
        </p:nvSpPr>
        <p:spPr bwMode="auto">
          <a:xfrm>
            <a:off x="2973654" y="2857060"/>
            <a:ext cx="864000" cy="396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nb-NO" altLang="nb-NO" sz="800" dirty="0">
                <a:solidFill>
                  <a:srgbClr val="5F6062"/>
                </a:solidFill>
                <a:cs typeface="Arial" panose="020B0604020202020204" pitchFamily="34" charset="0"/>
              </a:rPr>
              <a:t>xxx</a:t>
            </a:r>
            <a:endParaRPr lang="en-GB" altLang="nb-NO" sz="800" dirty="0">
              <a:solidFill>
                <a:srgbClr val="5F6062"/>
              </a:solidFill>
              <a:cs typeface="Arial" panose="020B0604020202020204" pitchFamily="34" charset="0"/>
            </a:endParaRPr>
          </a:p>
        </p:txBody>
      </p:sp>
      <p:sp>
        <p:nvSpPr>
          <p:cNvPr id="52" name="Text Box 36"/>
          <p:cNvSpPr txBox="1">
            <a:spLocks noChangeArrowheads="1"/>
          </p:cNvSpPr>
          <p:nvPr/>
        </p:nvSpPr>
        <p:spPr bwMode="auto">
          <a:xfrm>
            <a:off x="4325410" y="2432844"/>
            <a:ext cx="864000" cy="396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nb-NO" altLang="nb-NO" sz="800" dirty="0">
                <a:solidFill>
                  <a:srgbClr val="5F6062"/>
                </a:solidFill>
                <a:cs typeface="Arial" panose="020B0604020202020204" pitchFamily="34" charset="0"/>
              </a:rPr>
              <a:t>xxx</a:t>
            </a:r>
            <a:endParaRPr lang="en-GB" altLang="nb-NO" sz="800" dirty="0">
              <a:solidFill>
                <a:srgbClr val="5F6062"/>
              </a:solidFill>
              <a:cs typeface="Arial" panose="020B0604020202020204" pitchFamily="34" charset="0"/>
            </a:endParaRPr>
          </a:p>
        </p:txBody>
      </p:sp>
      <p:sp>
        <p:nvSpPr>
          <p:cNvPr id="53" name="Text Box 37"/>
          <p:cNvSpPr txBox="1">
            <a:spLocks noChangeArrowheads="1"/>
          </p:cNvSpPr>
          <p:nvPr/>
        </p:nvSpPr>
        <p:spPr bwMode="auto">
          <a:xfrm>
            <a:off x="5685631" y="2043438"/>
            <a:ext cx="864000" cy="396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nb-NO" altLang="nb-NO" sz="800" dirty="0">
                <a:solidFill>
                  <a:srgbClr val="5F6062"/>
                </a:solidFill>
                <a:cs typeface="Arial" panose="020B0604020202020204" pitchFamily="34" charset="0"/>
              </a:rPr>
              <a:t>xxx</a:t>
            </a:r>
            <a:endParaRPr lang="en-GB" altLang="nb-NO" sz="800" dirty="0">
              <a:solidFill>
                <a:srgbClr val="5F6062"/>
              </a:solidFill>
              <a:cs typeface="Arial" panose="020B0604020202020204" pitchFamily="34" charset="0"/>
            </a:endParaRPr>
          </a:p>
        </p:txBody>
      </p:sp>
      <p:sp>
        <p:nvSpPr>
          <p:cNvPr id="59" name="Text Box 43"/>
          <p:cNvSpPr txBox="1">
            <a:spLocks noChangeArrowheads="1"/>
          </p:cNvSpPr>
          <p:nvPr/>
        </p:nvSpPr>
        <p:spPr bwMode="auto">
          <a:xfrm>
            <a:off x="2346953" y="5064821"/>
            <a:ext cx="86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nb-NO" sz="800" dirty="0">
                <a:solidFill>
                  <a:srgbClr val="5F6062"/>
                </a:solidFill>
                <a:cs typeface="Arial" panose="020B0604020202020204" pitchFamily="34" charset="0"/>
              </a:rPr>
              <a:t>xxx</a:t>
            </a:r>
          </a:p>
        </p:txBody>
      </p:sp>
      <p:sp>
        <p:nvSpPr>
          <p:cNvPr id="60" name="Text Box 44"/>
          <p:cNvSpPr txBox="1">
            <a:spLocks noChangeArrowheads="1"/>
          </p:cNvSpPr>
          <p:nvPr/>
        </p:nvSpPr>
        <p:spPr bwMode="auto">
          <a:xfrm>
            <a:off x="4098221" y="3823734"/>
            <a:ext cx="86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nb-NO" sz="800" dirty="0">
                <a:solidFill>
                  <a:srgbClr val="5F6062"/>
                </a:solidFill>
                <a:cs typeface="Arial" panose="020B0604020202020204" pitchFamily="34" charset="0"/>
              </a:rPr>
              <a:t>xxx</a:t>
            </a:r>
          </a:p>
        </p:txBody>
      </p:sp>
      <p:sp>
        <p:nvSpPr>
          <p:cNvPr id="62" name="Text Box 46"/>
          <p:cNvSpPr txBox="1">
            <a:spLocks noChangeArrowheads="1"/>
          </p:cNvSpPr>
          <p:nvPr/>
        </p:nvSpPr>
        <p:spPr bwMode="auto">
          <a:xfrm>
            <a:off x="5334794" y="3083719"/>
            <a:ext cx="864000" cy="396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nb-NO" sz="800" dirty="0">
                <a:solidFill>
                  <a:srgbClr val="5F6062"/>
                </a:solidFill>
                <a:cs typeface="Arial" panose="020B0604020202020204" pitchFamily="34" charset="0"/>
              </a:rPr>
              <a:t>xxx</a:t>
            </a:r>
          </a:p>
        </p:txBody>
      </p:sp>
      <p:sp>
        <p:nvSpPr>
          <p:cNvPr id="63" name="Text Box 47"/>
          <p:cNvSpPr txBox="1">
            <a:spLocks noChangeArrowheads="1"/>
          </p:cNvSpPr>
          <p:nvPr/>
        </p:nvSpPr>
        <p:spPr bwMode="auto">
          <a:xfrm>
            <a:off x="6203826" y="2449275"/>
            <a:ext cx="864000" cy="3960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nb-NO" sz="800" dirty="0">
                <a:solidFill>
                  <a:srgbClr val="5F6062"/>
                </a:solidFill>
                <a:cs typeface="Arial" panose="020B0604020202020204" pitchFamily="34" charset="0"/>
              </a:rPr>
              <a:t>xxx</a:t>
            </a:r>
          </a:p>
        </p:txBody>
      </p:sp>
      <p:sp>
        <p:nvSpPr>
          <p:cNvPr id="64" name="Text Box 48"/>
          <p:cNvSpPr txBox="1">
            <a:spLocks noChangeArrowheads="1"/>
          </p:cNvSpPr>
          <p:nvPr/>
        </p:nvSpPr>
        <p:spPr bwMode="auto">
          <a:xfrm>
            <a:off x="6195484" y="3454997"/>
            <a:ext cx="86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nb-NO" sz="800" dirty="0">
                <a:solidFill>
                  <a:srgbClr val="5F6062"/>
                </a:solidFill>
                <a:cs typeface="Arial" panose="020B0604020202020204" pitchFamily="34" charset="0"/>
              </a:rPr>
              <a:t>xxx</a:t>
            </a:r>
          </a:p>
        </p:txBody>
      </p:sp>
      <p:sp>
        <p:nvSpPr>
          <p:cNvPr id="65" name="Text Box 49"/>
          <p:cNvSpPr txBox="1">
            <a:spLocks noChangeArrowheads="1"/>
          </p:cNvSpPr>
          <p:nvPr/>
        </p:nvSpPr>
        <p:spPr bwMode="auto">
          <a:xfrm>
            <a:off x="4802737" y="5255790"/>
            <a:ext cx="86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nb-NO" sz="800" dirty="0">
                <a:solidFill>
                  <a:srgbClr val="5F6062"/>
                </a:solidFill>
                <a:cs typeface="Arial" panose="020B0604020202020204" pitchFamily="34" charset="0"/>
              </a:rPr>
              <a:t>xxx</a:t>
            </a:r>
          </a:p>
        </p:txBody>
      </p:sp>
      <p:sp>
        <p:nvSpPr>
          <p:cNvPr id="66" name="Text Box 50"/>
          <p:cNvSpPr txBox="1">
            <a:spLocks noChangeArrowheads="1"/>
          </p:cNvSpPr>
          <p:nvPr/>
        </p:nvSpPr>
        <p:spPr bwMode="auto">
          <a:xfrm>
            <a:off x="5515015" y="4350228"/>
            <a:ext cx="86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nb-NO" sz="800" dirty="0">
                <a:solidFill>
                  <a:srgbClr val="5F6062"/>
                </a:solidFill>
                <a:cs typeface="Arial" panose="020B0604020202020204" pitchFamily="34" charset="0"/>
              </a:rPr>
              <a:t>xxx</a:t>
            </a:r>
          </a:p>
        </p:txBody>
      </p:sp>
      <p:sp>
        <p:nvSpPr>
          <p:cNvPr id="68" name="Text Box 52"/>
          <p:cNvSpPr txBox="1">
            <a:spLocks noChangeArrowheads="1"/>
          </p:cNvSpPr>
          <p:nvPr/>
        </p:nvSpPr>
        <p:spPr bwMode="auto">
          <a:xfrm>
            <a:off x="6534150" y="5483225"/>
            <a:ext cx="86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nb-NO" sz="800" dirty="0">
                <a:solidFill>
                  <a:srgbClr val="5F6062"/>
                </a:solidFill>
                <a:cs typeface="Arial" panose="020B0604020202020204" pitchFamily="34" charset="0"/>
              </a:rPr>
              <a:t>xxx</a:t>
            </a:r>
          </a:p>
        </p:txBody>
      </p:sp>
      <p:sp>
        <p:nvSpPr>
          <p:cNvPr id="69" name="Text Box 53"/>
          <p:cNvSpPr txBox="1">
            <a:spLocks noChangeArrowheads="1"/>
          </p:cNvSpPr>
          <p:nvPr/>
        </p:nvSpPr>
        <p:spPr bwMode="auto">
          <a:xfrm>
            <a:off x="6890484" y="4234715"/>
            <a:ext cx="86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nb-NO" sz="800" dirty="0">
                <a:solidFill>
                  <a:srgbClr val="5F6062"/>
                </a:solidFill>
                <a:cs typeface="Arial" panose="020B0604020202020204" pitchFamily="34" charset="0"/>
              </a:rPr>
              <a:t>xxx</a:t>
            </a:r>
          </a:p>
        </p:txBody>
      </p:sp>
      <p:sp>
        <p:nvSpPr>
          <p:cNvPr id="70" name="Text Box 54"/>
          <p:cNvSpPr txBox="1">
            <a:spLocks noChangeArrowheads="1"/>
          </p:cNvSpPr>
          <p:nvPr/>
        </p:nvSpPr>
        <p:spPr bwMode="auto">
          <a:xfrm>
            <a:off x="7366393" y="2699018"/>
            <a:ext cx="86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nb-NO" sz="800" dirty="0">
                <a:solidFill>
                  <a:srgbClr val="5F6062"/>
                </a:solidFill>
                <a:cs typeface="Arial" panose="020B0604020202020204" pitchFamily="34" charset="0"/>
              </a:rPr>
              <a:t>xxx</a:t>
            </a:r>
          </a:p>
        </p:txBody>
      </p:sp>
      <p:sp>
        <p:nvSpPr>
          <p:cNvPr id="71" name="Text Box 55"/>
          <p:cNvSpPr txBox="1">
            <a:spLocks noChangeArrowheads="1"/>
          </p:cNvSpPr>
          <p:nvPr/>
        </p:nvSpPr>
        <p:spPr bwMode="auto">
          <a:xfrm>
            <a:off x="7089071" y="3628989"/>
            <a:ext cx="86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nb-NO" sz="800" dirty="0">
                <a:solidFill>
                  <a:srgbClr val="5F6062"/>
                </a:solidFill>
                <a:cs typeface="Arial" panose="020B0604020202020204" pitchFamily="34" charset="0"/>
              </a:rPr>
              <a:t>xxx</a:t>
            </a:r>
          </a:p>
        </p:txBody>
      </p:sp>
      <p:sp>
        <p:nvSpPr>
          <p:cNvPr id="73" name="Rektangel 72">
            <a:hlinkClick r:id="rId7" action="ppaction://hlinksldjump"/>
          </p:cNvPr>
          <p:cNvSpPr/>
          <p:nvPr/>
        </p:nvSpPr>
        <p:spPr>
          <a:xfrm>
            <a:off x="7084073" y="730420"/>
            <a:ext cx="1980000" cy="257518"/>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5725">
              <a:buClr>
                <a:srgbClr val="5F6062"/>
              </a:buClr>
            </a:pPr>
            <a:r>
              <a:rPr lang="nb-NO" sz="600" dirty="0" err="1">
                <a:solidFill>
                  <a:schemeClr val="bg1"/>
                </a:solidFill>
                <a:latin typeface="Arial" panose="020B0604020202020204" pitchFamily="34" charset="0"/>
                <a:cs typeface="Arial" panose="020B0604020202020204" pitchFamily="34" charset="0"/>
              </a:rPr>
              <a:t>Målbilde</a:t>
            </a:r>
            <a:endParaRPr lang="nb-NO" sz="600" dirty="0">
              <a:solidFill>
                <a:schemeClr val="bg1"/>
              </a:solidFill>
              <a:latin typeface="Arial" panose="020B0604020202020204" pitchFamily="34" charset="0"/>
              <a:cs typeface="Arial" panose="020B0604020202020204" pitchFamily="34" charset="0"/>
            </a:endParaRPr>
          </a:p>
        </p:txBody>
      </p:sp>
      <p:sp>
        <p:nvSpPr>
          <p:cNvPr id="4" name="Rektangel 3"/>
          <p:cNvSpPr/>
          <p:nvPr/>
        </p:nvSpPr>
        <p:spPr>
          <a:xfrm>
            <a:off x="8165186" y="5316323"/>
            <a:ext cx="216000" cy="725385"/>
          </a:xfrm>
          <a:prstGeom prst="rect">
            <a:avLst/>
          </a:prstGeom>
          <a:solidFill>
            <a:srgbClr val="C19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5F6062"/>
                </a:solidFill>
                <a:latin typeface="Arial" panose="020B0604020202020204" pitchFamily="34" charset="0"/>
                <a:cs typeface="Arial" panose="020B0604020202020204" pitchFamily="34" charset="0"/>
              </a:rPr>
              <a:t>2017</a:t>
            </a:r>
          </a:p>
        </p:txBody>
      </p:sp>
      <p:sp>
        <p:nvSpPr>
          <p:cNvPr id="75" name="Rektangel 74"/>
          <p:cNvSpPr/>
          <p:nvPr/>
        </p:nvSpPr>
        <p:spPr>
          <a:xfrm>
            <a:off x="1169868" y="1114778"/>
            <a:ext cx="1232465" cy="216000"/>
          </a:xfrm>
          <a:prstGeom prst="rect">
            <a:avLst/>
          </a:prstGeom>
          <a:solidFill>
            <a:srgbClr val="C198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5F6062"/>
                </a:solidFill>
                <a:latin typeface="Arial" panose="020B0604020202020204" pitchFamily="34" charset="0"/>
                <a:cs typeface="Arial" panose="020B0604020202020204" pitchFamily="34" charset="0"/>
              </a:rPr>
              <a:t>2017</a:t>
            </a:r>
          </a:p>
        </p:txBody>
      </p:sp>
      <p:sp>
        <p:nvSpPr>
          <p:cNvPr id="76" name="Rektangel 75"/>
          <p:cNvSpPr/>
          <p:nvPr/>
        </p:nvSpPr>
        <p:spPr>
          <a:xfrm>
            <a:off x="5460962" y="1114778"/>
            <a:ext cx="1895513" cy="216000"/>
          </a:xfrm>
          <a:prstGeom prst="rect">
            <a:avLst/>
          </a:prstGeom>
          <a:solidFill>
            <a:srgbClr val="D8E8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5F6062"/>
                </a:solidFill>
                <a:latin typeface="Arial" panose="020B0604020202020204" pitchFamily="34" charset="0"/>
                <a:cs typeface="Arial" panose="020B0604020202020204" pitchFamily="34" charset="0"/>
              </a:rPr>
              <a:t>2020</a:t>
            </a:r>
          </a:p>
        </p:txBody>
      </p:sp>
      <p:sp>
        <p:nvSpPr>
          <p:cNvPr id="78" name="Ellipse 77"/>
          <p:cNvSpPr/>
          <p:nvPr/>
        </p:nvSpPr>
        <p:spPr>
          <a:xfrm>
            <a:off x="7208063" y="1128482"/>
            <a:ext cx="1080000" cy="1080000"/>
          </a:xfrm>
          <a:prstGeom prst="ellipse">
            <a:avLst/>
          </a:prstGeom>
          <a:solidFill>
            <a:srgbClr val="5F606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800" dirty="0">
                <a:solidFill>
                  <a:schemeClr val="bg1"/>
                </a:solidFill>
                <a:latin typeface="Arial" panose="020B0604020202020204" pitchFamily="34" charset="0"/>
                <a:cs typeface="Arial" panose="020B0604020202020204" pitchFamily="34" charset="0"/>
              </a:rPr>
              <a:t>Virksomheten har realisert strategien</a:t>
            </a:r>
          </a:p>
        </p:txBody>
      </p:sp>
      <p:sp>
        <p:nvSpPr>
          <p:cNvPr id="79" name="Rektangel 78"/>
          <p:cNvSpPr/>
          <p:nvPr/>
        </p:nvSpPr>
        <p:spPr>
          <a:xfrm>
            <a:off x="2401623" y="1114778"/>
            <a:ext cx="1349640" cy="216000"/>
          </a:xfrm>
          <a:prstGeom prst="rect">
            <a:avLst/>
          </a:prstGeom>
          <a:solidFill>
            <a:srgbClr val="F6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5F6062"/>
                </a:solidFill>
                <a:latin typeface="Arial" panose="020B0604020202020204" pitchFamily="34" charset="0"/>
                <a:cs typeface="Arial" panose="020B0604020202020204" pitchFamily="34" charset="0"/>
              </a:rPr>
              <a:t>2018</a:t>
            </a:r>
          </a:p>
        </p:txBody>
      </p:sp>
      <p:sp>
        <p:nvSpPr>
          <p:cNvPr id="80" name="Rektangel 79"/>
          <p:cNvSpPr/>
          <p:nvPr/>
        </p:nvSpPr>
        <p:spPr>
          <a:xfrm>
            <a:off x="8165186" y="4069042"/>
            <a:ext cx="216000" cy="1253805"/>
          </a:xfrm>
          <a:prstGeom prst="rect">
            <a:avLst/>
          </a:prstGeom>
          <a:solidFill>
            <a:srgbClr val="F6B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5F6062"/>
                </a:solidFill>
                <a:latin typeface="Arial" panose="020B0604020202020204" pitchFamily="34" charset="0"/>
                <a:cs typeface="Arial" panose="020B0604020202020204" pitchFamily="34" charset="0"/>
              </a:rPr>
              <a:t>2018</a:t>
            </a:r>
          </a:p>
        </p:txBody>
      </p:sp>
      <p:sp>
        <p:nvSpPr>
          <p:cNvPr id="81" name="Rektangel 80"/>
          <p:cNvSpPr/>
          <p:nvPr/>
        </p:nvSpPr>
        <p:spPr>
          <a:xfrm>
            <a:off x="814828" y="1338937"/>
            <a:ext cx="360000" cy="1966260"/>
          </a:xfrm>
          <a:prstGeom prst="rect">
            <a:avLst/>
          </a:prstGeom>
          <a:solidFill>
            <a:srgbClr val="E4E4E4"/>
          </a:solidFill>
          <a:ln>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vert="vert270" lIns="36000" tIns="36000" rIns="36000" bIns="36000" rtlCol="0" anchor="ctr"/>
          <a:lstStyle/>
          <a:p>
            <a:pPr algn="ctr"/>
            <a:r>
              <a:rPr lang="nb-NO" sz="800" dirty="0">
                <a:solidFill>
                  <a:srgbClr val="5F6062"/>
                </a:solidFill>
                <a:latin typeface="Arial" panose="020B0604020202020204" pitchFamily="34" charset="0"/>
                <a:cs typeface="Arial" panose="020B0604020202020204" pitchFamily="34" charset="0"/>
              </a:rPr>
              <a:t>Anskaffelser skal bidra til bedre behovsdekning og møte fremtidens behov</a:t>
            </a:r>
          </a:p>
        </p:txBody>
      </p:sp>
      <p:sp>
        <p:nvSpPr>
          <p:cNvPr id="83" name="Rektangel 82"/>
          <p:cNvSpPr/>
          <p:nvPr/>
        </p:nvSpPr>
        <p:spPr>
          <a:xfrm>
            <a:off x="814828" y="3303787"/>
            <a:ext cx="360000" cy="2381617"/>
          </a:xfrm>
          <a:prstGeom prst="rect">
            <a:avLst/>
          </a:prstGeom>
          <a:solidFill>
            <a:srgbClr val="E4E4E4"/>
          </a:solidFill>
          <a:ln>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vert="vert270" lIns="36000" tIns="36000" rIns="36000" bIns="36000" rtlCol="0" anchor="ctr"/>
          <a:lstStyle/>
          <a:p>
            <a:pPr algn="ctr"/>
            <a:r>
              <a:rPr lang="nb-NO" sz="800" dirty="0">
                <a:solidFill>
                  <a:srgbClr val="5F6062"/>
                </a:solidFill>
                <a:latin typeface="Arial" panose="020B0604020202020204" pitchFamily="34" charset="0"/>
                <a:cs typeface="Arial" panose="020B0604020202020204" pitchFamily="34" charset="0"/>
              </a:rPr>
              <a:t>Anskaffelser skal bidra til effektiv tjenesteproduksjon gjennom bedre ressursutnyttelse.</a:t>
            </a:r>
          </a:p>
        </p:txBody>
      </p:sp>
      <p:sp>
        <p:nvSpPr>
          <p:cNvPr id="86" name="Rektangel 85"/>
          <p:cNvSpPr/>
          <p:nvPr/>
        </p:nvSpPr>
        <p:spPr>
          <a:xfrm>
            <a:off x="1173163" y="6038020"/>
            <a:ext cx="2865437" cy="360000"/>
          </a:xfrm>
          <a:prstGeom prst="rect">
            <a:avLst/>
          </a:prstGeom>
          <a:solidFill>
            <a:srgbClr val="E4E4E4"/>
          </a:solidFill>
          <a:ln>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lang="nb-NO" sz="800">
                <a:solidFill>
                  <a:srgbClr val="5F6062"/>
                </a:solidFill>
                <a:latin typeface="Arial" panose="020B0604020202020204" pitchFamily="34" charset="0"/>
                <a:cs typeface="Arial" panose="020B0604020202020204" pitchFamily="34" charset="0"/>
              </a:rPr>
              <a:t>Anskaffelser skal gjennomføres raskere, enklere og digitalt.</a:t>
            </a:r>
            <a:endParaRPr lang="nb-NO" sz="800" dirty="0">
              <a:solidFill>
                <a:srgbClr val="5F6062"/>
              </a:solidFill>
              <a:latin typeface="Arial" panose="020B0604020202020204" pitchFamily="34" charset="0"/>
              <a:cs typeface="Arial" panose="020B0604020202020204" pitchFamily="34" charset="0"/>
            </a:endParaRPr>
          </a:p>
        </p:txBody>
      </p:sp>
      <p:sp>
        <p:nvSpPr>
          <p:cNvPr id="87" name="Rektangel 86"/>
          <p:cNvSpPr/>
          <p:nvPr/>
        </p:nvSpPr>
        <p:spPr>
          <a:xfrm>
            <a:off x="4038600" y="6038020"/>
            <a:ext cx="2243137" cy="360000"/>
          </a:xfrm>
          <a:prstGeom prst="rect">
            <a:avLst/>
          </a:prstGeom>
          <a:solidFill>
            <a:srgbClr val="E4E4E4"/>
          </a:solidFill>
          <a:ln>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lang="nb-NO" sz="800" dirty="0">
                <a:solidFill>
                  <a:srgbClr val="5F6062"/>
                </a:solidFill>
                <a:latin typeface="Arial" panose="020B0604020202020204" pitchFamily="34" charset="0"/>
                <a:cs typeface="Arial" panose="020B0604020202020204" pitchFamily="34" charset="0"/>
              </a:rPr>
              <a:t>Anskaffelser skal bidra til markedsutvikling.</a:t>
            </a:r>
          </a:p>
        </p:txBody>
      </p:sp>
      <p:sp>
        <p:nvSpPr>
          <p:cNvPr id="88" name="Rektangel 87"/>
          <p:cNvSpPr/>
          <p:nvPr/>
        </p:nvSpPr>
        <p:spPr>
          <a:xfrm>
            <a:off x="6278864" y="6038019"/>
            <a:ext cx="1877590" cy="360000"/>
          </a:xfrm>
          <a:prstGeom prst="rect">
            <a:avLst/>
          </a:prstGeom>
          <a:solidFill>
            <a:srgbClr val="E4E4E4"/>
          </a:solidFill>
          <a:ln>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lang="nb-NO" sz="800" dirty="0">
                <a:solidFill>
                  <a:srgbClr val="5F6062"/>
                </a:solidFill>
                <a:latin typeface="Arial" panose="020B0604020202020204" pitchFamily="34" charset="0"/>
                <a:cs typeface="Arial" panose="020B0604020202020204" pitchFamily="34" charset="0"/>
              </a:rPr>
              <a:t>Virksomheten skal vise samfunnsansvar i anskaffelsene.</a:t>
            </a:r>
          </a:p>
        </p:txBody>
      </p:sp>
      <p:sp>
        <p:nvSpPr>
          <p:cNvPr id="89" name="Rektangel 88"/>
          <p:cNvSpPr/>
          <p:nvPr/>
        </p:nvSpPr>
        <p:spPr>
          <a:xfrm>
            <a:off x="8165186" y="3206222"/>
            <a:ext cx="216000" cy="866082"/>
          </a:xfrm>
          <a:prstGeom prst="rect">
            <a:avLst/>
          </a:prstGeom>
          <a:solidFill>
            <a:srgbClr val="DA8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5F6062"/>
                </a:solidFill>
                <a:latin typeface="Arial" panose="020B0604020202020204" pitchFamily="34" charset="0"/>
                <a:cs typeface="Arial" panose="020B0604020202020204" pitchFamily="34" charset="0"/>
              </a:rPr>
              <a:t>2019</a:t>
            </a:r>
          </a:p>
        </p:txBody>
      </p:sp>
      <p:sp>
        <p:nvSpPr>
          <p:cNvPr id="90" name="Rektangel 89"/>
          <p:cNvSpPr/>
          <p:nvPr/>
        </p:nvSpPr>
        <p:spPr>
          <a:xfrm>
            <a:off x="8165185" y="1985678"/>
            <a:ext cx="216000" cy="1225437"/>
          </a:xfrm>
          <a:prstGeom prst="rect">
            <a:avLst/>
          </a:prstGeom>
          <a:solidFill>
            <a:srgbClr val="D8E8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5F6062"/>
                </a:solidFill>
                <a:latin typeface="Arial" panose="020B0604020202020204" pitchFamily="34" charset="0"/>
                <a:cs typeface="Arial" panose="020B0604020202020204" pitchFamily="34" charset="0"/>
              </a:rPr>
              <a:t>2020</a:t>
            </a:r>
          </a:p>
        </p:txBody>
      </p:sp>
      <p:sp>
        <p:nvSpPr>
          <p:cNvPr id="91" name="Rektangel 90"/>
          <p:cNvSpPr/>
          <p:nvPr/>
        </p:nvSpPr>
        <p:spPr>
          <a:xfrm>
            <a:off x="3751262" y="1114778"/>
            <a:ext cx="1709699" cy="216000"/>
          </a:xfrm>
          <a:prstGeom prst="rect">
            <a:avLst/>
          </a:prstGeom>
          <a:solidFill>
            <a:srgbClr val="DA86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5F6062"/>
                </a:solidFill>
                <a:latin typeface="Arial" panose="020B0604020202020204" pitchFamily="34" charset="0"/>
                <a:cs typeface="Arial" panose="020B0604020202020204" pitchFamily="34" charset="0"/>
              </a:rPr>
              <a:t>2019</a:t>
            </a:r>
          </a:p>
        </p:txBody>
      </p:sp>
    </p:spTree>
    <p:extLst>
      <p:ext uri="{BB962C8B-B14F-4D97-AF65-F5344CB8AC3E}">
        <p14:creationId xmlns:p14="http://schemas.microsoft.com/office/powerpoint/2010/main" val="2287195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Plassholder for innhold 8"/>
          <p:cNvGraphicFramePr>
            <a:graphicFrameLocks/>
          </p:cNvGraphicFramePr>
          <p:nvPr>
            <p:extLst>
              <p:ext uri="{D42A27DB-BD31-4B8C-83A1-F6EECF244321}">
                <p14:modId xmlns:p14="http://schemas.microsoft.com/office/powerpoint/2010/main" val="2092105766"/>
              </p:ext>
            </p:extLst>
          </p:nvPr>
        </p:nvGraphicFramePr>
        <p:xfrm>
          <a:off x="4572000" y="3108458"/>
          <a:ext cx="4572000" cy="3651152"/>
        </p:xfrm>
        <a:graphic>
          <a:graphicData uri="http://schemas.openxmlformats.org/drawingml/2006/chart">
            <c:chart xmlns:c="http://schemas.openxmlformats.org/drawingml/2006/chart" xmlns:r="http://schemas.openxmlformats.org/officeDocument/2006/relationships" r:id="rId3"/>
          </a:graphicData>
        </a:graphic>
      </p:graphicFrame>
      <p:sp>
        <p:nvSpPr>
          <p:cNvPr id="3" name="Plassholder for innhold 2"/>
          <p:cNvSpPr>
            <a:spLocks noGrp="1"/>
          </p:cNvSpPr>
          <p:nvPr>
            <p:ph idx="1"/>
          </p:nvPr>
        </p:nvSpPr>
        <p:spPr>
          <a:xfrm>
            <a:off x="10243" y="1259933"/>
            <a:ext cx="4569503" cy="4733350"/>
          </a:xfrm>
        </p:spPr>
        <p:txBody>
          <a:bodyPr>
            <a:normAutofit/>
          </a:bodyPr>
          <a:lstStyle/>
          <a:p>
            <a:pPr marL="0" indent="0">
              <a:buNone/>
            </a:pPr>
            <a:r>
              <a:rPr lang="nb-NO" sz="1000" dirty="0">
                <a:latin typeface="Arial" panose="020B0604020202020204" pitchFamily="34" charset="0"/>
                <a:cs typeface="Arial" panose="020B0604020202020204" pitchFamily="34" charset="0"/>
              </a:rPr>
              <a:t>Virksomheten anskaffer årlig varer og tjenester for </a:t>
            </a:r>
            <a:r>
              <a:rPr lang="nb-NO" sz="1000" dirty="0" err="1">
                <a:latin typeface="Arial" panose="020B0604020202020204" pitchFamily="34" charset="0"/>
                <a:cs typeface="Arial" panose="020B0604020202020204" pitchFamily="34" charset="0"/>
              </a:rPr>
              <a:t>X</a:t>
            </a:r>
            <a:r>
              <a:rPr lang="nb-NO" sz="1000" dirty="0">
                <a:latin typeface="Arial" panose="020B0604020202020204" pitchFamily="34" charset="0"/>
                <a:cs typeface="Arial" panose="020B0604020202020204" pitchFamily="34" charset="0"/>
              </a:rPr>
              <a:t> kr. Dette utgjør </a:t>
            </a:r>
            <a:r>
              <a:rPr lang="nb-NO" sz="1000" dirty="0" err="1">
                <a:latin typeface="Arial" panose="020B0604020202020204" pitchFamily="34" charset="0"/>
                <a:cs typeface="Arial" panose="020B0604020202020204" pitchFamily="34" charset="0"/>
              </a:rPr>
              <a:t>X</a:t>
            </a:r>
            <a:r>
              <a:rPr lang="nb-NO" sz="1000" dirty="0">
                <a:latin typeface="Arial" panose="020B0604020202020204" pitchFamily="34" charset="0"/>
                <a:cs typeface="Arial" panose="020B0604020202020204" pitchFamily="34" charset="0"/>
              </a:rPr>
              <a:t> % av vårt årlige budsjett. Vi har en avtaledekning på </a:t>
            </a:r>
            <a:r>
              <a:rPr lang="nb-NO" sz="1000" dirty="0" err="1">
                <a:latin typeface="Arial" panose="020B0604020202020204" pitchFamily="34" charset="0"/>
                <a:cs typeface="Arial" panose="020B0604020202020204" pitchFamily="34" charset="0"/>
              </a:rPr>
              <a:t>X</a:t>
            </a:r>
            <a:r>
              <a:rPr lang="nb-NO" sz="1000" dirty="0">
                <a:latin typeface="Arial" panose="020B0604020202020204" pitchFamily="34" charset="0"/>
                <a:cs typeface="Arial" panose="020B0604020202020204" pitchFamily="34" charset="0"/>
              </a:rPr>
              <a:t> % og </a:t>
            </a:r>
            <a:r>
              <a:rPr lang="nb-NO" sz="1000" dirty="0" err="1">
                <a:latin typeface="Arial" panose="020B0604020202020204" pitchFamily="34" charset="0"/>
                <a:cs typeface="Arial" panose="020B0604020202020204" pitchFamily="34" charset="0"/>
              </a:rPr>
              <a:t>X</a:t>
            </a:r>
            <a:r>
              <a:rPr lang="nb-NO" sz="1000" dirty="0">
                <a:latin typeface="Arial" panose="020B0604020202020204" pitchFamily="34" charset="0"/>
                <a:cs typeface="Arial" panose="020B0604020202020204" pitchFamily="34" charset="0"/>
              </a:rPr>
              <a:t> antall rammeavtaler per 1.1.2017.</a:t>
            </a:r>
          </a:p>
          <a:p>
            <a:pPr marL="0" indent="0">
              <a:buNone/>
            </a:pPr>
            <a:r>
              <a:rPr lang="nb-NO" sz="1000" dirty="0">
                <a:latin typeface="Arial" panose="020B0604020202020204" pitchFamily="34" charset="0"/>
                <a:cs typeface="Arial" panose="020B0604020202020204" pitchFamily="34" charset="0"/>
              </a:rPr>
              <a:t>Avtalene som inngås, er viktige både for virksomheten, brukerne og leverandørene. Med dette følger et ansvar om å opptre som en profesjonell innkjøper og sørge for å få mest mulig igjen for midlene. Samtidig ønsker virksomheten å bruke anskaffelsene strategisk for å bidra til den innovasjon- og virksomhetsutvikling vi trenger. </a:t>
            </a:r>
          </a:p>
          <a:p>
            <a:pPr marL="0" indent="0">
              <a:buNone/>
            </a:pPr>
            <a:r>
              <a:rPr lang="nb-NO" sz="1000" dirty="0">
                <a:latin typeface="Arial" panose="020B0604020202020204" pitchFamily="34" charset="0"/>
                <a:cs typeface="Arial" panose="020B0604020202020204" pitchFamily="34" charset="0"/>
              </a:rPr>
              <a:t>Anskaffelser er et strategisk viktig område for virksomheten og skal være med på å sikre at vi når våre mål. I noen tilfeller er det en direkte sammenheng mellom kvaliteten på de anskaffelsene virksomheten gjør, og kvaliteten på de tjenestene som vi leverer. </a:t>
            </a:r>
          </a:p>
          <a:p>
            <a:pPr marL="0" indent="0">
              <a:buNone/>
            </a:pPr>
            <a:r>
              <a:rPr lang="nb-NO" sz="1000" dirty="0">
                <a:latin typeface="Arial" panose="020B0604020202020204" pitchFamily="34" charset="0"/>
                <a:cs typeface="Arial" panose="020B0604020202020204" pitchFamily="34" charset="0"/>
              </a:rPr>
              <a:t>Anskaffelsesstrategien skal understøtte virksomhetens hovedstrategi og beskrive en overordnet tenkning og adferd for anskaffelser. Anskaffelsesstrategien skal gi et felles grunnlag for gjennomføring av anskaffelser og sikre effektiv ressursbruk. Vi skal gjennomføre anskaffelsene i tråd med lov og forskrift og sikre kravene til konkurranse, likebehandling og åpenhet. </a:t>
            </a:r>
          </a:p>
          <a:p>
            <a:pPr marL="0" indent="0">
              <a:buNone/>
            </a:pPr>
            <a:r>
              <a:rPr lang="nb-NO" sz="1000" dirty="0">
                <a:latin typeface="Arial" panose="020B0604020202020204" pitchFamily="34" charset="0"/>
                <a:cs typeface="Arial" panose="020B0604020202020204" pitchFamily="34" charset="0"/>
              </a:rPr>
              <a:t>Strategien gjelder for alt anskaffelsesarbeid som gjennomføres i virksomheten, på tvers av enheter og for alle faser i en anskaffelsesprosess; fra planlegging av anskaffelsen til kontraktens avslutning. Den berører alle deler av organisasjonen, og alle ansatte har et felles ansvar for å bidra til at vi lykkes med å nå målene.  </a:t>
            </a:r>
          </a:p>
        </p:txBody>
      </p:sp>
      <p:cxnSp>
        <p:nvCxnSpPr>
          <p:cNvPr id="5" name="Rett linje 4"/>
          <p:cNvCxnSpPr/>
          <p:nvPr/>
        </p:nvCxnSpPr>
        <p:spPr>
          <a:xfrm>
            <a:off x="72000" y="393659"/>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10244" y="977359"/>
            <a:ext cx="1586285" cy="261610"/>
          </a:xfrm>
          <a:prstGeom prst="rect">
            <a:avLst/>
          </a:prstGeom>
          <a:noFill/>
        </p:spPr>
        <p:txBody>
          <a:bodyPr wrap="square" rtlCol="0" anchor="ctr">
            <a:spAutoFit/>
          </a:bodyPr>
          <a:lstStyle/>
          <a:p>
            <a:r>
              <a:rPr lang="nb-NO" sz="1100" dirty="0">
                <a:solidFill>
                  <a:srgbClr val="005380"/>
                </a:solidFill>
                <a:latin typeface="Arial" panose="020B0604020202020204" pitchFamily="34" charset="0"/>
                <a:cs typeface="Arial" panose="020B0604020202020204" pitchFamily="34" charset="0"/>
              </a:rPr>
              <a:t>Introduksjon</a:t>
            </a:r>
          </a:p>
        </p:txBody>
      </p:sp>
      <p:graphicFrame>
        <p:nvGraphicFramePr>
          <p:cNvPr id="9" name="Plassholder for innhold 7"/>
          <p:cNvGraphicFramePr>
            <a:graphicFrameLocks/>
          </p:cNvGraphicFramePr>
          <p:nvPr>
            <p:extLst>
              <p:ext uri="{D42A27DB-BD31-4B8C-83A1-F6EECF244321}">
                <p14:modId xmlns:p14="http://schemas.microsoft.com/office/powerpoint/2010/main" val="348523047"/>
              </p:ext>
            </p:extLst>
          </p:nvPr>
        </p:nvGraphicFramePr>
        <p:xfrm>
          <a:off x="5736715" y="1108164"/>
          <a:ext cx="2890232" cy="1983783"/>
        </p:xfrm>
        <a:graphic>
          <a:graphicData uri="http://schemas.openxmlformats.org/drawingml/2006/chart">
            <c:chart xmlns:c="http://schemas.openxmlformats.org/drawingml/2006/chart" xmlns:r="http://schemas.openxmlformats.org/officeDocument/2006/relationships" r:id="rId4"/>
          </a:graphicData>
        </a:graphic>
      </p:graphicFrame>
      <p:sp>
        <p:nvSpPr>
          <p:cNvPr id="10" name="Rektangel 9">
            <a:hlinkClick r:id="rId5" action="ppaction://hlinksldjump"/>
          </p:cNvPr>
          <p:cNvSpPr/>
          <p:nvPr/>
        </p:nvSpPr>
        <p:spPr>
          <a:xfrm>
            <a:off x="72000" y="469366"/>
            <a:ext cx="1980000" cy="222637"/>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bg1"/>
                </a:solidFill>
                <a:latin typeface="Arial" panose="020B0604020202020204" pitchFamily="34" charset="0"/>
                <a:cs typeface="Arial" panose="020B0604020202020204" pitchFamily="34" charset="0"/>
              </a:rPr>
              <a:t>INTRODUKSJON</a:t>
            </a:r>
          </a:p>
        </p:txBody>
      </p:sp>
      <p:sp>
        <p:nvSpPr>
          <p:cNvPr id="12" name="TekstSylinder 11"/>
          <p:cNvSpPr txBox="1"/>
          <p:nvPr/>
        </p:nvSpPr>
        <p:spPr>
          <a:xfrm>
            <a:off x="4579747" y="2787231"/>
            <a:ext cx="1021433" cy="246221"/>
          </a:xfrm>
          <a:prstGeom prst="rect">
            <a:avLst/>
          </a:prstGeom>
          <a:noFill/>
        </p:spPr>
        <p:txBody>
          <a:bodyPr wrap="none" rtlCol="0">
            <a:spAutoFit/>
          </a:bodyPr>
          <a:lstStyle/>
          <a:p>
            <a:r>
              <a:rPr lang="nb-NO" sz="1000" dirty="0">
                <a:latin typeface="Arial" panose="020B0604020202020204" pitchFamily="34" charset="0"/>
                <a:cs typeface="Arial" panose="020B0604020202020204" pitchFamily="34" charset="0"/>
              </a:rPr>
              <a:t>Selvevaluering</a:t>
            </a:r>
          </a:p>
        </p:txBody>
      </p:sp>
      <p:cxnSp>
        <p:nvCxnSpPr>
          <p:cNvPr id="13" name="Rett linje 12"/>
          <p:cNvCxnSpPr/>
          <p:nvPr/>
        </p:nvCxnSpPr>
        <p:spPr>
          <a:xfrm>
            <a:off x="72000" y="6466414"/>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6" action="ppaction://hlinksldjump"/>
          </p:cNvPr>
          <p:cNvSpPr/>
          <p:nvPr/>
        </p:nvSpPr>
        <p:spPr>
          <a:xfrm>
            <a:off x="2409357"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HOVEDMÅL</a:t>
            </a:r>
          </a:p>
        </p:txBody>
      </p:sp>
      <p:sp>
        <p:nvSpPr>
          <p:cNvPr id="15" name="Rektangel 14">
            <a:hlinkClick r:id="rId7" action="ppaction://hlinksldjump"/>
          </p:cNvPr>
          <p:cNvSpPr/>
          <p:nvPr/>
        </p:nvSpPr>
        <p:spPr>
          <a:xfrm>
            <a:off x="4746715"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DELMÅL</a:t>
            </a:r>
          </a:p>
        </p:txBody>
      </p:sp>
      <p:sp>
        <p:nvSpPr>
          <p:cNvPr id="16" name="Rektangel 15">
            <a:hlinkClick r:id="rId8" action="ppaction://hlinksldjump"/>
          </p:cNvPr>
          <p:cNvSpPr/>
          <p:nvPr/>
        </p:nvSpPr>
        <p:spPr>
          <a:xfrm>
            <a:off x="7084073"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7006673" y="6466414"/>
            <a:ext cx="2057400" cy="365125"/>
          </a:xfrm>
        </p:spPr>
        <p:txBody>
          <a:bodyPr/>
          <a:lstStyle/>
          <a:p>
            <a:fld id="{087DA6A7-F1BA-4F19-98D1-8BC0C441CFD1}" type="slidenum">
              <a:rPr lang="nb-NO" sz="800" smtClean="0">
                <a:solidFill>
                  <a:srgbClr val="5F6062"/>
                </a:solidFill>
                <a:latin typeface="Arial" panose="020B0604020202020204" pitchFamily="34" charset="0"/>
                <a:cs typeface="Arial" panose="020B0604020202020204" pitchFamily="34" charset="0"/>
              </a:rPr>
              <a:t>2</a:t>
            </a:fld>
            <a:endParaRPr lang="nb-NO" sz="800"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72000" y="6475080"/>
            <a:ext cx="3086100" cy="365125"/>
          </a:xfrm>
        </p:spPr>
        <p:txBody>
          <a:bodyPr/>
          <a:lstStyle/>
          <a:p>
            <a:pPr algn="l"/>
            <a:r>
              <a:rPr lang="nb-NO" sz="800" b="1" dirty="0">
                <a:solidFill>
                  <a:srgbClr val="5F6062"/>
                </a:solidFill>
                <a:latin typeface="Arial" panose="020B0604020202020204" pitchFamily="34" charset="0"/>
                <a:cs typeface="Arial" panose="020B0604020202020204" pitchFamily="34" charset="0"/>
              </a:rPr>
              <a:t>Virksomhet </a:t>
            </a:r>
            <a:r>
              <a:rPr lang="nb-NO" sz="800" b="1" dirty="0" err="1">
                <a:solidFill>
                  <a:srgbClr val="5F6062"/>
                </a:solidFill>
                <a:latin typeface="Arial" panose="020B0604020202020204" pitchFamily="34" charset="0"/>
                <a:cs typeface="Arial" panose="020B0604020202020204" pitchFamily="34" charset="0"/>
              </a:rPr>
              <a:t>X</a:t>
            </a:r>
            <a:r>
              <a:rPr lang="nb-NO" sz="800" b="1" dirty="0">
                <a:solidFill>
                  <a:srgbClr val="5F6062"/>
                </a:solidFill>
                <a:latin typeface="Arial" panose="020B0604020202020204" pitchFamily="34" charset="0"/>
                <a:cs typeface="Arial" panose="020B0604020202020204" pitchFamily="34" charset="0"/>
              </a:rPr>
              <a:t> </a:t>
            </a:r>
            <a:r>
              <a:rPr lang="nb-NO" sz="800" dirty="0">
                <a:solidFill>
                  <a:srgbClr val="5F6062"/>
                </a:solidFill>
                <a:latin typeface="Arial" panose="020B0604020202020204" pitchFamily="34" charset="0"/>
                <a:cs typeface="Arial" panose="020B0604020202020204" pitchFamily="34" charset="0"/>
              </a:rPr>
              <a:t>anskaffelsesstrategi 2017–2020</a:t>
            </a:r>
          </a:p>
        </p:txBody>
      </p:sp>
      <p:sp>
        <p:nvSpPr>
          <p:cNvPr id="18" name="TekstSylinder 17"/>
          <p:cNvSpPr txBox="1"/>
          <p:nvPr/>
        </p:nvSpPr>
        <p:spPr>
          <a:xfrm>
            <a:off x="4579747" y="1259933"/>
            <a:ext cx="1843774" cy="246221"/>
          </a:xfrm>
          <a:prstGeom prst="rect">
            <a:avLst/>
          </a:prstGeom>
          <a:noFill/>
        </p:spPr>
        <p:txBody>
          <a:bodyPr wrap="none" rtlCol="0">
            <a:spAutoFit/>
          </a:bodyPr>
          <a:lstStyle/>
          <a:p>
            <a:r>
              <a:rPr lang="nb-NO" sz="1000" dirty="0">
                <a:latin typeface="Arial" panose="020B0604020202020204" pitchFamily="34" charset="0"/>
                <a:cs typeface="Arial" panose="020B0604020202020204" pitchFamily="34" charset="0"/>
              </a:rPr>
              <a:t>Virksomhetens forbruk i 2016</a:t>
            </a:r>
          </a:p>
        </p:txBody>
      </p:sp>
      <p:sp>
        <p:nvSpPr>
          <p:cNvPr id="20" name="Rektangel 19"/>
          <p:cNvSpPr/>
          <p:nvPr/>
        </p:nvSpPr>
        <p:spPr>
          <a:xfrm>
            <a:off x="1251040" y="5021105"/>
            <a:ext cx="2095893" cy="226150"/>
          </a:xfrm>
          <a:prstGeom prst="rect">
            <a:avLst/>
          </a:prstGeom>
          <a:solidFill>
            <a:srgbClr val="B1B2B3"/>
          </a:solidFill>
          <a:ln w="9525">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000" dirty="0">
                <a:solidFill>
                  <a:srgbClr val="5F6062"/>
                </a:solidFill>
                <a:latin typeface="Arial" panose="020B0604020202020204" pitchFamily="34" charset="0"/>
                <a:cs typeface="Arial" panose="020B0604020202020204" pitchFamily="34" charset="0"/>
              </a:rPr>
              <a:t>Våre viktigste innkjøp</a:t>
            </a:r>
          </a:p>
        </p:txBody>
      </p:sp>
      <p:sp>
        <p:nvSpPr>
          <p:cNvPr id="21" name="Rektangel 20"/>
          <p:cNvSpPr/>
          <p:nvPr/>
        </p:nvSpPr>
        <p:spPr>
          <a:xfrm>
            <a:off x="1251040" y="5247440"/>
            <a:ext cx="2095893" cy="226150"/>
          </a:xfrm>
          <a:prstGeom prst="rect">
            <a:avLst/>
          </a:prstGeom>
          <a:noFill/>
          <a:ln w="9525">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a:pPr>
            <a:r>
              <a:rPr lang="nb-NO" sz="1000" dirty="0">
                <a:solidFill>
                  <a:srgbClr val="5F6062"/>
                </a:solidFill>
                <a:latin typeface="Arial" panose="020B0604020202020204" pitchFamily="34" charset="0"/>
                <a:cs typeface="Arial" panose="020B0604020202020204" pitchFamily="34" charset="0"/>
              </a:rPr>
              <a:t>Konsulenttjenester</a:t>
            </a:r>
          </a:p>
        </p:txBody>
      </p:sp>
      <p:sp>
        <p:nvSpPr>
          <p:cNvPr id="22" name="Rektangel 21"/>
          <p:cNvSpPr/>
          <p:nvPr/>
        </p:nvSpPr>
        <p:spPr>
          <a:xfrm>
            <a:off x="1251040" y="5472601"/>
            <a:ext cx="2095893" cy="226150"/>
          </a:xfrm>
          <a:prstGeom prst="rect">
            <a:avLst/>
          </a:prstGeom>
          <a:noFill/>
          <a:ln w="9525">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startAt="2"/>
            </a:pPr>
            <a:r>
              <a:rPr lang="nb-NO" sz="1000" dirty="0">
                <a:solidFill>
                  <a:srgbClr val="5F6062"/>
                </a:solidFill>
                <a:latin typeface="Arial" panose="020B0604020202020204" pitchFamily="34" charset="0"/>
                <a:cs typeface="Arial" panose="020B0604020202020204" pitchFamily="34" charset="0"/>
              </a:rPr>
              <a:t>Leie av lokaler</a:t>
            </a:r>
          </a:p>
        </p:txBody>
      </p:sp>
      <p:sp>
        <p:nvSpPr>
          <p:cNvPr id="23" name="Rektangel 22"/>
          <p:cNvSpPr/>
          <p:nvPr/>
        </p:nvSpPr>
        <p:spPr>
          <a:xfrm>
            <a:off x="1251040" y="5697801"/>
            <a:ext cx="2095893" cy="226150"/>
          </a:xfrm>
          <a:prstGeom prst="rect">
            <a:avLst/>
          </a:prstGeom>
          <a:noFill/>
          <a:ln w="9525">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startAt="3"/>
            </a:pPr>
            <a:r>
              <a:rPr lang="nb-NO" sz="1000" dirty="0">
                <a:solidFill>
                  <a:srgbClr val="5F6062"/>
                </a:solidFill>
                <a:latin typeface="Arial" panose="020B0604020202020204" pitchFamily="34" charset="0"/>
                <a:cs typeface="Arial" panose="020B0604020202020204" pitchFamily="34" charset="0"/>
              </a:rPr>
              <a:t>Programvare for drift av </a:t>
            </a:r>
            <a:r>
              <a:rPr lang="nb-NO" sz="1000" dirty="0" err="1">
                <a:solidFill>
                  <a:srgbClr val="5F6062"/>
                </a:solidFill>
                <a:latin typeface="Arial" panose="020B0604020202020204" pitchFamily="34" charset="0"/>
                <a:cs typeface="Arial" panose="020B0604020202020204" pitchFamily="34" charset="0"/>
              </a:rPr>
              <a:t>X</a:t>
            </a:r>
            <a:endParaRPr lang="nb-NO" sz="1000" dirty="0">
              <a:solidFill>
                <a:srgbClr val="5F6062"/>
              </a:solidFill>
              <a:latin typeface="Arial" panose="020B0604020202020204" pitchFamily="34" charset="0"/>
              <a:cs typeface="Arial" panose="020B0604020202020204" pitchFamily="34" charset="0"/>
            </a:endParaRPr>
          </a:p>
        </p:txBody>
      </p:sp>
      <p:sp>
        <p:nvSpPr>
          <p:cNvPr id="24" name="Rektangel 23"/>
          <p:cNvSpPr/>
          <p:nvPr/>
        </p:nvSpPr>
        <p:spPr>
          <a:xfrm>
            <a:off x="1251040" y="5924304"/>
            <a:ext cx="2095893" cy="226150"/>
          </a:xfrm>
          <a:prstGeom prst="rect">
            <a:avLst/>
          </a:prstGeom>
          <a:noFill/>
          <a:ln w="9525">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startAt="4"/>
            </a:pPr>
            <a:r>
              <a:rPr lang="nb-NO" sz="1000" dirty="0">
                <a:solidFill>
                  <a:srgbClr val="5F6062"/>
                </a:solidFill>
                <a:latin typeface="Arial" panose="020B0604020202020204" pitchFamily="34" charset="0"/>
                <a:cs typeface="Arial" panose="020B0604020202020204" pitchFamily="34" charset="0"/>
              </a:rPr>
              <a:t>Datamaskiner</a:t>
            </a:r>
          </a:p>
        </p:txBody>
      </p:sp>
      <p:sp>
        <p:nvSpPr>
          <p:cNvPr id="25" name="Rektangel 24"/>
          <p:cNvSpPr/>
          <p:nvPr/>
        </p:nvSpPr>
        <p:spPr>
          <a:xfrm>
            <a:off x="1251040" y="6150889"/>
            <a:ext cx="2095893" cy="226150"/>
          </a:xfrm>
          <a:prstGeom prst="rect">
            <a:avLst/>
          </a:prstGeom>
          <a:noFill/>
          <a:ln w="9525">
            <a:solidFill>
              <a:srgbClr val="5F60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startAt="5"/>
            </a:pPr>
            <a:r>
              <a:rPr lang="nb-NO" sz="1000" dirty="0">
                <a:solidFill>
                  <a:srgbClr val="5F6062"/>
                </a:solidFill>
                <a:latin typeface="Arial" panose="020B0604020202020204" pitchFamily="34" charset="0"/>
                <a:cs typeface="Arial" panose="020B0604020202020204" pitchFamily="34" charset="0"/>
              </a:rPr>
              <a:t>Vikartjenester</a:t>
            </a:r>
          </a:p>
        </p:txBody>
      </p:sp>
    </p:spTree>
    <p:extLst>
      <p:ext uri="{BB962C8B-B14F-4D97-AF65-F5344CB8AC3E}">
        <p14:creationId xmlns:p14="http://schemas.microsoft.com/office/powerpoint/2010/main" val="1589946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0243" y="1152144"/>
            <a:ext cx="4569503" cy="5228970"/>
          </a:xfrm>
        </p:spPr>
        <p:txBody>
          <a:bodyPr>
            <a:normAutofit/>
          </a:bodyPr>
          <a:lstStyle/>
          <a:p>
            <a:pPr marL="0" indent="0">
              <a:lnSpc>
                <a:spcPct val="120000"/>
              </a:lnSpc>
              <a:spcBef>
                <a:spcPts val="0"/>
              </a:spcBef>
              <a:buNone/>
            </a:pPr>
            <a:endParaRPr lang="nb-NO" sz="1000" dirty="0">
              <a:latin typeface="Arial" panose="020B0604020202020204" pitchFamily="34" charset="0"/>
              <a:cs typeface="Arial" panose="020B0604020202020204" pitchFamily="34" charset="0"/>
            </a:endParaRPr>
          </a:p>
          <a:p>
            <a:pPr marL="0" indent="0">
              <a:lnSpc>
                <a:spcPct val="120000"/>
              </a:lnSpc>
              <a:spcBef>
                <a:spcPts val="0"/>
              </a:spcBef>
              <a:buNone/>
            </a:pPr>
            <a:r>
              <a:rPr lang="nb-NO" sz="1000" b="1" dirty="0">
                <a:latin typeface="Arial" panose="020B0604020202020204" pitchFamily="34" charset="0"/>
                <a:cs typeface="Arial" panose="020B0604020202020204" pitchFamily="34" charset="0"/>
              </a:rPr>
              <a:t>Virksomhetens anskaffelser skal gjøres profesjonelt, effektivt og virkningsfullt.</a:t>
            </a:r>
          </a:p>
          <a:p>
            <a:pPr marL="0" indent="0">
              <a:lnSpc>
                <a:spcPct val="120000"/>
              </a:lnSpc>
              <a:spcBef>
                <a:spcPts val="0"/>
              </a:spcBef>
              <a:buNone/>
            </a:pPr>
            <a:endParaRPr lang="nb-NO" sz="1000" dirty="0">
              <a:latin typeface="Arial" panose="020B0604020202020204" pitchFamily="34" charset="0"/>
              <a:cs typeface="Arial" panose="020B0604020202020204" pitchFamily="34" charset="0"/>
            </a:endParaRPr>
          </a:p>
          <a:p>
            <a:pPr marL="0" indent="0">
              <a:lnSpc>
                <a:spcPct val="120000"/>
              </a:lnSpc>
              <a:spcBef>
                <a:spcPts val="0"/>
              </a:spcBef>
              <a:buNone/>
            </a:pPr>
            <a:r>
              <a:rPr lang="nb-NO" sz="1100" dirty="0">
                <a:solidFill>
                  <a:srgbClr val="005380"/>
                </a:solidFill>
                <a:latin typeface="Arial" panose="020B0604020202020204" pitchFamily="34" charset="0"/>
                <a:cs typeface="Arial" panose="020B0604020202020204" pitchFamily="34" charset="0"/>
              </a:rPr>
              <a:t>Hovedmål</a:t>
            </a:r>
          </a:p>
          <a:p>
            <a:pPr marL="0" indent="0">
              <a:lnSpc>
                <a:spcPct val="120000"/>
              </a:lnSpc>
              <a:spcBef>
                <a:spcPts val="0"/>
              </a:spcBef>
              <a:buNone/>
            </a:pPr>
            <a:endParaRPr lang="nb-NO" sz="1000" dirty="0">
              <a:latin typeface="Arial" panose="020B0604020202020204" pitchFamily="34" charset="0"/>
              <a:cs typeface="Arial" panose="020B0604020202020204" pitchFamily="34" charset="0"/>
            </a:endParaRPr>
          </a:p>
          <a:p>
            <a:pPr marL="0" indent="0">
              <a:lnSpc>
                <a:spcPct val="120000"/>
              </a:lnSpc>
              <a:spcBef>
                <a:spcPts val="0"/>
              </a:spcBef>
              <a:buNone/>
            </a:pPr>
            <a:r>
              <a:rPr lang="nb-NO" sz="1000" b="1" dirty="0">
                <a:latin typeface="Arial" panose="020B0604020202020204" pitchFamily="34" charset="0"/>
                <a:cs typeface="Arial" panose="020B0604020202020204" pitchFamily="34" charset="0"/>
              </a:rPr>
              <a:t>Anskaffelser skal bidra til best mulig verdiskapning til lavest mulig ressursbruk. </a:t>
            </a:r>
          </a:p>
          <a:p>
            <a:pPr marL="0" indent="0">
              <a:lnSpc>
                <a:spcPct val="120000"/>
              </a:lnSpc>
              <a:spcBef>
                <a:spcPts val="0"/>
              </a:spcBef>
              <a:buNone/>
            </a:pPr>
            <a:endParaRPr lang="nb-NO" sz="1000" dirty="0">
              <a:latin typeface="Arial" panose="020B0604020202020204" pitchFamily="34" charset="0"/>
              <a:cs typeface="Arial" panose="020B0604020202020204" pitchFamily="34" charset="0"/>
            </a:endParaRPr>
          </a:p>
          <a:p>
            <a:pPr marL="0" indent="0">
              <a:lnSpc>
                <a:spcPct val="120000"/>
              </a:lnSpc>
              <a:spcBef>
                <a:spcPts val="0"/>
              </a:spcBef>
              <a:buNone/>
            </a:pPr>
            <a:r>
              <a:rPr lang="nb-NO" sz="1000" dirty="0">
                <a:latin typeface="Arial" panose="020B0604020202020204" pitchFamily="34" charset="0"/>
                <a:cs typeface="Arial" panose="020B0604020202020204" pitchFamily="34" charset="0"/>
              </a:rPr>
              <a:t>Følgende parametere vektlegges: </a:t>
            </a:r>
          </a:p>
          <a:p>
            <a:pPr marL="358775" indent="-176213">
              <a:lnSpc>
                <a:spcPct val="120000"/>
              </a:lnSpc>
              <a:spcBef>
                <a:spcPts val="0"/>
              </a:spcBef>
              <a:buFont typeface="Wingdings" panose="05000000000000000000" pitchFamily="2" charset="2"/>
              <a:buChar char="ü"/>
            </a:pPr>
            <a:r>
              <a:rPr lang="nb-NO" sz="1000" dirty="0">
                <a:latin typeface="Arial" panose="020B0604020202020204" pitchFamily="34" charset="0"/>
                <a:cs typeface="Arial" panose="020B0604020202020204" pitchFamily="34" charset="0"/>
              </a:rPr>
              <a:t>Kvalitet – anskaffelsen skal bidra til riktige og gode produkter og tjenester til brukerne og virksomheten. </a:t>
            </a:r>
          </a:p>
          <a:p>
            <a:pPr marL="358775" indent="-176213">
              <a:lnSpc>
                <a:spcPct val="120000"/>
              </a:lnSpc>
              <a:spcBef>
                <a:spcPts val="0"/>
              </a:spcBef>
              <a:buFont typeface="Wingdings" panose="05000000000000000000" pitchFamily="2" charset="2"/>
              <a:buChar char="ü"/>
            </a:pPr>
            <a:r>
              <a:rPr lang="nb-NO" sz="1000" dirty="0">
                <a:latin typeface="Arial" panose="020B0604020202020204" pitchFamily="34" charset="0"/>
                <a:cs typeface="Arial" panose="020B0604020202020204" pitchFamily="34" charset="0"/>
              </a:rPr>
              <a:t>Kostnader – anskaffelsen skal være kostnadseffektiv. </a:t>
            </a:r>
          </a:p>
          <a:p>
            <a:pPr marL="358775" indent="-176213">
              <a:lnSpc>
                <a:spcPct val="120000"/>
              </a:lnSpc>
              <a:spcBef>
                <a:spcPts val="0"/>
              </a:spcBef>
              <a:buFont typeface="Wingdings" panose="05000000000000000000" pitchFamily="2" charset="2"/>
              <a:buChar char="ü"/>
            </a:pPr>
            <a:r>
              <a:rPr lang="nb-NO" sz="1000" dirty="0">
                <a:latin typeface="Arial" panose="020B0604020202020204" pitchFamily="34" charset="0"/>
                <a:cs typeface="Arial" panose="020B0604020202020204" pitchFamily="34" charset="0"/>
              </a:rPr>
              <a:t>Tidsbruk – anskaffelsen skal være effektiv med hensyn til bruk av tid. </a:t>
            </a:r>
          </a:p>
          <a:p>
            <a:pPr>
              <a:lnSpc>
                <a:spcPct val="120000"/>
              </a:lnSpc>
              <a:spcBef>
                <a:spcPts val="0"/>
              </a:spcBef>
            </a:pPr>
            <a:endParaRPr lang="nb-NO" sz="1000" dirty="0">
              <a:latin typeface="Arial" panose="020B0604020202020204" pitchFamily="34" charset="0"/>
              <a:cs typeface="Arial" panose="020B0604020202020204" pitchFamily="34" charset="0"/>
            </a:endParaRPr>
          </a:p>
          <a:p>
            <a:pPr marL="0" indent="0">
              <a:lnSpc>
                <a:spcPct val="100000"/>
              </a:lnSpc>
              <a:spcBef>
                <a:spcPts val="0"/>
              </a:spcBef>
              <a:buNone/>
            </a:pPr>
            <a:endParaRPr lang="nb-NO" sz="1000" dirty="0">
              <a:latin typeface="Arial" panose="020B0604020202020204" pitchFamily="34" charset="0"/>
              <a:cs typeface="Arial" panose="020B0604020202020204" pitchFamily="34" charset="0"/>
            </a:endParaRPr>
          </a:p>
          <a:p>
            <a:pPr marL="0" indent="0">
              <a:buNone/>
            </a:pPr>
            <a:endParaRPr lang="nb-NO" sz="1000" dirty="0">
              <a:latin typeface="Arial" panose="020B0604020202020204" pitchFamily="34" charset="0"/>
              <a:cs typeface="Arial" panose="020B0604020202020204" pitchFamily="34" charset="0"/>
            </a:endParaRPr>
          </a:p>
        </p:txBody>
      </p:sp>
      <p:cxnSp>
        <p:nvCxnSpPr>
          <p:cNvPr id="5" name="Rett linje 4"/>
          <p:cNvCxnSpPr/>
          <p:nvPr/>
        </p:nvCxnSpPr>
        <p:spPr>
          <a:xfrm>
            <a:off x="72000" y="393659"/>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10244" y="977359"/>
            <a:ext cx="1586285" cy="261610"/>
          </a:xfrm>
          <a:prstGeom prst="rect">
            <a:avLst/>
          </a:prstGeom>
          <a:noFill/>
        </p:spPr>
        <p:txBody>
          <a:bodyPr wrap="square" rtlCol="0" anchor="ctr">
            <a:spAutoFit/>
          </a:bodyPr>
          <a:lstStyle/>
          <a:p>
            <a:r>
              <a:rPr lang="nb-NO" sz="1100" dirty="0">
                <a:solidFill>
                  <a:srgbClr val="005380"/>
                </a:solidFill>
                <a:latin typeface="Arial" panose="020B0604020202020204" pitchFamily="34" charset="0"/>
                <a:cs typeface="Arial" panose="020B0604020202020204" pitchFamily="34" charset="0"/>
              </a:rPr>
              <a:t>Visjon</a:t>
            </a:r>
          </a:p>
        </p:txBody>
      </p:sp>
      <p:sp>
        <p:nvSpPr>
          <p:cNvPr id="10" name="Rektangel 9">
            <a:hlinkClick r:id="rId3" action="ppaction://hlinksldjump"/>
          </p:cNvPr>
          <p:cNvSpPr/>
          <p:nvPr/>
        </p:nvSpPr>
        <p:spPr>
          <a:xfrm>
            <a:off x="72000"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INTRODUKSJON</a:t>
            </a:r>
          </a:p>
        </p:txBody>
      </p:sp>
      <p:cxnSp>
        <p:nvCxnSpPr>
          <p:cNvPr id="13" name="Rett linje 12"/>
          <p:cNvCxnSpPr/>
          <p:nvPr/>
        </p:nvCxnSpPr>
        <p:spPr>
          <a:xfrm>
            <a:off x="72000" y="6466414"/>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4" action="ppaction://hlinksldjump"/>
          </p:cNvPr>
          <p:cNvSpPr/>
          <p:nvPr/>
        </p:nvSpPr>
        <p:spPr>
          <a:xfrm>
            <a:off x="2409357" y="469366"/>
            <a:ext cx="1980000" cy="222637"/>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bg1"/>
                </a:solidFill>
                <a:latin typeface="Arial" panose="020B0604020202020204" pitchFamily="34" charset="0"/>
                <a:cs typeface="Arial" panose="020B0604020202020204" pitchFamily="34" charset="0"/>
              </a:rPr>
              <a:t>HOVEDMÅL</a:t>
            </a:r>
          </a:p>
        </p:txBody>
      </p:sp>
      <p:sp>
        <p:nvSpPr>
          <p:cNvPr id="15" name="Rektangel 14">
            <a:hlinkClick r:id="rId5" action="ppaction://hlinksldjump"/>
          </p:cNvPr>
          <p:cNvSpPr/>
          <p:nvPr/>
        </p:nvSpPr>
        <p:spPr>
          <a:xfrm>
            <a:off x="4746715"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DELMÅL</a:t>
            </a:r>
          </a:p>
        </p:txBody>
      </p:sp>
      <p:sp>
        <p:nvSpPr>
          <p:cNvPr id="16" name="Rektangel 15">
            <a:hlinkClick r:id="rId6" action="ppaction://hlinksldjump"/>
          </p:cNvPr>
          <p:cNvSpPr/>
          <p:nvPr/>
        </p:nvSpPr>
        <p:spPr>
          <a:xfrm>
            <a:off x="7084073"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7006673" y="6466414"/>
            <a:ext cx="2057400" cy="365125"/>
          </a:xfrm>
        </p:spPr>
        <p:txBody>
          <a:bodyPr/>
          <a:lstStyle/>
          <a:p>
            <a:fld id="{087DA6A7-F1BA-4F19-98D1-8BC0C441CFD1}" type="slidenum">
              <a:rPr lang="nb-NO" sz="800" smtClean="0">
                <a:solidFill>
                  <a:srgbClr val="5F6062"/>
                </a:solidFill>
                <a:latin typeface="Arial" panose="020B0604020202020204" pitchFamily="34" charset="0"/>
                <a:cs typeface="Arial" panose="020B0604020202020204" pitchFamily="34" charset="0"/>
              </a:rPr>
              <a:t>3</a:t>
            </a:fld>
            <a:endParaRPr lang="nb-NO" sz="800"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72000" y="6475080"/>
            <a:ext cx="3086100" cy="365125"/>
          </a:xfrm>
        </p:spPr>
        <p:txBody>
          <a:bodyPr/>
          <a:lstStyle/>
          <a:p>
            <a:pPr algn="l"/>
            <a:r>
              <a:rPr lang="nb-NO" sz="800" b="1" dirty="0">
                <a:solidFill>
                  <a:srgbClr val="5F6062"/>
                </a:solidFill>
                <a:latin typeface="Arial" panose="020B0604020202020204" pitchFamily="34" charset="0"/>
                <a:cs typeface="Arial" panose="020B0604020202020204" pitchFamily="34" charset="0"/>
              </a:rPr>
              <a:t>Virksomhet </a:t>
            </a:r>
            <a:r>
              <a:rPr lang="nb-NO" sz="800" b="1" dirty="0" err="1">
                <a:solidFill>
                  <a:srgbClr val="5F6062"/>
                </a:solidFill>
                <a:latin typeface="Arial" panose="020B0604020202020204" pitchFamily="34" charset="0"/>
                <a:cs typeface="Arial" panose="020B0604020202020204" pitchFamily="34" charset="0"/>
              </a:rPr>
              <a:t>X</a:t>
            </a:r>
            <a:r>
              <a:rPr lang="nb-NO" sz="800" b="1" dirty="0">
                <a:solidFill>
                  <a:srgbClr val="5F6062"/>
                </a:solidFill>
                <a:latin typeface="Arial" panose="020B0604020202020204" pitchFamily="34" charset="0"/>
                <a:cs typeface="Arial" panose="020B0604020202020204" pitchFamily="34" charset="0"/>
              </a:rPr>
              <a:t> </a:t>
            </a:r>
            <a:r>
              <a:rPr lang="nb-NO" sz="800" dirty="0">
                <a:solidFill>
                  <a:srgbClr val="5F6062"/>
                </a:solidFill>
                <a:latin typeface="Arial" panose="020B0604020202020204" pitchFamily="34" charset="0"/>
                <a:cs typeface="Arial" panose="020B0604020202020204" pitchFamily="34" charset="0"/>
              </a:rPr>
              <a:t>anskaffelsesstrategi 2017–2020</a:t>
            </a:r>
          </a:p>
        </p:txBody>
      </p:sp>
      <p:pic>
        <p:nvPicPr>
          <p:cNvPr id="4" name="Bilde 3"/>
          <p:cNvPicPr>
            <a:picLocks noChangeAspect="1"/>
          </p:cNvPicPr>
          <p:nvPr/>
        </p:nvPicPr>
        <p:blipFill>
          <a:blip r:embed="rId7" cstate="print">
            <a:lum bright="59000" contrast="-70000"/>
            <a:extLst>
              <a:ext uri="{BEBA8EAE-BF5A-486C-A8C5-ECC9F3942E4B}">
                <a14:imgProps xmlns:a14="http://schemas.microsoft.com/office/drawing/2010/main">
                  <a14:imgLayer r:embed="rId8">
                    <a14:imgEffect>
                      <a14:colorTemperature colorTemp="6501"/>
                    </a14:imgEffect>
                    <a14:imgEffect>
                      <a14:saturation sat="56000"/>
                    </a14:imgEffect>
                  </a14:imgLayer>
                </a14:imgProps>
              </a:ext>
              <a:ext uri="{28A0092B-C50C-407E-A947-70E740481C1C}">
                <a14:useLocalDpi xmlns:a14="http://schemas.microsoft.com/office/drawing/2010/main" val="0"/>
              </a:ext>
            </a:extLst>
          </a:blip>
          <a:stretch>
            <a:fillRect/>
          </a:stretch>
        </p:blipFill>
        <p:spPr>
          <a:xfrm>
            <a:off x="4969138" y="1981852"/>
            <a:ext cx="3861826" cy="2896370"/>
          </a:xfrm>
          <a:prstGeom prst="rect">
            <a:avLst/>
          </a:prstGeom>
          <a:effectLst>
            <a:softEdge rad="25400"/>
          </a:effectLst>
        </p:spPr>
      </p:pic>
    </p:spTree>
    <p:extLst>
      <p:ext uri="{BB962C8B-B14F-4D97-AF65-F5344CB8AC3E}">
        <p14:creationId xmlns:p14="http://schemas.microsoft.com/office/powerpoint/2010/main" val="3843439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0243" y="1246664"/>
            <a:ext cx="4569503" cy="576006"/>
          </a:xfrm>
        </p:spPr>
        <p:txBody>
          <a:bodyPr>
            <a:normAutofit/>
          </a:bodyPr>
          <a:lstStyle/>
          <a:p>
            <a:pPr marL="0" indent="0">
              <a:buNone/>
            </a:pPr>
            <a:r>
              <a:rPr lang="nb-NO" sz="1000" dirty="0">
                <a:latin typeface="Arial" panose="020B0604020202020204" pitchFamily="34" charset="0"/>
                <a:cs typeface="Arial" panose="020B0604020202020204" pitchFamily="34" charset="0"/>
              </a:rPr>
              <a:t>For å oppnå hovedmålet og basert på hovedutfordringene til virksomheten, prioriterer vi følgende fem områder i strategiperioden.</a:t>
            </a:r>
          </a:p>
        </p:txBody>
      </p:sp>
      <p:cxnSp>
        <p:nvCxnSpPr>
          <p:cNvPr id="5" name="Rett linje 4"/>
          <p:cNvCxnSpPr/>
          <p:nvPr/>
        </p:nvCxnSpPr>
        <p:spPr>
          <a:xfrm>
            <a:off x="72000" y="393659"/>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10244" y="977360"/>
            <a:ext cx="3035173" cy="261610"/>
          </a:xfrm>
          <a:prstGeom prst="rect">
            <a:avLst/>
          </a:prstGeom>
          <a:noFill/>
        </p:spPr>
        <p:txBody>
          <a:bodyPr wrap="square" rtlCol="0" anchor="ctr">
            <a:spAutoFit/>
          </a:bodyPr>
          <a:lstStyle/>
          <a:p>
            <a:r>
              <a:rPr lang="nb-NO" sz="1100" dirty="0">
                <a:solidFill>
                  <a:srgbClr val="005380"/>
                </a:solidFill>
                <a:latin typeface="Arial" panose="020B0604020202020204" pitchFamily="34" charset="0"/>
                <a:cs typeface="Arial" panose="020B0604020202020204" pitchFamily="34" charset="0"/>
              </a:rPr>
              <a:t>Delmål </a:t>
            </a:r>
          </a:p>
        </p:txBody>
      </p:sp>
      <p:sp>
        <p:nvSpPr>
          <p:cNvPr id="10" name="Rektangel 9">
            <a:hlinkClick r:id="rId3" action="ppaction://hlinksldjump"/>
          </p:cNvPr>
          <p:cNvSpPr/>
          <p:nvPr/>
        </p:nvSpPr>
        <p:spPr>
          <a:xfrm>
            <a:off x="72000"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INTRODUKSJON</a:t>
            </a:r>
          </a:p>
        </p:txBody>
      </p:sp>
      <p:cxnSp>
        <p:nvCxnSpPr>
          <p:cNvPr id="13" name="Rett linje 12"/>
          <p:cNvCxnSpPr/>
          <p:nvPr/>
        </p:nvCxnSpPr>
        <p:spPr>
          <a:xfrm>
            <a:off x="72000" y="6466414"/>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4" action="ppaction://hlinksldjump"/>
          </p:cNvPr>
          <p:cNvSpPr/>
          <p:nvPr/>
        </p:nvSpPr>
        <p:spPr>
          <a:xfrm>
            <a:off x="2409357"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HOVEDMÅL</a:t>
            </a:r>
          </a:p>
        </p:txBody>
      </p:sp>
      <p:sp>
        <p:nvSpPr>
          <p:cNvPr id="15" name="Rektangel 14">
            <a:hlinkClick r:id="rId5" action="ppaction://hlinksldjump"/>
          </p:cNvPr>
          <p:cNvSpPr/>
          <p:nvPr/>
        </p:nvSpPr>
        <p:spPr>
          <a:xfrm>
            <a:off x="4746715" y="469366"/>
            <a:ext cx="1980000" cy="222637"/>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bg1"/>
                </a:solidFill>
                <a:latin typeface="Arial" panose="020B0604020202020204" pitchFamily="34" charset="0"/>
                <a:cs typeface="Arial" panose="020B0604020202020204" pitchFamily="34" charset="0"/>
              </a:rPr>
              <a:t>DELMÅL</a:t>
            </a:r>
          </a:p>
        </p:txBody>
      </p:sp>
      <p:sp>
        <p:nvSpPr>
          <p:cNvPr id="16" name="Rektangel 15">
            <a:hlinkClick r:id="rId6" action="ppaction://hlinksldjump"/>
          </p:cNvPr>
          <p:cNvSpPr/>
          <p:nvPr/>
        </p:nvSpPr>
        <p:spPr>
          <a:xfrm>
            <a:off x="7084073"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7006673" y="6466414"/>
            <a:ext cx="2057400" cy="365125"/>
          </a:xfrm>
        </p:spPr>
        <p:txBody>
          <a:bodyPr/>
          <a:lstStyle/>
          <a:p>
            <a:fld id="{087DA6A7-F1BA-4F19-98D1-8BC0C441CFD1}" type="slidenum">
              <a:rPr lang="nb-NO" sz="800" smtClean="0">
                <a:solidFill>
                  <a:srgbClr val="5F6062"/>
                </a:solidFill>
                <a:latin typeface="Arial" panose="020B0604020202020204" pitchFamily="34" charset="0"/>
                <a:cs typeface="Arial" panose="020B0604020202020204" pitchFamily="34" charset="0"/>
              </a:rPr>
              <a:t>4</a:t>
            </a:fld>
            <a:endParaRPr lang="nb-NO" sz="800"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72000" y="6475080"/>
            <a:ext cx="3086100" cy="365125"/>
          </a:xfrm>
        </p:spPr>
        <p:txBody>
          <a:bodyPr/>
          <a:lstStyle/>
          <a:p>
            <a:pPr algn="l"/>
            <a:r>
              <a:rPr lang="nb-NO" sz="800" b="1" dirty="0">
                <a:solidFill>
                  <a:srgbClr val="5F6062"/>
                </a:solidFill>
                <a:latin typeface="Arial" panose="020B0604020202020204" pitchFamily="34" charset="0"/>
                <a:cs typeface="Arial" panose="020B0604020202020204" pitchFamily="34" charset="0"/>
              </a:rPr>
              <a:t>Virksomhet </a:t>
            </a:r>
            <a:r>
              <a:rPr lang="nb-NO" sz="800" b="1" dirty="0" err="1">
                <a:solidFill>
                  <a:srgbClr val="5F6062"/>
                </a:solidFill>
                <a:latin typeface="Arial" panose="020B0604020202020204" pitchFamily="34" charset="0"/>
                <a:cs typeface="Arial" panose="020B0604020202020204" pitchFamily="34" charset="0"/>
              </a:rPr>
              <a:t>X</a:t>
            </a:r>
            <a:r>
              <a:rPr lang="nb-NO" sz="800" b="1" dirty="0">
                <a:solidFill>
                  <a:srgbClr val="5F6062"/>
                </a:solidFill>
                <a:latin typeface="Arial" panose="020B0604020202020204" pitchFamily="34" charset="0"/>
                <a:cs typeface="Arial" panose="020B0604020202020204" pitchFamily="34" charset="0"/>
              </a:rPr>
              <a:t> </a:t>
            </a:r>
            <a:r>
              <a:rPr lang="nb-NO" sz="800" dirty="0">
                <a:solidFill>
                  <a:srgbClr val="5F6062"/>
                </a:solidFill>
                <a:latin typeface="Arial" panose="020B0604020202020204" pitchFamily="34" charset="0"/>
                <a:cs typeface="Arial" panose="020B0604020202020204" pitchFamily="34" charset="0"/>
              </a:rPr>
              <a:t>anskaffelsesstrategi 2017–2020</a:t>
            </a:r>
          </a:p>
        </p:txBody>
      </p:sp>
      <p:sp>
        <p:nvSpPr>
          <p:cNvPr id="2" name="Rektangel 1">
            <a:hlinkClick r:id="rId7" action="ppaction://hlinksldjump"/>
          </p:cNvPr>
          <p:cNvSpPr/>
          <p:nvPr/>
        </p:nvSpPr>
        <p:spPr>
          <a:xfrm>
            <a:off x="1356101" y="2844288"/>
            <a:ext cx="2166209" cy="706832"/>
          </a:xfrm>
          <a:prstGeom prst="rect">
            <a:avLst/>
          </a:prstGeom>
          <a:solidFill>
            <a:srgbClr val="D2E5E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80000" indent="-180000">
              <a:buClr>
                <a:srgbClr val="5F6062"/>
              </a:buClr>
              <a:buFont typeface="+mj-lt"/>
              <a:buAutoNum type="arabicPeriod"/>
            </a:pPr>
            <a:r>
              <a:rPr lang="nb-NO" sz="1000" dirty="0">
                <a:solidFill>
                  <a:srgbClr val="5F6062"/>
                </a:solidFill>
                <a:latin typeface="Arial" panose="020B0604020202020204" pitchFamily="34" charset="0"/>
                <a:cs typeface="Arial" panose="020B0604020202020204" pitchFamily="34" charset="0"/>
              </a:rPr>
              <a:t>Anskaffelser skal bidra til bedre behovsdekning og møte fremtidens behov.</a:t>
            </a:r>
          </a:p>
        </p:txBody>
      </p:sp>
      <p:cxnSp>
        <p:nvCxnSpPr>
          <p:cNvPr id="6" name="Rett linje 5"/>
          <p:cNvCxnSpPr/>
          <p:nvPr/>
        </p:nvCxnSpPr>
        <p:spPr>
          <a:xfrm>
            <a:off x="1561400" y="3346314"/>
            <a:ext cx="1402596" cy="0"/>
          </a:xfrm>
          <a:prstGeom prst="line">
            <a:avLst/>
          </a:prstGeom>
          <a:ln>
            <a:solidFill>
              <a:srgbClr val="B1B2B3"/>
            </a:solidFill>
          </a:ln>
        </p:spPr>
        <p:style>
          <a:lnRef idx="1">
            <a:schemeClr val="accent1"/>
          </a:lnRef>
          <a:fillRef idx="0">
            <a:schemeClr val="accent1"/>
          </a:fillRef>
          <a:effectRef idx="0">
            <a:schemeClr val="accent1"/>
          </a:effectRef>
          <a:fontRef idx="minor">
            <a:schemeClr val="tx1"/>
          </a:fontRef>
        </p:style>
      </p:cxnSp>
      <p:sp>
        <p:nvSpPr>
          <p:cNvPr id="7" name="TekstSylinder 6"/>
          <p:cNvSpPr txBox="1"/>
          <p:nvPr/>
        </p:nvSpPr>
        <p:spPr>
          <a:xfrm>
            <a:off x="1561400" y="3416534"/>
            <a:ext cx="1173398" cy="92333"/>
          </a:xfrm>
          <a:prstGeom prst="rect">
            <a:avLst/>
          </a:prstGeom>
          <a:noFill/>
        </p:spPr>
        <p:txBody>
          <a:bodyPr wrap="none" lIns="0" tIns="0" rIns="0" bIns="0" rtlCol="0" anchor="ctr">
            <a:spAutoFit/>
          </a:bodyPr>
          <a:lstStyle/>
          <a:p>
            <a:r>
              <a:rPr lang="nb-NO" sz="600" dirty="0">
                <a:solidFill>
                  <a:srgbClr val="005380"/>
                </a:solidFill>
                <a:latin typeface="Arial" panose="020B0604020202020204" pitchFamily="34" charset="0"/>
                <a:cs typeface="Arial" panose="020B0604020202020204" pitchFamily="34" charset="0"/>
              </a:rPr>
              <a:t>KLIKK FOR MER INFORMASJON</a:t>
            </a:r>
          </a:p>
        </p:txBody>
      </p:sp>
      <p:sp>
        <p:nvSpPr>
          <p:cNvPr id="9" name="Rektangel 8">
            <a:hlinkClick r:id="rId7" action="ppaction://hlinksldjump"/>
          </p:cNvPr>
          <p:cNvSpPr/>
          <p:nvPr/>
        </p:nvSpPr>
        <p:spPr>
          <a:xfrm>
            <a:off x="4746715" y="719843"/>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rgbClr val="5F6062"/>
              </a:buClr>
              <a:buFont typeface="+mj-lt"/>
              <a:buAutoNum type="arabicPeriod"/>
            </a:pPr>
            <a:r>
              <a:rPr lang="nb-NO" sz="600" dirty="0">
                <a:solidFill>
                  <a:srgbClr val="5F6062"/>
                </a:solidFill>
                <a:latin typeface="Arial" panose="020B0604020202020204" pitchFamily="34" charset="0"/>
                <a:cs typeface="Arial" panose="020B0604020202020204" pitchFamily="34" charset="0"/>
              </a:rPr>
              <a:t>Anskaffelser skal bidra til bedre behovsdekning og møte fremtidens behov.</a:t>
            </a:r>
          </a:p>
        </p:txBody>
      </p:sp>
      <p:sp>
        <p:nvSpPr>
          <p:cNvPr id="20" name="Rektangel 19">
            <a:hlinkClick r:id="rId8" action="ppaction://hlinksldjump"/>
          </p:cNvPr>
          <p:cNvSpPr/>
          <p:nvPr/>
        </p:nvSpPr>
        <p:spPr>
          <a:xfrm>
            <a:off x="4746715" y="1005201"/>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rgbClr val="5F6062"/>
              </a:buClr>
              <a:buFont typeface="+mj-lt"/>
              <a:buAutoNum type="arabicPeriod" startAt="2"/>
            </a:pPr>
            <a:r>
              <a:rPr lang="nb-NO" sz="600" dirty="0">
                <a:solidFill>
                  <a:srgbClr val="5F6062"/>
                </a:solidFill>
                <a:latin typeface="Arial" panose="020B0604020202020204" pitchFamily="34" charset="0"/>
                <a:cs typeface="Arial" panose="020B0604020202020204" pitchFamily="34" charset="0"/>
              </a:rPr>
              <a:t>Anskaffelser skal bidra til effektiv tjenesteproduksjon gjennom bedre ressursutnyttelse.</a:t>
            </a:r>
          </a:p>
        </p:txBody>
      </p:sp>
      <p:sp>
        <p:nvSpPr>
          <p:cNvPr id="21" name="Rektangel 20">
            <a:hlinkClick r:id="rId9" action="ppaction://hlinksldjump"/>
          </p:cNvPr>
          <p:cNvSpPr/>
          <p:nvPr/>
        </p:nvSpPr>
        <p:spPr>
          <a:xfrm>
            <a:off x="4746715" y="1291526"/>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rgbClr val="5F6062"/>
              </a:buClr>
              <a:buFont typeface="+mj-lt"/>
              <a:buAutoNum type="arabicPeriod" startAt="3"/>
            </a:pPr>
            <a:r>
              <a:rPr lang="nb-NO" sz="600" dirty="0">
                <a:solidFill>
                  <a:srgbClr val="5F6062"/>
                </a:solidFill>
                <a:latin typeface="Arial" panose="020B0604020202020204" pitchFamily="34" charset="0"/>
                <a:cs typeface="Arial" panose="020B0604020202020204" pitchFamily="34" charset="0"/>
              </a:rPr>
              <a:t>Anskaffelser skal gjennomføres raskere, enklere og digitalt.</a:t>
            </a:r>
          </a:p>
        </p:txBody>
      </p:sp>
      <p:sp>
        <p:nvSpPr>
          <p:cNvPr id="22" name="Rektangel 21">
            <a:hlinkClick r:id="rId10" action="ppaction://hlinksldjump"/>
          </p:cNvPr>
          <p:cNvSpPr/>
          <p:nvPr/>
        </p:nvSpPr>
        <p:spPr>
          <a:xfrm>
            <a:off x="4746715" y="1577851"/>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rgbClr val="5F6062"/>
              </a:buClr>
              <a:buFont typeface="+mj-lt"/>
              <a:buAutoNum type="arabicPeriod" startAt="4"/>
            </a:pPr>
            <a:r>
              <a:rPr lang="nb-NO" sz="600" dirty="0">
                <a:solidFill>
                  <a:srgbClr val="5F6062"/>
                </a:solidFill>
                <a:latin typeface="Arial" panose="020B0604020202020204" pitchFamily="34" charset="0"/>
                <a:cs typeface="Arial" panose="020B0604020202020204" pitchFamily="34" charset="0"/>
              </a:rPr>
              <a:t>Anskaffelser skal bidra til markedsutvikling.</a:t>
            </a:r>
          </a:p>
        </p:txBody>
      </p:sp>
      <p:sp>
        <p:nvSpPr>
          <p:cNvPr id="23" name="Rektangel 22">
            <a:hlinkClick r:id="rId11" action="ppaction://hlinksldjump"/>
          </p:cNvPr>
          <p:cNvSpPr/>
          <p:nvPr/>
        </p:nvSpPr>
        <p:spPr>
          <a:xfrm>
            <a:off x="4746715" y="1858617"/>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rgbClr val="5F6062"/>
              </a:buClr>
              <a:buFont typeface="+mj-lt"/>
              <a:buAutoNum type="arabicPeriod" startAt="5"/>
            </a:pPr>
            <a:r>
              <a:rPr lang="nb-NO" sz="600" dirty="0">
                <a:solidFill>
                  <a:srgbClr val="5F6062"/>
                </a:solidFill>
                <a:latin typeface="Arial" panose="020B0604020202020204" pitchFamily="34" charset="0"/>
                <a:cs typeface="Arial" panose="020B0604020202020204" pitchFamily="34" charset="0"/>
              </a:rPr>
              <a:t>Virksomhet </a:t>
            </a:r>
            <a:r>
              <a:rPr lang="nb-NO" sz="600" dirty="0" err="1">
                <a:solidFill>
                  <a:srgbClr val="5F6062"/>
                </a:solidFill>
                <a:latin typeface="Arial" panose="020B0604020202020204" pitchFamily="34" charset="0"/>
                <a:cs typeface="Arial" panose="020B0604020202020204" pitchFamily="34" charset="0"/>
              </a:rPr>
              <a:t>X</a:t>
            </a:r>
            <a:r>
              <a:rPr lang="nb-NO" sz="600" dirty="0">
                <a:solidFill>
                  <a:srgbClr val="5F6062"/>
                </a:solidFill>
                <a:latin typeface="Arial" panose="020B0604020202020204" pitchFamily="34" charset="0"/>
                <a:cs typeface="Arial" panose="020B0604020202020204" pitchFamily="34" charset="0"/>
              </a:rPr>
              <a:t> skal vise samfunnsansvar i anskaffelsene.</a:t>
            </a:r>
          </a:p>
        </p:txBody>
      </p:sp>
      <p:sp>
        <p:nvSpPr>
          <p:cNvPr id="24" name="Rektangel 23">
            <a:hlinkClick r:id="rId8" action="ppaction://hlinksldjump"/>
          </p:cNvPr>
          <p:cNvSpPr/>
          <p:nvPr/>
        </p:nvSpPr>
        <p:spPr>
          <a:xfrm>
            <a:off x="1356100" y="3800379"/>
            <a:ext cx="2166209" cy="706832"/>
          </a:xfrm>
          <a:prstGeom prst="rect">
            <a:avLst/>
          </a:prstGeom>
          <a:solidFill>
            <a:srgbClr val="D2E5E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80000" indent="-180000">
              <a:buClr>
                <a:srgbClr val="5F6062"/>
              </a:buClr>
              <a:buFont typeface="+mj-lt"/>
              <a:buAutoNum type="arabicPeriod" startAt="2"/>
            </a:pPr>
            <a:r>
              <a:rPr lang="nb-NO" sz="1000" dirty="0">
                <a:solidFill>
                  <a:srgbClr val="5F6062"/>
                </a:solidFill>
                <a:latin typeface="Arial" panose="020B0604020202020204" pitchFamily="34" charset="0"/>
                <a:cs typeface="Arial" panose="020B0604020202020204" pitchFamily="34" charset="0"/>
              </a:rPr>
              <a:t>Anskaffelser skal bidra til effektiv tjenesteproduksjon gjennom bedre ressursutnyttelse.</a:t>
            </a:r>
          </a:p>
        </p:txBody>
      </p:sp>
      <p:cxnSp>
        <p:nvCxnSpPr>
          <p:cNvPr id="25" name="Rett linje 24"/>
          <p:cNvCxnSpPr/>
          <p:nvPr/>
        </p:nvCxnSpPr>
        <p:spPr>
          <a:xfrm>
            <a:off x="1561399" y="4302405"/>
            <a:ext cx="1402596" cy="0"/>
          </a:xfrm>
          <a:prstGeom prst="line">
            <a:avLst/>
          </a:prstGeom>
          <a:ln>
            <a:solidFill>
              <a:srgbClr val="B1B2B3"/>
            </a:solidFill>
          </a:ln>
        </p:spPr>
        <p:style>
          <a:lnRef idx="1">
            <a:schemeClr val="accent1"/>
          </a:lnRef>
          <a:fillRef idx="0">
            <a:schemeClr val="accent1"/>
          </a:fillRef>
          <a:effectRef idx="0">
            <a:schemeClr val="accent1"/>
          </a:effectRef>
          <a:fontRef idx="minor">
            <a:schemeClr val="tx1"/>
          </a:fontRef>
        </p:style>
      </p:cxnSp>
      <p:sp>
        <p:nvSpPr>
          <p:cNvPr id="26" name="TekstSylinder 25"/>
          <p:cNvSpPr txBox="1"/>
          <p:nvPr/>
        </p:nvSpPr>
        <p:spPr>
          <a:xfrm>
            <a:off x="1561399" y="4372625"/>
            <a:ext cx="1173398" cy="92333"/>
          </a:xfrm>
          <a:prstGeom prst="rect">
            <a:avLst/>
          </a:prstGeom>
          <a:noFill/>
        </p:spPr>
        <p:txBody>
          <a:bodyPr wrap="none" lIns="0" tIns="0" rIns="0" bIns="0" rtlCol="0" anchor="ctr">
            <a:spAutoFit/>
          </a:bodyPr>
          <a:lstStyle/>
          <a:p>
            <a:r>
              <a:rPr lang="nb-NO" sz="600" dirty="0">
                <a:solidFill>
                  <a:srgbClr val="005380"/>
                </a:solidFill>
                <a:latin typeface="Arial" panose="020B0604020202020204" pitchFamily="34" charset="0"/>
                <a:cs typeface="Arial" panose="020B0604020202020204" pitchFamily="34" charset="0"/>
              </a:rPr>
              <a:t>KLIKK FOR MER INFORMASJON</a:t>
            </a:r>
          </a:p>
        </p:txBody>
      </p:sp>
      <p:sp>
        <p:nvSpPr>
          <p:cNvPr id="27" name="Rektangel 26">
            <a:hlinkClick r:id="rId9" action="ppaction://hlinksldjump"/>
          </p:cNvPr>
          <p:cNvSpPr/>
          <p:nvPr/>
        </p:nvSpPr>
        <p:spPr>
          <a:xfrm>
            <a:off x="1356101" y="4750663"/>
            <a:ext cx="2166209" cy="706832"/>
          </a:xfrm>
          <a:prstGeom prst="rect">
            <a:avLst/>
          </a:prstGeom>
          <a:solidFill>
            <a:srgbClr val="D2E5E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80000" indent="-180000">
              <a:buClr>
                <a:srgbClr val="5F6062"/>
              </a:buClr>
              <a:buFont typeface="+mj-lt"/>
              <a:buAutoNum type="arabicPeriod" startAt="3"/>
            </a:pPr>
            <a:r>
              <a:rPr lang="nb-NO" sz="1000" dirty="0">
                <a:solidFill>
                  <a:srgbClr val="5F6062"/>
                </a:solidFill>
                <a:latin typeface="Arial" panose="020B0604020202020204" pitchFamily="34" charset="0"/>
                <a:cs typeface="Arial" panose="020B0604020202020204" pitchFamily="34" charset="0"/>
              </a:rPr>
              <a:t>Anskaffelser skal gjennomføres raskere, enklere og digitalt.</a:t>
            </a:r>
          </a:p>
        </p:txBody>
      </p:sp>
      <p:cxnSp>
        <p:nvCxnSpPr>
          <p:cNvPr id="28" name="Rett linje 27"/>
          <p:cNvCxnSpPr/>
          <p:nvPr/>
        </p:nvCxnSpPr>
        <p:spPr>
          <a:xfrm>
            <a:off x="1561400" y="5252689"/>
            <a:ext cx="1402596" cy="0"/>
          </a:xfrm>
          <a:prstGeom prst="line">
            <a:avLst/>
          </a:prstGeom>
          <a:ln>
            <a:solidFill>
              <a:srgbClr val="B1B2B3"/>
            </a:solidFill>
          </a:ln>
        </p:spPr>
        <p:style>
          <a:lnRef idx="1">
            <a:schemeClr val="accent1"/>
          </a:lnRef>
          <a:fillRef idx="0">
            <a:schemeClr val="accent1"/>
          </a:fillRef>
          <a:effectRef idx="0">
            <a:schemeClr val="accent1"/>
          </a:effectRef>
          <a:fontRef idx="minor">
            <a:schemeClr val="tx1"/>
          </a:fontRef>
        </p:style>
      </p:cxnSp>
      <p:sp>
        <p:nvSpPr>
          <p:cNvPr id="29" name="TekstSylinder 28"/>
          <p:cNvSpPr txBox="1"/>
          <p:nvPr/>
        </p:nvSpPr>
        <p:spPr>
          <a:xfrm>
            <a:off x="1561400" y="5322909"/>
            <a:ext cx="1173398" cy="92333"/>
          </a:xfrm>
          <a:prstGeom prst="rect">
            <a:avLst/>
          </a:prstGeom>
          <a:noFill/>
        </p:spPr>
        <p:txBody>
          <a:bodyPr wrap="none" lIns="0" tIns="0" rIns="0" bIns="0" rtlCol="0" anchor="ctr">
            <a:spAutoFit/>
          </a:bodyPr>
          <a:lstStyle/>
          <a:p>
            <a:r>
              <a:rPr lang="nb-NO" sz="600" dirty="0">
                <a:solidFill>
                  <a:srgbClr val="005380"/>
                </a:solidFill>
                <a:latin typeface="Arial" panose="020B0604020202020204" pitchFamily="34" charset="0"/>
                <a:cs typeface="Arial" panose="020B0604020202020204" pitchFamily="34" charset="0"/>
              </a:rPr>
              <a:t>KLIKK FOR MER INFORMASJON</a:t>
            </a:r>
          </a:p>
        </p:txBody>
      </p:sp>
      <p:sp>
        <p:nvSpPr>
          <p:cNvPr id="30" name="Rektangel 29">
            <a:hlinkClick r:id="rId10" action="ppaction://hlinksldjump"/>
          </p:cNvPr>
          <p:cNvSpPr/>
          <p:nvPr/>
        </p:nvSpPr>
        <p:spPr>
          <a:xfrm>
            <a:off x="5281406" y="2844288"/>
            <a:ext cx="2166209" cy="706832"/>
          </a:xfrm>
          <a:prstGeom prst="rect">
            <a:avLst/>
          </a:prstGeom>
          <a:solidFill>
            <a:srgbClr val="D2E5E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80000" indent="-180000">
              <a:buClr>
                <a:srgbClr val="5F6062"/>
              </a:buClr>
              <a:buFont typeface="+mj-lt"/>
              <a:buAutoNum type="arabicPeriod" startAt="4"/>
              <a:tabLst>
                <a:tab pos="177800" algn="l"/>
              </a:tabLst>
            </a:pPr>
            <a:r>
              <a:rPr lang="nb-NO" sz="1000" dirty="0">
                <a:solidFill>
                  <a:srgbClr val="5F6062"/>
                </a:solidFill>
                <a:latin typeface="Arial" panose="020B0604020202020204" pitchFamily="34" charset="0"/>
                <a:cs typeface="Arial" panose="020B0604020202020204" pitchFamily="34" charset="0"/>
              </a:rPr>
              <a:t>Anskaffelser skal bidra til markedsutvikling.</a:t>
            </a:r>
          </a:p>
        </p:txBody>
      </p:sp>
      <p:cxnSp>
        <p:nvCxnSpPr>
          <p:cNvPr id="31" name="Rett linje 30"/>
          <p:cNvCxnSpPr/>
          <p:nvPr/>
        </p:nvCxnSpPr>
        <p:spPr>
          <a:xfrm>
            <a:off x="5486705" y="3346314"/>
            <a:ext cx="1402596" cy="0"/>
          </a:xfrm>
          <a:prstGeom prst="line">
            <a:avLst/>
          </a:prstGeom>
          <a:ln>
            <a:solidFill>
              <a:srgbClr val="B1B2B3"/>
            </a:solidFill>
          </a:ln>
        </p:spPr>
        <p:style>
          <a:lnRef idx="1">
            <a:schemeClr val="accent1"/>
          </a:lnRef>
          <a:fillRef idx="0">
            <a:schemeClr val="accent1"/>
          </a:fillRef>
          <a:effectRef idx="0">
            <a:schemeClr val="accent1"/>
          </a:effectRef>
          <a:fontRef idx="minor">
            <a:schemeClr val="tx1"/>
          </a:fontRef>
        </p:style>
      </p:cxnSp>
      <p:sp>
        <p:nvSpPr>
          <p:cNvPr id="32" name="TekstSylinder 31"/>
          <p:cNvSpPr txBox="1"/>
          <p:nvPr/>
        </p:nvSpPr>
        <p:spPr>
          <a:xfrm>
            <a:off x="5486705" y="3416534"/>
            <a:ext cx="1173398" cy="92333"/>
          </a:xfrm>
          <a:prstGeom prst="rect">
            <a:avLst/>
          </a:prstGeom>
          <a:noFill/>
        </p:spPr>
        <p:txBody>
          <a:bodyPr wrap="none" lIns="0" tIns="0" rIns="0" bIns="0" rtlCol="0" anchor="ctr">
            <a:spAutoFit/>
          </a:bodyPr>
          <a:lstStyle/>
          <a:p>
            <a:r>
              <a:rPr lang="nb-NO" sz="600" dirty="0">
                <a:solidFill>
                  <a:srgbClr val="005380"/>
                </a:solidFill>
                <a:latin typeface="Arial" panose="020B0604020202020204" pitchFamily="34" charset="0"/>
                <a:cs typeface="Arial" panose="020B0604020202020204" pitchFamily="34" charset="0"/>
              </a:rPr>
              <a:t>KLIKK FOR MER INFORMASJON</a:t>
            </a:r>
          </a:p>
        </p:txBody>
      </p:sp>
      <p:sp>
        <p:nvSpPr>
          <p:cNvPr id="33" name="Rektangel 32">
            <a:hlinkClick r:id="rId11" action="ppaction://hlinksldjump"/>
          </p:cNvPr>
          <p:cNvSpPr/>
          <p:nvPr/>
        </p:nvSpPr>
        <p:spPr>
          <a:xfrm>
            <a:off x="5281405" y="3800379"/>
            <a:ext cx="2166209" cy="706832"/>
          </a:xfrm>
          <a:prstGeom prst="rect">
            <a:avLst/>
          </a:prstGeom>
          <a:solidFill>
            <a:srgbClr val="D2E5E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80000" indent="-180000">
              <a:buClr>
                <a:srgbClr val="5F6062"/>
              </a:buClr>
              <a:buFont typeface="+mj-lt"/>
              <a:buAutoNum type="arabicPeriod" startAt="5"/>
            </a:pPr>
            <a:r>
              <a:rPr lang="nb-NO" sz="1000" dirty="0">
                <a:solidFill>
                  <a:srgbClr val="5F6062"/>
                </a:solidFill>
                <a:latin typeface="Arial" panose="020B0604020202020204" pitchFamily="34" charset="0"/>
                <a:cs typeface="Arial" panose="020B0604020202020204" pitchFamily="34" charset="0"/>
              </a:rPr>
              <a:t>Virksomhet </a:t>
            </a:r>
            <a:r>
              <a:rPr lang="nb-NO" sz="1000" dirty="0" err="1">
                <a:solidFill>
                  <a:srgbClr val="5F6062"/>
                </a:solidFill>
                <a:latin typeface="Arial" panose="020B0604020202020204" pitchFamily="34" charset="0"/>
                <a:cs typeface="Arial" panose="020B0604020202020204" pitchFamily="34" charset="0"/>
              </a:rPr>
              <a:t>X</a:t>
            </a:r>
            <a:r>
              <a:rPr lang="nb-NO" sz="1000" dirty="0">
                <a:solidFill>
                  <a:srgbClr val="5F6062"/>
                </a:solidFill>
                <a:latin typeface="Arial" panose="020B0604020202020204" pitchFamily="34" charset="0"/>
                <a:cs typeface="Arial" panose="020B0604020202020204" pitchFamily="34" charset="0"/>
              </a:rPr>
              <a:t> skal vise samfunnsansvar i anskaffelsene.</a:t>
            </a:r>
          </a:p>
        </p:txBody>
      </p:sp>
      <p:cxnSp>
        <p:nvCxnSpPr>
          <p:cNvPr id="34" name="Rett linje 33"/>
          <p:cNvCxnSpPr/>
          <p:nvPr/>
        </p:nvCxnSpPr>
        <p:spPr>
          <a:xfrm>
            <a:off x="5486704" y="4302405"/>
            <a:ext cx="1402596" cy="0"/>
          </a:xfrm>
          <a:prstGeom prst="line">
            <a:avLst/>
          </a:prstGeom>
          <a:ln>
            <a:solidFill>
              <a:srgbClr val="B1B2B3"/>
            </a:solidFill>
          </a:ln>
        </p:spPr>
        <p:style>
          <a:lnRef idx="1">
            <a:schemeClr val="accent1"/>
          </a:lnRef>
          <a:fillRef idx="0">
            <a:schemeClr val="accent1"/>
          </a:fillRef>
          <a:effectRef idx="0">
            <a:schemeClr val="accent1"/>
          </a:effectRef>
          <a:fontRef idx="minor">
            <a:schemeClr val="tx1"/>
          </a:fontRef>
        </p:style>
      </p:cxnSp>
      <p:sp>
        <p:nvSpPr>
          <p:cNvPr id="35" name="TekstSylinder 34"/>
          <p:cNvSpPr txBox="1"/>
          <p:nvPr/>
        </p:nvSpPr>
        <p:spPr>
          <a:xfrm>
            <a:off x="5486704" y="4372625"/>
            <a:ext cx="1173398" cy="92333"/>
          </a:xfrm>
          <a:prstGeom prst="rect">
            <a:avLst/>
          </a:prstGeom>
          <a:noFill/>
        </p:spPr>
        <p:txBody>
          <a:bodyPr wrap="none" lIns="0" tIns="0" rIns="0" bIns="0" rtlCol="0" anchor="ctr">
            <a:spAutoFit/>
          </a:bodyPr>
          <a:lstStyle/>
          <a:p>
            <a:r>
              <a:rPr lang="nb-NO" sz="600" dirty="0">
                <a:solidFill>
                  <a:srgbClr val="005380"/>
                </a:solidFill>
                <a:latin typeface="Arial" panose="020B0604020202020204" pitchFamily="34" charset="0"/>
                <a:cs typeface="Arial" panose="020B0604020202020204" pitchFamily="34" charset="0"/>
              </a:rPr>
              <a:t>KLIKK FOR MER INFORMASJON</a:t>
            </a:r>
          </a:p>
        </p:txBody>
      </p:sp>
      <p:pic>
        <p:nvPicPr>
          <p:cNvPr id="36" name="Bilde 35"/>
          <p:cNvPicPr preferRelativeResize="0">
            <a:picLocks/>
          </p:cNvPicPr>
          <p:nvPr/>
        </p:nvPicPr>
        <p:blipFill>
          <a:blip r:embed="rId12" cstate="print">
            <a:extLst>
              <a:ext uri="{BEBA8EAE-BF5A-486C-A8C5-ECC9F3942E4B}">
                <a14:imgProps xmlns:a14="http://schemas.microsoft.com/office/drawing/2010/main">
                  <a14:imgLayer r:embed="rId13">
                    <a14:imgEffect>
                      <a14:artisticCrisscrossEtching/>
                    </a14:imgEffect>
                  </a14:imgLayer>
                </a14:imgProps>
              </a:ext>
              <a:ext uri="{28A0092B-C50C-407E-A947-70E740481C1C}">
                <a14:useLocalDpi xmlns:a14="http://schemas.microsoft.com/office/drawing/2010/main" val="0"/>
              </a:ext>
            </a:extLst>
          </a:blip>
          <a:stretch>
            <a:fillRect/>
          </a:stretch>
        </p:blipFill>
        <p:spPr>
          <a:xfrm>
            <a:off x="323887" y="4737964"/>
            <a:ext cx="900000" cy="900000"/>
          </a:xfrm>
          <a:prstGeom prst="ellipse">
            <a:avLst/>
          </a:prstGeom>
          <a:effectLst>
            <a:softEdge rad="0"/>
          </a:effectLst>
        </p:spPr>
      </p:pic>
      <p:pic>
        <p:nvPicPr>
          <p:cNvPr id="37" name="Bilde 36"/>
          <p:cNvPicPr preferRelativeResize="0">
            <a:picLocks/>
          </p:cNvPicPr>
          <p:nvPr/>
        </p:nvPicPr>
        <p:blipFill>
          <a:blip r:embed="rId14" cstate="print">
            <a:extLst>
              <a:ext uri="{BEBA8EAE-BF5A-486C-A8C5-ECC9F3942E4B}">
                <a14:imgProps xmlns:a14="http://schemas.microsoft.com/office/drawing/2010/main">
                  <a14:imgLayer r:embed="rId15">
                    <a14:imgEffect>
                      <a14:artisticCrisscrossEtching/>
                    </a14:imgEffect>
                  </a14:imgLayer>
                </a14:imgProps>
              </a:ext>
              <a:ext uri="{28A0092B-C50C-407E-A947-70E740481C1C}">
                <a14:useLocalDpi xmlns:a14="http://schemas.microsoft.com/office/drawing/2010/main" val="0"/>
              </a:ext>
            </a:extLst>
          </a:blip>
          <a:stretch>
            <a:fillRect/>
          </a:stretch>
        </p:blipFill>
        <p:spPr>
          <a:xfrm>
            <a:off x="4249192" y="3681281"/>
            <a:ext cx="900000" cy="900000"/>
          </a:xfrm>
          <a:prstGeom prst="ellipse">
            <a:avLst/>
          </a:prstGeom>
          <a:effectLst>
            <a:softEdge rad="0"/>
          </a:effectLst>
        </p:spPr>
      </p:pic>
      <p:pic>
        <p:nvPicPr>
          <p:cNvPr id="39" name="Bilde 38"/>
          <p:cNvPicPr preferRelativeResize="0">
            <a:picLocks/>
          </p:cNvPicPr>
          <p:nvPr/>
        </p:nvPicPr>
        <p:blipFill>
          <a:blip r:embed="rId16" cstate="print">
            <a:extLst>
              <a:ext uri="{BEBA8EAE-BF5A-486C-A8C5-ECC9F3942E4B}">
                <a14:imgProps xmlns:a14="http://schemas.microsoft.com/office/drawing/2010/main">
                  <a14:imgLayer r:embed="rId17">
                    <a14:imgEffect>
                      <a14:artisticCrisscrossEtching/>
                    </a14:imgEffect>
                  </a14:imgLayer>
                </a14:imgProps>
              </a:ext>
              <a:ext uri="{28A0092B-C50C-407E-A947-70E740481C1C}">
                <a14:useLocalDpi xmlns:a14="http://schemas.microsoft.com/office/drawing/2010/main" val="0"/>
              </a:ext>
            </a:extLst>
          </a:blip>
          <a:stretch>
            <a:fillRect/>
          </a:stretch>
        </p:blipFill>
        <p:spPr>
          <a:xfrm>
            <a:off x="323887" y="3681281"/>
            <a:ext cx="900000" cy="900000"/>
          </a:xfrm>
          <a:prstGeom prst="ellipse">
            <a:avLst/>
          </a:prstGeom>
          <a:effectLst>
            <a:softEdge rad="0"/>
          </a:effectLst>
        </p:spPr>
      </p:pic>
      <p:pic>
        <p:nvPicPr>
          <p:cNvPr id="40" name="Bilde 39"/>
          <p:cNvPicPr preferRelativeResize="0">
            <a:picLocks/>
          </p:cNvPicPr>
          <p:nvPr/>
        </p:nvPicPr>
        <p:blipFill>
          <a:blip r:embed="rId18" cstate="print">
            <a:extLst>
              <a:ext uri="{BEBA8EAE-BF5A-486C-A8C5-ECC9F3942E4B}">
                <a14:imgProps xmlns:a14="http://schemas.microsoft.com/office/drawing/2010/main">
                  <a14:imgLayer r:embed="rId19">
                    <a14:imgEffect>
                      <a14:artisticCrisscrossEtching/>
                    </a14:imgEffect>
                  </a14:imgLayer>
                </a14:imgProps>
              </a:ext>
              <a:ext uri="{28A0092B-C50C-407E-A947-70E740481C1C}">
                <a14:useLocalDpi xmlns:a14="http://schemas.microsoft.com/office/drawing/2010/main" val="0"/>
              </a:ext>
            </a:extLst>
          </a:blip>
          <a:stretch>
            <a:fillRect/>
          </a:stretch>
        </p:blipFill>
        <p:spPr>
          <a:xfrm>
            <a:off x="4296715" y="2620833"/>
            <a:ext cx="900000" cy="900000"/>
          </a:xfrm>
          <a:prstGeom prst="ellipse">
            <a:avLst/>
          </a:prstGeom>
          <a:effectLst>
            <a:softEdge rad="0"/>
          </a:effectLst>
        </p:spPr>
      </p:pic>
      <p:pic>
        <p:nvPicPr>
          <p:cNvPr id="41" name="Bilde 40"/>
          <p:cNvPicPr preferRelativeResize="0">
            <a:picLocks/>
          </p:cNvPicPr>
          <p:nvPr/>
        </p:nvPicPr>
        <p:blipFill>
          <a:blip r:embed="rId20" cstate="print">
            <a:extLst>
              <a:ext uri="{BEBA8EAE-BF5A-486C-A8C5-ECC9F3942E4B}">
                <a14:imgProps xmlns:a14="http://schemas.microsoft.com/office/drawing/2010/main">
                  <a14:imgLayer r:embed="rId21">
                    <a14:imgEffect>
                      <a14:artisticCrisscrossEtching/>
                    </a14:imgEffect>
                  </a14:imgLayer>
                </a14:imgProps>
              </a:ext>
              <a:ext uri="{28A0092B-C50C-407E-A947-70E740481C1C}">
                <a14:useLocalDpi xmlns:a14="http://schemas.microsoft.com/office/drawing/2010/main" val="0"/>
              </a:ext>
            </a:extLst>
          </a:blip>
          <a:stretch>
            <a:fillRect/>
          </a:stretch>
        </p:blipFill>
        <p:spPr>
          <a:xfrm>
            <a:off x="323887" y="2620833"/>
            <a:ext cx="900000" cy="900000"/>
          </a:xfrm>
          <a:prstGeom prst="ellipse">
            <a:avLst/>
          </a:prstGeom>
          <a:effectLst>
            <a:softEdge rad="0"/>
          </a:effectLst>
        </p:spPr>
      </p:pic>
    </p:spTree>
    <p:extLst>
      <p:ext uri="{BB962C8B-B14F-4D97-AF65-F5344CB8AC3E}">
        <p14:creationId xmlns:p14="http://schemas.microsoft.com/office/powerpoint/2010/main" val="3334349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0" y="1531245"/>
            <a:ext cx="4746714" cy="4898034"/>
          </a:xfrm>
        </p:spPr>
        <p:txBody>
          <a:bodyPr>
            <a:noAutofit/>
          </a:bodyPr>
          <a:lstStyle/>
          <a:p>
            <a:pPr marL="0" lvl="1" indent="0">
              <a:lnSpc>
                <a:spcPct val="100000"/>
              </a:lnSpc>
              <a:spcBef>
                <a:spcPts val="0"/>
              </a:spcBef>
              <a:buNone/>
              <a:tabLst>
                <a:tab pos="266700" algn="l"/>
              </a:tabLst>
            </a:pPr>
            <a:r>
              <a:rPr lang="nb-NO" sz="900" dirty="0">
                <a:solidFill>
                  <a:srgbClr val="005380"/>
                </a:solidFill>
                <a:latin typeface="Arial" panose="020B0604020202020204" pitchFamily="34" charset="0"/>
                <a:cs typeface="Arial" panose="020B0604020202020204" pitchFamily="34" charset="0"/>
              </a:rPr>
              <a:t>ØNSKET EFFEKT</a:t>
            </a:r>
          </a:p>
          <a:p>
            <a:pPr marL="0" indent="0">
              <a:lnSpc>
                <a:spcPct val="100000"/>
              </a:lnSpc>
              <a:spcBef>
                <a:spcPts val="0"/>
              </a:spcBef>
              <a:buNone/>
            </a:pPr>
            <a:r>
              <a:rPr lang="nb-NO" sz="900" dirty="0">
                <a:latin typeface="Arial" panose="020B0604020202020204" pitchFamily="34" charset="0"/>
                <a:cs typeface="Arial" panose="020B0604020202020204" pitchFamily="34" charset="0"/>
              </a:rPr>
              <a:t>Strategisk syn på anskaffelser. Behov vurderes åpent og defineres basert på en grundig og bred involvering av alle interessenter, både fagpersoner og brukere. </a:t>
            </a:r>
          </a:p>
          <a:p>
            <a:pPr marL="0" indent="0">
              <a:lnSpc>
                <a:spcPct val="100000"/>
              </a:lnSpc>
              <a:spcBef>
                <a:spcPts val="0"/>
              </a:spcBef>
              <a:buNone/>
            </a:pPr>
            <a:r>
              <a:rPr lang="nb-NO" sz="900" dirty="0">
                <a:latin typeface="Arial" panose="020B0604020202020204" pitchFamily="34" charset="0"/>
                <a:cs typeface="Arial" panose="020B0604020202020204" pitchFamily="34" charset="0"/>
              </a:rPr>
              <a:t>Virksomheten har samarbeid med relevante leverandørmarkeder for å sikre at gode og fremtidsrettede løsninger anskaffes. </a:t>
            </a:r>
          </a:p>
          <a:p>
            <a:pPr marL="0" indent="0">
              <a:lnSpc>
                <a:spcPct val="100000"/>
              </a:lnSpc>
              <a:spcBef>
                <a:spcPts val="0"/>
              </a:spcBef>
              <a:buNone/>
            </a:pPr>
            <a:endParaRPr lang="nb-NO" sz="900" dirty="0">
              <a:solidFill>
                <a:srgbClr val="005380"/>
              </a:solidFill>
              <a:latin typeface="Arial" panose="020B0604020202020204" pitchFamily="34" charset="0"/>
              <a:cs typeface="Arial" panose="020B0604020202020204" pitchFamily="34" charset="0"/>
            </a:endParaRPr>
          </a:p>
          <a:p>
            <a:pPr marL="0" lvl="1" indent="0">
              <a:lnSpc>
                <a:spcPct val="100000"/>
              </a:lnSpc>
              <a:spcBef>
                <a:spcPts val="0"/>
              </a:spcBef>
              <a:buNone/>
              <a:tabLst>
                <a:tab pos="266700" algn="l"/>
              </a:tabLst>
            </a:pPr>
            <a:r>
              <a:rPr lang="nb-NO" sz="900" dirty="0">
                <a:solidFill>
                  <a:srgbClr val="005380"/>
                </a:solidFill>
                <a:latin typeface="Arial" panose="020B0604020202020204" pitchFamily="34" charset="0"/>
                <a:cs typeface="Arial" panose="020B0604020202020204" pitchFamily="34" charset="0"/>
              </a:rPr>
              <a:t>TILTAK</a:t>
            </a:r>
          </a:p>
          <a:p>
            <a:pPr marL="271463" lvl="1" indent="-271463">
              <a:lnSpc>
                <a:spcPct val="100000"/>
              </a:lnSpc>
              <a:spcBef>
                <a:spcPts val="0"/>
              </a:spcBef>
              <a:buNone/>
              <a:tabLst>
                <a:tab pos="361950" algn="l"/>
              </a:tabLst>
            </a:pPr>
            <a:r>
              <a:rPr lang="nb-NO" sz="900" dirty="0">
                <a:latin typeface="Arial" panose="020B0604020202020204" pitchFamily="34" charset="0"/>
                <a:cs typeface="Arial" panose="020B0604020202020204" pitchFamily="34" charset="0"/>
              </a:rPr>
              <a:t>1.1 	Utvikle strategisk anskaffelseskompetanse hos ledere og i innkjøpsavdelingen.</a:t>
            </a:r>
          </a:p>
          <a:p>
            <a:pPr marL="271463" lvl="1" indent="-271463">
              <a:lnSpc>
                <a:spcPct val="100000"/>
              </a:lnSpc>
              <a:spcBef>
                <a:spcPts val="0"/>
              </a:spcBef>
              <a:buNone/>
              <a:tabLst>
                <a:tab pos="361950" algn="l"/>
              </a:tabLst>
            </a:pPr>
            <a:r>
              <a:rPr lang="nb-NO" sz="900" dirty="0">
                <a:latin typeface="Arial" panose="020B0604020202020204" pitchFamily="34" charset="0"/>
                <a:cs typeface="Arial" panose="020B0604020202020204" pitchFamily="34" charset="0"/>
              </a:rPr>
              <a:t>1.2	Gjennomføre årlige behovskartlegginger av anskaffelser i avdelingene. Virksomhetens årlige anskaffelsesoversikt skal kunngjøres på virksomhetens nettside og </a:t>
            </a:r>
            <a:r>
              <a:rPr lang="nb-NO" sz="900" dirty="0" err="1">
                <a:latin typeface="Arial" panose="020B0604020202020204" pitchFamily="34" charset="0"/>
                <a:cs typeface="Arial" panose="020B0604020202020204" pitchFamily="34" charset="0"/>
              </a:rPr>
              <a:t>Doffin</a:t>
            </a:r>
            <a:r>
              <a:rPr lang="nb-NO" sz="900" dirty="0">
                <a:latin typeface="Arial" panose="020B0604020202020204" pitchFamily="34" charset="0"/>
                <a:cs typeface="Arial" panose="020B0604020202020204" pitchFamily="34" charset="0"/>
              </a:rPr>
              <a:t>. </a:t>
            </a:r>
          </a:p>
          <a:p>
            <a:pPr marL="271463" lvl="1" indent="-271463">
              <a:lnSpc>
                <a:spcPct val="100000"/>
              </a:lnSpc>
              <a:spcBef>
                <a:spcPts val="0"/>
              </a:spcBef>
              <a:buNone/>
              <a:tabLst>
                <a:tab pos="361950" algn="l"/>
              </a:tabLst>
            </a:pPr>
            <a:r>
              <a:rPr lang="nb-NO" sz="900" dirty="0">
                <a:latin typeface="Arial" panose="020B0604020202020204" pitchFamily="34" charset="0"/>
                <a:cs typeface="Arial" panose="020B0604020202020204" pitchFamily="34" charset="0"/>
              </a:rPr>
              <a:t>1.3 	Få god oversikt over fremtidige behov. Innovasjonspotensialet skal beskrives i avdelingens årlige anskaffelsesoversikt. </a:t>
            </a:r>
          </a:p>
          <a:p>
            <a:pPr marL="271463" lvl="1" indent="-271463">
              <a:lnSpc>
                <a:spcPct val="100000"/>
              </a:lnSpc>
              <a:spcBef>
                <a:spcPts val="0"/>
              </a:spcBef>
              <a:buNone/>
              <a:tabLst>
                <a:tab pos="361950" algn="l"/>
              </a:tabLst>
            </a:pPr>
            <a:r>
              <a:rPr lang="nb-NO" sz="900" dirty="0">
                <a:latin typeface="Arial" panose="020B0604020202020204" pitchFamily="34" charset="0"/>
                <a:cs typeface="Arial" panose="020B0604020202020204" pitchFamily="34" charset="0"/>
              </a:rPr>
              <a:t>1.4 	Innføre obligatorisk beslutningsdokument/strategiplan for anskaffelsen, i planleggingen av større anskaffelser.</a:t>
            </a:r>
          </a:p>
          <a:p>
            <a:pPr marL="271463" lvl="1" indent="-271463">
              <a:lnSpc>
                <a:spcPct val="100000"/>
              </a:lnSpc>
              <a:spcBef>
                <a:spcPts val="0"/>
              </a:spcBef>
              <a:buNone/>
              <a:tabLst>
                <a:tab pos="361950" algn="l"/>
              </a:tabLst>
            </a:pPr>
            <a:r>
              <a:rPr lang="nb-NO" sz="900" dirty="0">
                <a:latin typeface="Arial" panose="020B0604020202020204" pitchFamily="34" charset="0"/>
                <a:cs typeface="Arial" panose="020B0604020202020204" pitchFamily="34" charset="0"/>
              </a:rPr>
              <a:t>1.5 	Knytte innovasjon i anskaffelser til virksomhetens strategi for innovasjon og næringsutvikling.</a:t>
            </a:r>
          </a:p>
          <a:p>
            <a:pPr marL="271463" indent="-271463">
              <a:lnSpc>
                <a:spcPct val="100000"/>
              </a:lnSpc>
              <a:spcBef>
                <a:spcPts val="0"/>
              </a:spcBef>
              <a:buNone/>
            </a:pPr>
            <a:r>
              <a:rPr lang="nb-NO" sz="900" dirty="0">
                <a:latin typeface="Arial" panose="020B0604020202020204" pitchFamily="34" charset="0"/>
                <a:cs typeface="Arial" panose="020B0604020202020204" pitchFamily="34" charset="0"/>
              </a:rPr>
              <a:t>1.6	Bruke Nasjonalt program for leverandørutvikling og </a:t>
            </a:r>
            <a:r>
              <a:rPr lang="nb-NO" sz="900" dirty="0" err="1">
                <a:latin typeface="Arial" panose="020B0604020202020204" pitchFamily="34" charset="0"/>
                <a:cs typeface="Arial" panose="020B0604020202020204" pitchFamily="34" charset="0"/>
              </a:rPr>
              <a:t>Difi</a:t>
            </a:r>
            <a:r>
              <a:rPr lang="nb-NO" sz="900" dirty="0">
                <a:latin typeface="Arial" panose="020B0604020202020204" pitchFamily="34" charset="0"/>
                <a:cs typeface="Arial" panose="020B0604020202020204" pitchFamily="34" charset="0"/>
              </a:rPr>
              <a:t> for å få økt kompetanse om gjennomføring av innovative offentlige anskaffelser.</a:t>
            </a:r>
          </a:p>
          <a:p>
            <a:pPr marL="271463" indent="-271463">
              <a:lnSpc>
                <a:spcPct val="100000"/>
              </a:lnSpc>
              <a:spcBef>
                <a:spcPts val="0"/>
              </a:spcBef>
              <a:buNone/>
            </a:pPr>
            <a:r>
              <a:rPr lang="nb-NO" sz="900" dirty="0">
                <a:latin typeface="Arial" panose="020B0604020202020204" pitchFamily="34" charset="0"/>
                <a:cs typeface="Arial" panose="020B0604020202020204" pitchFamily="34" charset="0"/>
              </a:rPr>
              <a:t>1.7	Avdelingene skal benytte innovasjonsmetodikk, herunder leverandørdialog og prosedyrene konkurransepreget dialog og førkommersielle anskaffelser, der dette kan bidra til nødvendig nytekning og nyskapning. Innkjøpsavdelingen skal tilby prosessbistand til avdelinger som ønsker å prøve ut førkommersielle anskaffelser som virkemiddel til å fremme innovative løsninger.  	. </a:t>
            </a:r>
          </a:p>
          <a:p>
            <a:pPr marL="271463" indent="-271463">
              <a:lnSpc>
                <a:spcPct val="100000"/>
              </a:lnSpc>
              <a:spcBef>
                <a:spcPts val="0"/>
              </a:spcBef>
              <a:buNone/>
            </a:pPr>
            <a:r>
              <a:rPr lang="nb-NO" sz="900" dirty="0">
                <a:latin typeface="Arial" panose="020B0604020202020204" pitchFamily="34" charset="0"/>
                <a:cs typeface="Arial" panose="020B0604020202020204" pitchFamily="34" charset="0"/>
              </a:rPr>
              <a:t>1.8 	Gjennomføre årlige leverandørkonferanser og markedskonferanser (plenumsmøter eller individuelt) på utvalgte anskaffelser.</a:t>
            </a:r>
          </a:p>
          <a:p>
            <a:pPr marL="271463" indent="-271463">
              <a:lnSpc>
                <a:spcPct val="100000"/>
              </a:lnSpc>
              <a:spcBef>
                <a:spcPts val="0"/>
              </a:spcBef>
              <a:buNone/>
            </a:pPr>
            <a:r>
              <a:rPr lang="nb-NO" sz="900" dirty="0">
                <a:latin typeface="Arial" panose="020B0604020202020204" pitchFamily="34" charset="0"/>
                <a:cs typeface="Arial" panose="020B0604020202020204" pitchFamily="34" charset="0"/>
              </a:rPr>
              <a:t>1.9	Øke anvendelsen av ytelses- og funksjonskrav.</a:t>
            </a:r>
          </a:p>
          <a:p>
            <a:pPr marL="271463" indent="-271463">
              <a:lnSpc>
                <a:spcPct val="100000"/>
              </a:lnSpc>
              <a:spcBef>
                <a:spcPts val="0"/>
              </a:spcBef>
              <a:buNone/>
            </a:pPr>
            <a:r>
              <a:rPr lang="nb-NO" sz="900" dirty="0">
                <a:latin typeface="Arial" panose="020B0604020202020204" pitchFamily="34" charset="0"/>
                <a:cs typeface="Arial" panose="020B0604020202020204" pitchFamily="34" charset="0"/>
              </a:rPr>
              <a:t>1.10 	Avdelingene skal foreta konkrete vurderinger av mulighetene for å benytte seg av regionale innovasjons- og utviklingsmidler.</a:t>
            </a:r>
          </a:p>
          <a:p>
            <a:pPr marL="271463" lvl="1" indent="-271463">
              <a:lnSpc>
                <a:spcPct val="100000"/>
              </a:lnSpc>
              <a:spcBef>
                <a:spcPts val="0"/>
              </a:spcBef>
              <a:buNone/>
            </a:pPr>
            <a:r>
              <a:rPr lang="nb-NO" sz="900" dirty="0">
                <a:latin typeface="Arial" panose="020B0604020202020204" pitchFamily="34" charset="0"/>
                <a:cs typeface="Arial" panose="020B0604020202020204" pitchFamily="34" charset="0"/>
              </a:rPr>
              <a:t>1.11 	Virksomhetsleder skal sørge for en virksomhetskultur med forståelse for anskaffelsesarbeidets betydning for virksomhetens resultater og omdømme.</a:t>
            </a:r>
          </a:p>
          <a:p>
            <a:pPr marL="271463" lvl="1" indent="-271463">
              <a:lnSpc>
                <a:spcPct val="100000"/>
              </a:lnSpc>
              <a:spcBef>
                <a:spcPts val="0"/>
              </a:spcBef>
              <a:buNone/>
            </a:pPr>
            <a:r>
              <a:rPr lang="nb-NO" sz="900" dirty="0">
                <a:latin typeface="Arial" panose="020B0604020202020204" pitchFamily="34" charset="0"/>
                <a:cs typeface="Arial" panose="020B0604020202020204" pitchFamily="34" charset="0"/>
              </a:rPr>
              <a:t>1.12 Sette av mer tid til å klarlegge behov før vi anskaffer.</a:t>
            </a:r>
          </a:p>
          <a:p>
            <a:pPr marL="271463" lvl="1" indent="-271463">
              <a:lnSpc>
                <a:spcPct val="100000"/>
              </a:lnSpc>
              <a:spcBef>
                <a:spcPts val="0"/>
              </a:spcBef>
              <a:buNone/>
            </a:pPr>
            <a:r>
              <a:rPr lang="nb-NO" sz="900" dirty="0">
                <a:latin typeface="Arial" panose="020B0604020202020204" pitchFamily="34" charset="0"/>
                <a:cs typeface="Arial" panose="020B0604020202020204" pitchFamily="34" charset="0"/>
              </a:rPr>
              <a:t>1.13 Øke involvering av interessenter, både fagpersoner og brukere, i forberedelsen av store eller strategisk viktige anskaffelser.</a:t>
            </a:r>
          </a:p>
          <a:p>
            <a:pPr marL="271463" lvl="1" indent="-271463">
              <a:lnSpc>
                <a:spcPct val="100000"/>
              </a:lnSpc>
              <a:spcBef>
                <a:spcPts val="0"/>
              </a:spcBef>
              <a:buNone/>
            </a:pPr>
            <a:r>
              <a:rPr lang="nb-NO" sz="900" dirty="0">
                <a:latin typeface="Arial" panose="020B0604020202020204" pitchFamily="34" charset="0"/>
                <a:cs typeface="Arial" panose="020B0604020202020204" pitchFamily="34" charset="0"/>
              </a:rPr>
              <a:t>1.14 Bruke relevante anskaffelser til å profilere virksomheten.</a:t>
            </a:r>
          </a:p>
          <a:p>
            <a:pPr marL="271463" lvl="1" indent="-271463">
              <a:lnSpc>
                <a:spcPct val="100000"/>
              </a:lnSpc>
              <a:spcBef>
                <a:spcPts val="0"/>
              </a:spcBef>
              <a:buNone/>
            </a:pPr>
            <a:endParaRPr lang="nb-NO" sz="900" dirty="0">
              <a:latin typeface="Arial" panose="020B0604020202020204" pitchFamily="34" charset="0"/>
              <a:cs typeface="Arial" panose="020B0604020202020204" pitchFamily="34" charset="0"/>
            </a:endParaRPr>
          </a:p>
          <a:p>
            <a:pPr marL="0" lvl="1" indent="0">
              <a:lnSpc>
                <a:spcPct val="100000"/>
              </a:lnSpc>
              <a:spcBef>
                <a:spcPts val="0"/>
              </a:spcBef>
              <a:buNone/>
            </a:pPr>
            <a:endParaRPr lang="nb-NO" sz="900" dirty="0">
              <a:latin typeface="Arial" panose="020B0604020202020204" pitchFamily="34" charset="0"/>
              <a:cs typeface="Arial" panose="020B0604020202020204" pitchFamily="34" charset="0"/>
            </a:endParaRPr>
          </a:p>
          <a:p>
            <a:pPr>
              <a:lnSpc>
                <a:spcPct val="100000"/>
              </a:lnSpc>
              <a:spcBef>
                <a:spcPts val="0"/>
              </a:spcBef>
            </a:pPr>
            <a:endParaRPr lang="nb-NO" sz="900" dirty="0">
              <a:latin typeface="Arial" panose="020B0604020202020204" pitchFamily="34" charset="0"/>
              <a:cs typeface="Arial" panose="020B0604020202020204" pitchFamily="34" charset="0"/>
            </a:endParaRPr>
          </a:p>
          <a:p>
            <a:pPr>
              <a:lnSpc>
                <a:spcPct val="100000"/>
              </a:lnSpc>
              <a:spcBef>
                <a:spcPts val="0"/>
              </a:spcBef>
            </a:pPr>
            <a:endParaRPr lang="nb-NO" sz="900" dirty="0">
              <a:latin typeface="Arial" panose="020B0604020202020204" pitchFamily="34" charset="0"/>
              <a:cs typeface="Arial" panose="020B0604020202020204" pitchFamily="34" charset="0"/>
            </a:endParaRPr>
          </a:p>
          <a:p>
            <a:pPr>
              <a:lnSpc>
                <a:spcPct val="100000"/>
              </a:lnSpc>
              <a:spcBef>
                <a:spcPts val="0"/>
              </a:spcBef>
            </a:pPr>
            <a:endParaRPr lang="nb-NO" sz="900" dirty="0">
              <a:latin typeface="Arial" panose="020B0604020202020204" pitchFamily="34" charset="0"/>
              <a:cs typeface="Arial" panose="020B0604020202020204" pitchFamily="34" charset="0"/>
            </a:endParaRPr>
          </a:p>
          <a:p>
            <a:pPr>
              <a:lnSpc>
                <a:spcPct val="100000"/>
              </a:lnSpc>
              <a:spcBef>
                <a:spcPts val="0"/>
              </a:spcBef>
            </a:pPr>
            <a:endParaRPr lang="nb-NO" sz="900" dirty="0">
              <a:latin typeface="Arial" panose="020B0604020202020204" pitchFamily="34" charset="0"/>
              <a:cs typeface="Arial" panose="020B0604020202020204" pitchFamily="34" charset="0"/>
            </a:endParaRPr>
          </a:p>
          <a:p>
            <a:pPr marL="0" lvl="1" indent="0">
              <a:lnSpc>
                <a:spcPct val="100000"/>
              </a:lnSpc>
              <a:spcBef>
                <a:spcPts val="0"/>
              </a:spcBef>
              <a:buNone/>
              <a:tabLst>
                <a:tab pos="361950" algn="l"/>
              </a:tabLst>
            </a:pPr>
            <a:r>
              <a:rPr lang="nb-NO" sz="900" dirty="0">
                <a:latin typeface="Arial" panose="020B0604020202020204" pitchFamily="34" charset="0"/>
                <a:cs typeface="Arial" panose="020B0604020202020204" pitchFamily="34" charset="0"/>
              </a:rPr>
              <a:t>.</a:t>
            </a:r>
          </a:p>
          <a:p>
            <a:pPr marL="0" lvl="1" indent="0">
              <a:lnSpc>
                <a:spcPct val="100000"/>
              </a:lnSpc>
              <a:spcBef>
                <a:spcPts val="0"/>
              </a:spcBef>
              <a:buNone/>
              <a:tabLst>
                <a:tab pos="361950" algn="l"/>
              </a:tabLst>
            </a:pPr>
            <a:endParaRPr lang="nb-NO" sz="900" dirty="0">
              <a:latin typeface="Arial" panose="020B0604020202020204" pitchFamily="34" charset="0"/>
              <a:cs typeface="Arial" panose="020B0604020202020204" pitchFamily="34" charset="0"/>
            </a:endParaRPr>
          </a:p>
          <a:p>
            <a:pPr marL="0" lvl="1" indent="0">
              <a:lnSpc>
                <a:spcPct val="100000"/>
              </a:lnSpc>
              <a:spcBef>
                <a:spcPts val="0"/>
              </a:spcBef>
              <a:buNone/>
              <a:tabLst>
                <a:tab pos="361950" algn="l"/>
              </a:tabLst>
            </a:pPr>
            <a:endParaRPr lang="nb-NO" sz="900" dirty="0">
              <a:latin typeface="Arial" panose="020B0604020202020204" pitchFamily="34" charset="0"/>
              <a:cs typeface="Arial" panose="020B0604020202020204" pitchFamily="34" charset="0"/>
            </a:endParaRPr>
          </a:p>
          <a:p>
            <a:pPr marL="0" lvl="1" indent="0">
              <a:lnSpc>
                <a:spcPct val="100000"/>
              </a:lnSpc>
              <a:spcBef>
                <a:spcPts val="0"/>
              </a:spcBef>
              <a:buNone/>
              <a:tabLst>
                <a:tab pos="361950" algn="l"/>
              </a:tabLst>
            </a:pPr>
            <a:endParaRPr lang="nb-NO" sz="900" dirty="0">
              <a:latin typeface="Arial" panose="020B0604020202020204" pitchFamily="34" charset="0"/>
              <a:cs typeface="Arial" panose="020B0604020202020204" pitchFamily="34" charset="0"/>
            </a:endParaRPr>
          </a:p>
          <a:p>
            <a:pPr marL="0" lvl="1" indent="0">
              <a:lnSpc>
                <a:spcPct val="100000"/>
              </a:lnSpc>
              <a:spcBef>
                <a:spcPts val="0"/>
              </a:spcBef>
              <a:buNone/>
              <a:tabLst>
                <a:tab pos="266700" algn="l"/>
              </a:tabLst>
            </a:pPr>
            <a:endParaRPr lang="nb-NO" sz="900" dirty="0">
              <a:latin typeface="Arial" panose="020B0604020202020204" pitchFamily="34" charset="0"/>
              <a:cs typeface="Arial" panose="020B0604020202020204" pitchFamily="34" charset="0"/>
            </a:endParaRPr>
          </a:p>
          <a:p>
            <a:pPr marL="0" lvl="1" indent="0">
              <a:lnSpc>
                <a:spcPct val="100000"/>
              </a:lnSpc>
              <a:spcBef>
                <a:spcPts val="0"/>
              </a:spcBef>
              <a:buNone/>
              <a:tabLst>
                <a:tab pos="266700" algn="l"/>
              </a:tabLst>
            </a:pPr>
            <a:endParaRPr lang="nb-NO" sz="900" dirty="0">
              <a:latin typeface="Arial" panose="020B0604020202020204" pitchFamily="34" charset="0"/>
              <a:cs typeface="Arial" panose="020B0604020202020204" pitchFamily="34" charset="0"/>
            </a:endParaRPr>
          </a:p>
          <a:p>
            <a:pPr marL="0" lvl="1" indent="0">
              <a:lnSpc>
                <a:spcPct val="100000"/>
              </a:lnSpc>
              <a:spcBef>
                <a:spcPts val="0"/>
              </a:spcBef>
              <a:buNone/>
              <a:tabLst>
                <a:tab pos="266700" algn="l"/>
              </a:tabLst>
            </a:pPr>
            <a:endParaRPr lang="nb-NO" sz="900" dirty="0">
              <a:latin typeface="Arial" panose="020B0604020202020204" pitchFamily="34" charset="0"/>
              <a:cs typeface="Arial" panose="020B0604020202020204" pitchFamily="34" charset="0"/>
            </a:endParaRPr>
          </a:p>
          <a:p>
            <a:pPr marL="0" lvl="1" indent="0">
              <a:lnSpc>
                <a:spcPct val="100000"/>
              </a:lnSpc>
              <a:spcBef>
                <a:spcPts val="0"/>
              </a:spcBef>
              <a:buNone/>
              <a:tabLst>
                <a:tab pos="266700" algn="l"/>
              </a:tabLst>
            </a:pPr>
            <a:endParaRPr lang="nb-NO" sz="900" dirty="0">
              <a:latin typeface="Arial" panose="020B0604020202020204" pitchFamily="34" charset="0"/>
              <a:cs typeface="Arial" panose="020B0604020202020204" pitchFamily="34" charset="0"/>
            </a:endParaRPr>
          </a:p>
          <a:p>
            <a:pPr marL="0" lvl="1" indent="0">
              <a:lnSpc>
                <a:spcPct val="100000"/>
              </a:lnSpc>
              <a:spcBef>
                <a:spcPts val="0"/>
              </a:spcBef>
              <a:buNone/>
              <a:tabLst>
                <a:tab pos="266700" algn="l"/>
              </a:tabLst>
            </a:pPr>
            <a:endParaRPr lang="nb-NO" sz="900" dirty="0">
              <a:latin typeface="Arial" panose="020B0604020202020204" pitchFamily="34" charset="0"/>
              <a:cs typeface="Arial" panose="020B0604020202020204" pitchFamily="34" charset="0"/>
            </a:endParaRPr>
          </a:p>
          <a:p>
            <a:pPr marL="0" lvl="1" indent="0">
              <a:lnSpc>
                <a:spcPct val="100000"/>
              </a:lnSpc>
              <a:spcBef>
                <a:spcPts val="1000"/>
              </a:spcBef>
              <a:buNone/>
              <a:tabLst>
                <a:tab pos="266700" algn="l"/>
              </a:tabLst>
            </a:pPr>
            <a:endParaRPr lang="nb-NO" sz="900" dirty="0">
              <a:latin typeface="Arial" panose="020B0604020202020204" pitchFamily="34" charset="0"/>
              <a:cs typeface="Arial" panose="020B0604020202020204" pitchFamily="34" charset="0"/>
            </a:endParaRPr>
          </a:p>
          <a:p>
            <a:pPr marL="0" lvl="1" indent="0">
              <a:lnSpc>
                <a:spcPct val="100000"/>
              </a:lnSpc>
              <a:spcBef>
                <a:spcPts val="1000"/>
              </a:spcBef>
              <a:buNone/>
              <a:tabLst>
                <a:tab pos="266700" algn="l"/>
              </a:tabLst>
            </a:pPr>
            <a:endParaRPr lang="nb-NO" sz="900" dirty="0">
              <a:latin typeface="Arial" panose="020B0604020202020204" pitchFamily="34" charset="0"/>
              <a:cs typeface="Arial" panose="020B0604020202020204" pitchFamily="34" charset="0"/>
            </a:endParaRPr>
          </a:p>
          <a:p>
            <a:pPr marL="0" lvl="1" indent="0">
              <a:lnSpc>
                <a:spcPct val="100000"/>
              </a:lnSpc>
              <a:spcBef>
                <a:spcPts val="1000"/>
              </a:spcBef>
              <a:buNone/>
              <a:tabLst>
                <a:tab pos="266700" algn="l"/>
              </a:tabLst>
            </a:pPr>
            <a:endParaRPr lang="nb-NO" sz="900" dirty="0">
              <a:latin typeface="Arial" panose="020B0604020202020204" pitchFamily="34" charset="0"/>
              <a:cs typeface="Arial" panose="020B0604020202020204" pitchFamily="34" charset="0"/>
            </a:endParaRPr>
          </a:p>
          <a:p>
            <a:pPr marL="0" lvl="1" indent="0">
              <a:lnSpc>
                <a:spcPct val="100000"/>
              </a:lnSpc>
              <a:spcBef>
                <a:spcPts val="0"/>
              </a:spcBef>
              <a:buNone/>
              <a:tabLst>
                <a:tab pos="266700" algn="l"/>
              </a:tabLst>
            </a:pPr>
            <a:endParaRPr lang="nb-NO" sz="900" dirty="0">
              <a:latin typeface="Arial" panose="020B0604020202020204" pitchFamily="34" charset="0"/>
              <a:cs typeface="Arial" panose="020B0604020202020204" pitchFamily="34" charset="0"/>
            </a:endParaRPr>
          </a:p>
          <a:p>
            <a:pPr marL="0" lvl="1" indent="0">
              <a:lnSpc>
                <a:spcPct val="100000"/>
              </a:lnSpc>
              <a:spcBef>
                <a:spcPts val="0"/>
              </a:spcBef>
              <a:buNone/>
              <a:tabLst>
                <a:tab pos="266700" algn="l"/>
              </a:tabLst>
            </a:pPr>
            <a:endParaRPr lang="nb-NO" sz="900" dirty="0">
              <a:latin typeface="Arial" panose="020B0604020202020204" pitchFamily="34" charset="0"/>
              <a:cs typeface="Arial" panose="020B0604020202020204" pitchFamily="34" charset="0"/>
            </a:endParaRPr>
          </a:p>
          <a:p>
            <a:pPr marL="0" indent="0">
              <a:lnSpc>
                <a:spcPct val="100000"/>
              </a:lnSpc>
              <a:spcBef>
                <a:spcPts val="0"/>
              </a:spcBef>
              <a:buNone/>
              <a:tabLst>
                <a:tab pos="266700" algn="l"/>
              </a:tabLst>
            </a:pPr>
            <a:endParaRPr lang="nb-NO" sz="900" dirty="0">
              <a:latin typeface="Arial" panose="020B0604020202020204" pitchFamily="34" charset="0"/>
              <a:cs typeface="Arial" panose="020B0604020202020204" pitchFamily="34" charset="0"/>
            </a:endParaRPr>
          </a:p>
          <a:p>
            <a:pPr marL="0" indent="0">
              <a:lnSpc>
                <a:spcPct val="100000"/>
              </a:lnSpc>
              <a:spcBef>
                <a:spcPts val="0"/>
              </a:spcBef>
              <a:buNone/>
            </a:pPr>
            <a:endParaRPr lang="nb-NO" sz="900" dirty="0">
              <a:latin typeface="Arial" panose="020B0604020202020204" pitchFamily="34" charset="0"/>
              <a:cs typeface="Arial" panose="020B0604020202020204" pitchFamily="34" charset="0"/>
            </a:endParaRPr>
          </a:p>
        </p:txBody>
      </p:sp>
      <p:cxnSp>
        <p:nvCxnSpPr>
          <p:cNvPr id="5" name="Rett linje 4"/>
          <p:cNvCxnSpPr/>
          <p:nvPr/>
        </p:nvCxnSpPr>
        <p:spPr>
          <a:xfrm>
            <a:off x="72000" y="393659"/>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2498" y="804977"/>
            <a:ext cx="4569502" cy="553998"/>
          </a:xfrm>
          <a:prstGeom prst="rect">
            <a:avLst/>
          </a:prstGeom>
          <a:noFill/>
        </p:spPr>
        <p:txBody>
          <a:bodyPr wrap="square" rtlCol="0" anchor="ctr">
            <a:spAutoFit/>
          </a:bodyPr>
          <a:lstStyle/>
          <a:p>
            <a:pPr marL="228600" indent="-228600">
              <a:buAutoNum type="arabicPeriod"/>
            </a:pPr>
            <a:r>
              <a:rPr lang="nb-NO" sz="1000" dirty="0">
                <a:solidFill>
                  <a:srgbClr val="005380"/>
                </a:solidFill>
                <a:latin typeface="Arial" panose="020B0604020202020204" pitchFamily="34" charset="0"/>
                <a:cs typeface="Arial" panose="020B0604020202020204" pitchFamily="34" charset="0"/>
              </a:rPr>
              <a:t>Anskaffelser skal bidra til bedre behovsdekning og møte fremtidens behov.</a:t>
            </a:r>
            <a:endParaRPr lang="nb-NO" sz="1000" dirty="0"/>
          </a:p>
          <a:p>
            <a:endParaRPr lang="nb-NO" sz="1000" dirty="0">
              <a:solidFill>
                <a:srgbClr val="005380"/>
              </a:solidFill>
              <a:latin typeface="Arial" panose="020B0604020202020204" pitchFamily="34" charset="0"/>
              <a:cs typeface="Arial" panose="020B0604020202020204" pitchFamily="34" charset="0"/>
            </a:endParaRPr>
          </a:p>
        </p:txBody>
      </p:sp>
      <p:sp>
        <p:nvSpPr>
          <p:cNvPr id="10" name="Rektangel 9">
            <a:hlinkClick r:id="rId3" action="ppaction://hlinksldjump"/>
          </p:cNvPr>
          <p:cNvSpPr/>
          <p:nvPr/>
        </p:nvSpPr>
        <p:spPr>
          <a:xfrm>
            <a:off x="72000"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INTRODUKSJON</a:t>
            </a:r>
          </a:p>
        </p:txBody>
      </p:sp>
      <p:cxnSp>
        <p:nvCxnSpPr>
          <p:cNvPr id="13" name="Rett linje 12"/>
          <p:cNvCxnSpPr/>
          <p:nvPr/>
        </p:nvCxnSpPr>
        <p:spPr>
          <a:xfrm>
            <a:off x="72000" y="6466414"/>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4" action="ppaction://hlinksldjump"/>
          </p:cNvPr>
          <p:cNvSpPr/>
          <p:nvPr/>
        </p:nvSpPr>
        <p:spPr>
          <a:xfrm>
            <a:off x="2409357"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HOVEDMÅL</a:t>
            </a:r>
          </a:p>
        </p:txBody>
      </p:sp>
      <p:sp>
        <p:nvSpPr>
          <p:cNvPr id="15" name="Rektangel 14">
            <a:hlinkClick r:id="rId5" action="ppaction://hlinksldjump"/>
          </p:cNvPr>
          <p:cNvSpPr/>
          <p:nvPr/>
        </p:nvSpPr>
        <p:spPr>
          <a:xfrm>
            <a:off x="4746715" y="469366"/>
            <a:ext cx="1980000" cy="222637"/>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bg1"/>
                </a:solidFill>
                <a:latin typeface="Arial" panose="020B0604020202020204" pitchFamily="34" charset="0"/>
                <a:cs typeface="Arial" panose="020B0604020202020204" pitchFamily="34" charset="0"/>
              </a:rPr>
              <a:t>DELMÅL</a:t>
            </a:r>
          </a:p>
        </p:txBody>
      </p:sp>
      <p:sp>
        <p:nvSpPr>
          <p:cNvPr id="16" name="Rektangel 15">
            <a:hlinkClick r:id="rId6" action="ppaction://hlinksldjump"/>
          </p:cNvPr>
          <p:cNvSpPr/>
          <p:nvPr/>
        </p:nvSpPr>
        <p:spPr>
          <a:xfrm>
            <a:off x="7084073"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7006673" y="6466414"/>
            <a:ext cx="2057400" cy="365125"/>
          </a:xfrm>
        </p:spPr>
        <p:txBody>
          <a:bodyPr/>
          <a:lstStyle/>
          <a:p>
            <a:fld id="{087DA6A7-F1BA-4F19-98D1-8BC0C441CFD1}" type="slidenum">
              <a:rPr lang="nb-NO" sz="800" smtClean="0">
                <a:solidFill>
                  <a:srgbClr val="5F6062"/>
                </a:solidFill>
                <a:latin typeface="Arial" panose="020B0604020202020204" pitchFamily="34" charset="0"/>
                <a:cs typeface="Arial" panose="020B0604020202020204" pitchFamily="34" charset="0"/>
              </a:rPr>
              <a:t>5</a:t>
            </a:fld>
            <a:endParaRPr lang="nb-NO" sz="800"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72000" y="6475080"/>
            <a:ext cx="3086100" cy="365125"/>
          </a:xfrm>
        </p:spPr>
        <p:txBody>
          <a:bodyPr/>
          <a:lstStyle/>
          <a:p>
            <a:pPr algn="l"/>
            <a:r>
              <a:rPr lang="nb-NO" sz="800" b="1" dirty="0">
                <a:solidFill>
                  <a:srgbClr val="5F6062"/>
                </a:solidFill>
                <a:latin typeface="Arial" panose="020B0604020202020204" pitchFamily="34" charset="0"/>
                <a:cs typeface="Arial" panose="020B0604020202020204" pitchFamily="34" charset="0"/>
              </a:rPr>
              <a:t>Virksomhet </a:t>
            </a:r>
            <a:r>
              <a:rPr lang="nb-NO" sz="800" b="1" dirty="0" err="1">
                <a:solidFill>
                  <a:srgbClr val="5F6062"/>
                </a:solidFill>
                <a:latin typeface="Arial" panose="020B0604020202020204" pitchFamily="34" charset="0"/>
                <a:cs typeface="Arial" panose="020B0604020202020204" pitchFamily="34" charset="0"/>
              </a:rPr>
              <a:t>X</a:t>
            </a:r>
            <a:r>
              <a:rPr lang="nb-NO" sz="800" b="1" dirty="0">
                <a:solidFill>
                  <a:srgbClr val="5F6062"/>
                </a:solidFill>
                <a:latin typeface="Arial" panose="020B0604020202020204" pitchFamily="34" charset="0"/>
                <a:cs typeface="Arial" panose="020B0604020202020204" pitchFamily="34" charset="0"/>
              </a:rPr>
              <a:t> </a:t>
            </a:r>
            <a:r>
              <a:rPr lang="nb-NO" sz="800" dirty="0">
                <a:solidFill>
                  <a:srgbClr val="5F6062"/>
                </a:solidFill>
                <a:latin typeface="Arial" panose="020B0604020202020204" pitchFamily="34" charset="0"/>
                <a:cs typeface="Arial" panose="020B0604020202020204" pitchFamily="34" charset="0"/>
              </a:rPr>
              <a:t>anskaffelsesstrategi 2017–2020</a:t>
            </a:r>
          </a:p>
        </p:txBody>
      </p:sp>
      <p:sp>
        <p:nvSpPr>
          <p:cNvPr id="9" name="Rektangel 8">
            <a:hlinkClick r:id="rId7" action="ppaction://hlinksldjump"/>
          </p:cNvPr>
          <p:cNvSpPr/>
          <p:nvPr/>
        </p:nvSpPr>
        <p:spPr>
          <a:xfrm>
            <a:off x="4746715" y="719843"/>
            <a:ext cx="1980000" cy="257518"/>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chemeClr val="bg1"/>
              </a:buClr>
              <a:buFont typeface="+mj-lt"/>
              <a:buAutoNum type="arabicPeriod"/>
            </a:pPr>
            <a:r>
              <a:rPr lang="nb-NO" sz="600" dirty="0">
                <a:solidFill>
                  <a:schemeClr val="bg1"/>
                </a:solidFill>
                <a:latin typeface="Arial" panose="020B0604020202020204" pitchFamily="34" charset="0"/>
                <a:cs typeface="Arial" panose="020B0604020202020204" pitchFamily="34" charset="0"/>
              </a:rPr>
              <a:t>Anskaffelser skal bidra til bedre behovsdekning og møte fremtidens behov.</a:t>
            </a:r>
          </a:p>
        </p:txBody>
      </p:sp>
      <p:sp>
        <p:nvSpPr>
          <p:cNvPr id="20" name="Rektangel 19">
            <a:hlinkClick r:id="rId8" action="ppaction://hlinksldjump"/>
          </p:cNvPr>
          <p:cNvSpPr/>
          <p:nvPr/>
        </p:nvSpPr>
        <p:spPr>
          <a:xfrm>
            <a:off x="4746715" y="1005201"/>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rgbClr val="5F6062"/>
              </a:buClr>
              <a:buFont typeface="+mj-lt"/>
              <a:buAutoNum type="arabicPeriod" startAt="2"/>
            </a:pPr>
            <a:r>
              <a:rPr lang="nb-NO" sz="600" dirty="0">
                <a:solidFill>
                  <a:srgbClr val="5F6062"/>
                </a:solidFill>
                <a:latin typeface="Arial" panose="020B0604020202020204" pitchFamily="34" charset="0"/>
                <a:cs typeface="Arial" panose="020B0604020202020204" pitchFamily="34" charset="0"/>
              </a:rPr>
              <a:t>Anskaffelser skal bidra til effektiv tjenesteproduksjon gjennom bedre ressursutnyttelse.</a:t>
            </a:r>
          </a:p>
        </p:txBody>
      </p:sp>
      <p:sp>
        <p:nvSpPr>
          <p:cNvPr id="21" name="Rektangel 20">
            <a:hlinkClick r:id="rId9" action="ppaction://hlinksldjump"/>
          </p:cNvPr>
          <p:cNvSpPr/>
          <p:nvPr/>
        </p:nvSpPr>
        <p:spPr>
          <a:xfrm>
            <a:off x="4746715" y="1291526"/>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rgbClr val="5F6062"/>
              </a:buClr>
              <a:buFont typeface="+mj-lt"/>
              <a:buAutoNum type="arabicPeriod" startAt="3"/>
            </a:pPr>
            <a:r>
              <a:rPr lang="nb-NO" sz="600" dirty="0">
                <a:solidFill>
                  <a:srgbClr val="5F6062"/>
                </a:solidFill>
                <a:latin typeface="Arial" panose="020B0604020202020204" pitchFamily="34" charset="0"/>
                <a:cs typeface="Arial" panose="020B0604020202020204" pitchFamily="34" charset="0"/>
              </a:rPr>
              <a:t>Anskaffelser skal gjennomføres raskere, enklere og digitalt.</a:t>
            </a:r>
          </a:p>
        </p:txBody>
      </p:sp>
      <p:sp>
        <p:nvSpPr>
          <p:cNvPr id="22" name="Rektangel 21">
            <a:hlinkClick r:id="rId10" action="ppaction://hlinksldjump"/>
          </p:cNvPr>
          <p:cNvSpPr/>
          <p:nvPr/>
        </p:nvSpPr>
        <p:spPr>
          <a:xfrm>
            <a:off x="4746715" y="1577851"/>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rgbClr val="5F6062"/>
              </a:buClr>
              <a:buFont typeface="+mj-lt"/>
              <a:buAutoNum type="arabicPeriod" startAt="4"/>
            </a:pPr>
            <a:r>
              <a:rPr lang="nb-NO" sz="600" dirty="0">
                <a:solidFill>
                  <a:srgbClr val="5F6062"/>
                </a:solidFill>
                <a:latin typeface="Arial" panose="020B0604020202020204" pitchFamily="34" charset="0"/>
                <a:cs typeface="Arial" panose="020B0604020202020204" pitchFamily="34" charset="0"/>
              </a:rPr>
              <a:t>Anskaffelser skal bidra til markedsutvikling.</a:t>
            </a:r>
          </a:p>
        </p:txBody>
      </p:sp>
      <p:sp>
        <p:nvSpPr>
          <p:cNvPr id="23" name="Rektangel 22">
            <a:hlinkClick r:id="rId11" action="ppaction://hlinksldjump"/>
          </p:cNvPr>
          <p:cNvSpPr/>
          <p:nvPr/>
        </p:nvSpPr>
        <p:spPr>
          <a:xfrm>
            <a:off x="4746715" y="1858617"/>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rgbClr val="5F6062"/>
              </a:buClr>
              <a:buFont typeface="+mj-lt"/>
              <a:buAutoNum type="arabicPeriod" startAt="5"/>
            </a:pPr>
            <a:r>
              <a:rPr lang="nb-NO" sz="600" dirty="0">
                <a:solidFill>
                  <a:srgbClr val="5F6062"/>
                </a:solidFill>
                <a:latin typeface="Arial" panose="020B0604020202020204" pitchFamily="34" charset="0"/>
                <a:cs typeface="Arial" panose="020B0604020202020204" pitchFamily="34" charset="0"/>
              </a:rPr>
              <a:t>Virksomhet </a:t>
            </a:r>
            <a:r>
              <a:rPr lang="nb-NO" sz="600" dirty="0" err="1">
                <a:solidFill>
                  <a:srgbClr val="5F6062"/>
                </a:solidFill>
                <a:latin typeface="Arial" panose="020B0604020202020204" pitchFamily="34" charset="0"/>
                <a:cs typeface="Arial" panose="020B0604020202020204" pitchFamily="34" charset="0"/>
              </a:rPr>
              <a:t>X</a:t>
            </a:r>
            <a:r>
              <a:rPr lang="nb-NO" sz="600" dirty="0">
                <a:solidFill>
                  <a:srgbClr val="5F6062"/>
                </a:solidFill>
                <a:latin typeface="Arial" panose="020B0604020202020204" pitchFamily="34" charset="0"/>
                <a:cs typeface="Arial" panose="020B0604020202020204" pitchFamily="34" charset="0"/>
              </a:rPr>
              <a:t> skal vise samfunnsansvar i anskaffelsene.</a:t>
            </a:r>
          </a:p>
        </p:txBody>
      </p:sp>
      <p:sp>
        <p:nvSpPr>
          <p:cNvPr id="39" name="Plassholder for innhold 2"/>
          <p:cNvSpPr txBox="1">
            <a:spLocks/>
          </p:cNvSpPr>
          <p:nvPr/>
        </p:nvSpPr>
        <p:spPr>
          <a:xfrm>
            <a:off x="4746714" y="2166368"/>
            <a:ext cx="4402449" cy="4308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nb-NO" sz="900" dirty="0">
                <a:solidFill>
                  <a:srgbClr val="005380"/>
                </a:solidFill>
                <a:latin typeface="Arial" panose="020B0604020202020204" pitchFamily="34" charset="0"/>
                <a:cs typeface="Arial" panose="020B0604020202020204" pitchFamily="34" charset="0"/>
              </a:rPr>
              <a:t>RISIKO</a:t>
            </a:r>
          </a:p>
          <a:p>
            <a:pPr marL="0" indent="0">
              <a:lnSpc>
                <a:spcPct val="100000"/>
              </a:lnSpc>
              <a:spcBef>
                <a:spcPts val="0"/>
              </a:spcBef>
              <a:buFont typeface="Arial" panose="020B0604020202020204" pitchFamily="34" charset="0"/>
              <a:buNone/>
            </a:pPr>
            <a:r>
              <a:rPr lang="nb-NO" sz="900" i="1" dirty="0">
                <a:latin typeface="Arial" panose="020B0604020202020204" pitchFamily="34" charset="0"/>
                <a:cs typeface="Arial" panose="020B0604020202020204" pitchFamily="34" charset="0"/>
              </a:rPr>
              <a:t>Finnes det hindringer for at valgte mål og tiltak ikke lar seg gjennomføre? Belys situasjoner som det er høy sannsynlighet for at kan inntreffe, og som vil gi høy konsekvens for måloppnåelse.</a:t>
            </a:r>
          </a:p>
          <a:p>
            <a:pPr marL="0" indent="0">
              <a:lnSpc>
                <a:spcPct val="100000"/>
              </a:lnSpc>
              <a:spcBef>
                <a:spcPts val="0"/>
              </a:spcBef>
              <a:buFont typeface="Arial" panose="020B0604020202020204" pitchFamily="34" charset="0"/>
              <a:buNone/>
            </a:pPr>
            <a:endParaRPr lang="nb-NO" sz="900" dirty="0">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r>
              <a:rPr lang="nb-NO" sz="900" dirty="0">
                <a:solidFill>
                  <a:srgbClr val="005380"/>
                </a:solidFill>
                <a:latin typeface="Arial" panose="020B0604020202020204" pitchFamily="34" charset="0"/>
                <a:cs typeface="Arial" panose="020B0604020202020204" pitchFamily="34" charset="0"/>
              </a:rPr>
              <a:t>STYRINGSPARAMETRE/ KPI</a:t>
            </a:r>
          </a:p>
          <a:p>
            <a:pPr>
              <a:lnSpc>
                <a:spcPct val="100000"/>
              </a:lnSpc>
              <a:spcBef>
                <a:spcPts val="0"/>
              </a:spcBef>
            </a:pPr>
            <a:r>
              <a:rPr lang="nb-NO" sz="900" dirty="0">
                <a:latin typeface="Arial" panose="020B0604020202020204" pitchFamily="34" charset="0"/>
                <a:cs typeface="Arial" panose="020B0604020202020204" pitchFamily="34" charset="0"/>
              </a:rPr>
              <a:t>Oppfattet behovsdekning innenfor definerte vare/tjeneste grupper målt gjennom årlig undersøkelse.</a:t>
            </a:r>
          </a:p>
          <a:p>
            <a:pPr>
              <a:lnSpc>
                <a:spcPct val="100000"/>
              </a:lnSpc>
              <a:spcBef>
                <a:spcPts val="0"/>
              </a:spcBef>
            </a:pPr>
            <a:r>
              <a:rPr lang="nb-NO" sz="900" dirty="0">
                <a:latin typeface="Arial" panose="020B0604020202020204" pitchFamily="34" charset="0"/>
                <a:cs typeface="Arial" panose="020B0604020202020204" pitchFamily="34" charset="0"/>
              </a:rPr>
              <a:t>Antall tilbydere i kunngjorte konkurranser.</a:t>
            </a:r>
          </a:p>
          <a:p>
            <a:pPr>
              <a:lnSpc>
                <a:spcPct val="100000"/>
              </a:lnSpc>
              <a:spcBef>
                <a:spcPts val="0"/>
              </a:spcBef>
            </a:pPr>
            <a:r>
              <a:rPr lang="nb-NO" sz="900" dirty="0">
                <a:latin typeface="Arial" panose="020B0604020202020204" pitchFamily="34" charset="0"/>
                <a:cs typeface="Arial" panose="020B0604020202020204" pitchFamily="34" charset="0"/>
              </a:rPr>
              <a:t>Andel utlyste aktuelle og kommende forespørsler i </a:t>
            </a:r>
            <a:r>
              <a:rPr lang="nb-NO" sz="900" dirty="0" err="1">
                <a:latin typeface="Arial" panose="020B0604020202020204" pitchFamily="34" charset="0"/>
                <a:cs typeface="Arial" panose="020B0604020202020204" pitchFamily="34" charset="0"/>
              </a:rPr>
              <a:t>Doffin</a:t>
            </a:r>
            <a:r>
              <a:rPr lang="nb-NO" sz="900" dirty="0">
                <a:latin typeface="Arial" panose="020B0604020202020204" pitchFamily="34" charset="0"/>
                <a:cs typeface="Arial" panose="020B0604020202020204" pitchFamily="34" charset="0"/>
              </a:rPr>
              <a:t>.</a:t>
            </a:r>
          </a:p>
          <a:p>
            <a:pPr>
              <a:lnSpc>
                <a:spcPct val="100000"/>
              </a:lnSpc>
              <a:spcBef>
                <a:spcPts val="0"/>
              </a:spcBef>
            </a:pPr>
            <a:r>
              <a:rPr lang="nb-NO" sz="900" dirty="0">
                <a:latin typeface="Arial" panose="020B0604020202020204" pitchFamily="34" charset="0"/>
                <a:cs typeface="Arial" panose="020B0604020202020204" pitchFamily="34" charset="0"/>
              </a:rPr>
              <a:t>Andel konkurranser med kontakt med leverandørmarkedet i forkant av konkurranser.</a:t>
            </a:r>
          </a:p>
          <a:p>
            <a:pPr>
              <a:lnSpc>
                <a:spcPct val="100000"/>
              </a:lnSpc>
              <a:spcBef>
                <a:spcPts val="0"/>
              </a:spcBef>
            </a:pPr>
            <a:r>
              <a:rPr lang="nb-NO" sz="900" dirty="0">
                <a:latin typeface="Arial" panose="020B0604020202020204" pitchFamily="34" charset="0"/>
                <a:cs typeface="Arial" panose="020B0604020202020204" pitchFamily="34" charset="0"/>
              </a:rPr>
              <a:t>Antall konkurranser med forhandling.</a:t>
            </a:r>
          </a:p>
          <a:p>
            <a:pPr>
              <a:lnSpc>
                <a:spcPct val="100000"/>
              </a:lnSpc>
              <a:spcBef>
                <a:spcPts val="0"/>
              </a:spcBef>
            </a:pPr>
            <a:r>
              <a:rPr lang="nb-NO" sz="900" dirty="0">
                <a:latin typeface="Arial" panose="020B0604020202020204" pitchFamily="34" charset="0"/>
                <a:cs typeface="Arial" panose="020B0604020202020204" pitchFamily="34" charset="0"/>
              </a:rPr>
              <a:t>Dokumenterte gevinster fra anskaffelser gjennomført etter innovativ metode.</a:t>
            </a:r>
          </a:p>
          <a:p>
            <a:pPr>
              <a:lnSpc>
                <a:spcPct val="100000"/>
              </a:lnSpc>
              <a:spcBef>
                <a:spcPts val="0"/>
              </a:spcBef>
            </a:pPr>
            <a:r>
              <a:rPr lang="nb-NO" sz="900" dirty="0">
                <a:latin typeface="Arial" panose="020B0604020202020204" pitchFamily="34" charset="0"/>
                <a:cs typeface="Arial" panose="020B0604020202020204" pitchFamily="34" charset="0"/>
              </a:rPr>
              <a:t>Andel konkurranser med funksjons- og ytelseskrav.</a:t>
            </a:r>
          </a:p>
          <a:p>
            <a:pPr>
              <a:lnSpc>
                <a:spcPct val="100000"/>
              </a:lnSpc>
              <a:spcBef>
                <a:spcPts val="0"/>
              </a:spcBef>
            </a:pPr>
            <a:endParaRPr lang="nb-NO" sz="900" dirty="0">
              <a:latin typeface="Arial" panose="020B0604020202020204" pitchFamily="34" charset="0"/>
              <a:cs typeface="Arial" panose="020B0604020202020204" pitchFamily="34" charset="0"/>
            </a:endParaRPr>
          </a:p>
          <a:p>
            <a:pPr>
              <a:lnSpc>
                <a:spcPct val="100000"/>
              </a:lnSpc>
              <a:spcBef>
                <a:spcPts val="0"/>
              </a:spcBef>
            </a:pPr>
            <a:endParaRPr lang="nb-NO" sz="900" dirty="0">
              <a:latin typeface="Arial" panose="020B0604020202020204" pitchFamily="34" charset="0"/>
              <a:cs typeface="Arial" panose="020B0604020202020204" pitchFamily="34" charset="0"/>
            </a:endParaRPr>
          </a:p>
          <a:p>
            <a:pPr marL="0" indent="0">
              <a:lnSpc>
                <a:spcPct val="100000"/>
              </a:lnSpc>
              <a:spcBef>
                <a:spcPts val="0"/>
              </a:spcBef>
              <a:buNone/>
            </a:pPr>
            <a:r>
              <a:rPr lang="nb-NO" sz="900" dirty="0">
                <a:latin typeface="Arial" panose="020B0604020202020204" pitchFamily="34" charset="0"/>
                <a:cs typeface="Arial" panose="020B0604020202020204" pitchFamily="34" charset="0"/>
              </a:rPr>
              <a:t> </a:t>
            </a:r>
          </a:p>
          <a:p>
            <a:pPr marL="0" indent="0">
              <a:lnSpc>
                <a:spcPct val="100000"/>
              </a:lnSpc>
              <a:spcBef>
                <a:spcPts val="0"/>
              </a:spcBef>
              <a:buFont typeface="Arial" panose="020B0604020202020204" pitchFamily="34" charset="0"/>
              <a:buNone/>
            </a:pPr>
            <a:endParaRPr lang="nb-NO" sz="900" dirty="0">
              <a:latin typeface="Arial" panose="020B0604020202020204" pitchFamily="34" charset="0"/>
              <a:cs typeface="Arial" panose="020B0604020202020204" pitchFamily="34" charset="0"/>
            </a:endParaRPr>
          </a:p>
        </p:txBody>
      </p:sp>
      <p:pic>
        <p:nvPicPr>
          <p:cNvPr id="24" name="Bilde 23"/>
          <p:cNvPicPr preferRelativeResize="0">
            <a:picLocks/>
          </p:cNvPicPr>
          <p:nvPr/>
        </p:nvPicPr>
        <p:blipFill>
          <a:blip r:embed="rId12" cstate="print">
            <a:extLst>
              <a:ext uri="{BEBA8EAE-BF5A-486C-A8C5-ECC9F3942E4B}">
                <a14:imgProps xmlns:a14="http://schemas.microsoft.com/office/drawing/2010/main">
                  <a14:imgLayer r:embed="rId13">
                    <a14:imgEffect>
                      <a14:artisticCrisscrossEtching/>
                    </a14:imgEffect>
                  </a14:imgLayer>
                </a14:imgProps>
              </a:ext>
              <a:ext uri="{28A0092B-C50C-407E-A947-70E740481C1C}">
                <a14:useLocalDpi xmlns:a14="http://schemas.microsoft.com/office/drawing/2010/main" val="0"/>
              </a:ext>
            </a:extLst>
          </a:blip>
          <a:stretch>
            <a:fillRect/>
          </a:stretch>
        </p:blipFill>
        <p:spPr>
          <a:xfrm>
            <a:off x="7585373" y="965186"/>
            <a:ext cx="900000" cy="900000"/>
          </a:xfrm>
          <a:prstGeom prst="ellipse">
            <a:avLst/>
          </a:prstGeom>
          <a:effectLst>
            <a:softEdge rad="0"/>
          </a:effectLst>
        </p:spPr>
      </p:pic>
    </p:spTree>
    <p:extLst>
      <p:ext uri="{BB962C8B-B14F-4D97-AF65-F5344CB8AC3E}">
        <p14:creationId xmlns:p14="http://schemas.microsoft.com/office/powerpoint/2010/main" val="1423582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Bilde 25"/>
          <p:cNvPicPr preferRelativeResize="0">
            <a:picLocks/>
          </p:cNvPicPr>
          <p:nvPr/>
        </p:nvPicPr>
        <p:blipFill>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7585373" y="952791"/>
            <a:ext cx="900000" cy="900000"/>
          </a:xfrm>
          <a:prstGeom prst="ellipse">
            <a:avLst/>
          </a:prstGeom>
          <a:effectLst>
            <a:softEdge rad="0"/>
          </a:effectLst>
        </p:spPr>
      </p:pic>
      <p:sp>
        <p:nvSpPr>
          <p:cNvPr id="3" name="Plassholder for innhold 2"/>
          <p:cNvSpPr>
            <a:spLocks noGrp="1"/>
          </p:cNvSpPr>
          <p:nvPr>
            <p:ph idx="1"/>
          </p:nvPr>
        </p:nvSpPr>
        <p:spPr>
          <a:xfrm>
            <a:off x="10243" y="1549044"/>
            <a:ext cx="4736469" cy="5367952"/>
          </a:xfrm>
        </p:spPr>
        <p:txBody>
          <a:bodyPr>
            <a:noAutofit/>
          </a:bodyPr>
          <a:lstStyle/>
          <a:p>
            <a:pPr marL="0" indent="0">
              <a:lnSpc>
                <a:spcPct val="100000"/>
              </a:lnSpc>
              <a:spcBef>
                <a:spcPts val="0"/>
              </a:spcBef>
              <a:buNone/>
            </a:pPr>
            <a:r>
              <a:rPr lang="nb-NO" sz="900" dirty="0">
                <a:solidFill>
                  <a:srgbClr val="005380"/>
                </a:solidFill>
                <a:latin typeface="Arial" panose="020B0604020202020204" pitchFamily="34" charset="0"/>
                <a:cs typeface="Arial" panose="020B0604020202020204" pitchFamily="34" charset="0"/>
              </a:rPr>
              <a:t>ØNSKET EFFEKT</a:t>
            </a:r>
          </a:p>
          <a:p>
            <a:pPr>
              <a:lnSpc>
                <a:spcPct val="100000"/>
              </a:lnSpc>
              <a:spcBef>
                <a:spcPts val="0"/>
              </a:spcBef>
            </a:pPr>
            <a:r>
              <a:rPr lang="nb-NO" sz="900" dirty="0">
                <a:latin typeface="Arial" panose="020B0604020202020204" pitchFamily="34" charset="0"/>
                <a:cs typeface="Arial" panose="020B0604020202020204" pitchFamily="34" charset="0"/>
              </a:rPr>
              <a:t>Anskaffelser sees i sammenheng med den totale ressursbruken i virksomheten. </a:t>
            </a:r>
          </a:p>
          <a:p>
            <a:pPr>
              <a:lnSpc>
                <a:spcPct val="100000"/>
              </a:lnSpc>
              <a:spcBef>
                <a:spcPts val="0"/>
              </a:spcBef>
            </a:pPr>
            <a:r>
              <a:rPr lang="nb-NO" sz="900" dirty="0">
                <a:latin typeface="Arial" panose="020B0604020202020204" pitchFamily="34" charset="0"/>
                <a:cs typeface="Arial" panose="020B0604020202020204" pitchFamily="34" charset="0"/>
              </a:rPr>
              <a:t>Bedre utnyttelse av og kvalitet på innkjøpene for økt og/eller bedre tjenesteproduksjon. </a:t>
            </a:r>
          </a:p>
          <a:p>
            <a:pPr>
              <a:lnSpc>
                <a:spcPct val="100000"/>
              </a:lnSpc>
              <a:spcBef>
                <a:spcPts val="0"/>
              </a:spcBef>
            </a:pPr>
            <a:r>
              <a:rPr lang="nb-NO" sz="900" dirty="0">
                <a:latin typeface="Arial" panose="020B0604020202020204" pitchFamily="34" charset="0"/>
                <a:cs typeface="Arial" panose="020B0604020202020204" pitchFamily="34" charset="0"/>
              </a:rPr>
              <a:t>Ha en enkelt tilgjengelig avtaleportefølje som gir økonomisk gevinst gjennom standardisering, effektivisering og samordning av anskaffelsene. </a:t>
            </a:r>
          </a:p>
          <a:p>
            <a:pPr>
              <a:lnSpc>
                <a:spcPct val="100000"/>
              </a:lnSpc>
              <a:spcBef>
                <a:spcPts val="0"/>
              </a:spcBef>
            </a:pPr>
            <a:r>
              <a:rPr lang="nb-NO" sz="900" dirty="0">
                <a:latin typeface="Arial" panose="020B0604020202020204" pitchFamily="34" charset="0"/>
                <a:cs typeface="Arial" panose="020B0604020202020204" pitchFamily="34" charset="0"/>
              </a:rPr>
              <a:t>Høy lojalitet til virksomhetens avtaler.</a:t>
            </a:r>
          </a:p>
          <a:p>
            <a:pPr>
              <a:lnSpc>
                <a:spcPct val="100000"/>
              </a:lnSpc>
              <a:spcBef>
                <a:spcPts val="0"/>
              </a:spcBef>
            </a:pPr>
            <a:r>
              <a:rPr lang="nb-NO" sz="900" dirty="0">
                <a:latin typeface="Arial" panose="020B0604020202020204" pitchFamily="34" charset="0"/>
                <a:cs typeface="Arial" panose="020B0604020202020204" pitchFamily="34" charset="0"/>
              </a:rPr>
              <a:t>Mer formelle og uformelle innkjøpssamarbeid med andre som sparer virksomheten for transaksjonskostnader og bidrar til bedre avtalebetingelser. </a:t>
            </a:r>
          </a:p>
          <a:p>
            <a:pPr>
              <a:lnSpc>
                <a:spcPct val="100000"/>
              </a:lnSpc>
              <a:spcBef>
                <a:spcPts val="0"/>
              </a:spcBef>
            </a:pPr>
            <a:r>
              <a:rPr lang="nb-NO" sz="900" dirty="0">
                <a:latin typeface="Arial" panose="020B0604020202020204" pitchFamily="34" charset="0"/>
                <a:cs typeface="Arial" panose="020B0604020202020204" pitchFamily="34" charset="0"/>
              </a:rPr>
              <a:t>Kontraktsvilkårene respekteres og utnyttes best mulig gjennom hele avtaleperioden. </a:t>
            </a:r>
          </a:p>
          <a:p>
            <a:pPr>
              <a:lnSpc>
                <a:spcPct val="100000"/>
              </a:lnSpc>
              <a:spcBef>
                <a:spcPts val="0"/>
              </a:spcBef>
            </a:pPr>
            <a:r>
              <a:rPr lang="nb-NO" sz="900" dirty="0">
                <a:latin typeface="Arial" panose="020B0604020202020204" pitchFamily="34" charset="0"/>
                <a:cs typeface="Arial" panose="020B0604020202020204" pitchFamily="34" charset="0"/>
              </a:rPr>
              <a:t>Livsløpskostnader vektlegges i relevante anskaffelser.</a:t>
            </a:r>
          </a:p>
          <a:p>
            <a:pPr marL="0" indent="0">
              <a:lnSpc>
                <a:spcPct val="100000"/>
              </a:lnSpc>
              <a:spcBef>
                <a:spcPts val="0"/>
              </a:spcBef>
              <a:buNone/>
            </a:pPr>
            <a:endParaRPr lang="nb-NO" sz="900" dirty="0">
              <a:latin typeface="Arial" panose="020B0604020202020204" pitchFamily="34" charset="0"/>
              <a:cs typeface="Arial" panose="020B0604020202020204" pitchFamily="34" charset="0"/>
            </a:endParaRPr>
          </a:p>
          <a:p>
            <a:pPr marL="0" indent="0">
              <a:lnSpc>
                <a:spcPct val="100000"/>
              </a:lnSpc>
              <a:spcBef>
                <a:spcPts val="0"/>
              </a:spcBef>
              <a:buNone/>
            </a:pPr>
            <a:r>
              <a:rPr lang="nb-NO" sz="900" dirty="0">
                <a:solidFill>
                  <a:srgbClr val="005380"/>
                </a:solidFill>
                <a:latin typeface="Arial" panose="020B0604020202020204" pitchFamily="34" charset="0"/>
                <a:cs typeface="Arial" panose="020B0604020202020204" pitchFamily="34" charset="0"/>
              </a:rPr>
              <a:t>TILTAK</a:t>
            </a:r>
          </a:p>
          <a:p>
            <a:pPr marL="266700" lvl="1" indent="-266700">
              <a:lnSpc>
                <a:spcPct val="100000"/>
              </a:lnSpc>
              <a:spcBef>
                <a:spcPts val="0"/>
              </a:spcBef>
              <a:buNone/>
            </a:pPr>
            <a:r>
              <a:rPr lang="nb-NO" sz="900" dirty="0">
                <a:latin typeface="Arial" panose="020B0604020202020204" pitchFamily="34" charset="0"/>
                <a:cs typeface="Arial" panose="020B0604020202020204" pitchFamily="34" charset="0"/>
              </a:rPr>
              <a:t>2.1 	Sikre at datakvaliteten fra faktura- og økonomisystemet er høy og gir et godt grunnlag for analyse.</a:t>
            </a:r>
          </a:p>
          <a:p>
            <a:pPr marL="266700" lvl="1" indent="-266700">
              <a:lnSpc>
                <a:spcPct val="100000"/>
              </a:lnSpc>
              <a:spcBef>
                <a:spcPts val="0"/>
              </a:spcBef>
              <a:buNone/>
            </a:pPr>
            <a:r>
              <a:rPr lang="nb-NO" sz="900" dirty="0">
                <a:latin typeface="Arial" panose="020B0604020202020204" pitchFamily="34" charset="0"/>
                <a:cs typeface="Arial" panose="020B0604020202020204" pitchFamily="34" charset="0"/>
              </a:rPr>
              <a:t>2.2 	Forbedre avtalene som inngås. Innkjøpsavdelingen skal inngå og forvalte virksomhetens samkjøps- og rammeavtaler på grunnlag av årlig analyse av virksomhetens sammenfallende behov og økonomiske effekt. Tydeliggjøre leders ansvar for å bruke rammeavtalene og bruke disse korrekt ved innkjøp av varer og tjenester. Avdelingsleder skal sikre at bestiller- og attestasjonsrollen foretas av medarbeidere med nødvendig kompetanse, og ha interne rutiner som sikrer at rammeavtaler følges.</a:t>
            </a:r>
          </a:p>
          <a:p>
            <a:pPr marL="266700" lvl="1" indent="-266700">
              <a:lnSpc>
                <a:spcPct val="100000"/>
              </a:lnSpc>
              <a:spcBef>
                <a:spcPts val="0"/>
              </a:spcBef>
              <a:buNone/>
            </a:pPr>
            <a:r>
              <a:rPr lang="nb-NO" sz="900" dirty="0">
                <a:latin typeface="Arial" panose="020B0604020202020204" pitchFamily="34" charset="0"/>
                <a:cs typeface="Arial" panose="020B0604020202020204" pitchFamily="34" charset="0"/>
              </a:rPr>
              <a:t>2.3 	Innkjøpsavdelingen skal ta ut rapporter som gir tilstrekkelig informasjon for å kunne kontrollere og etterprøve bruken av midler på ulike avtaler og avtaleområder.</a:t>
            </a:r>
          </a:p>
          <a:p>
            <a:pPr marL="266700" lvl="1" indent="-266700">
              <a:lnSpc>
                <a:spcPct val="100000"/>
              </a:lnSpc>
              <a:spcBef>
                <a:spcPts val="0"/>
              </a:spcBef>
              <a:buNone/>
            </a:pPr>
            <a:r>
              <a:rPr lang="nb-NO" sz="900" dirty="0">
                <a:latin typeface="Arial" panose="020B0604020202020204" pitchFamily="34" charset="0"/>
                <a:cs typeface="Arial" panose="020B0604020202020204" pitchFamily="34" charset="0"/>
              </a:rPr>
              <a:t>2.4 	Utarbeide regelmessige forbruksanalyser på overordnet nivå og sikre god innsikt i leverandørmarkedet for utvalgte kategorier.</a:t>
            </a:r>
          </a:p>
          <a:p>
            <a:pPr marL="266700" lvl="1" indent="-266700">
              <a:lnSpc>
                <a:spcPct val="100000"/>
              </a:lnSpc>
              <a:spcBef>
                <a:spcPts val="0"/>
              </a:spcBef>
              <a:buNone/>
            </a:pPr>
            <a:r>
              <a:rPr lang="nb-NO" sz="900" dirty="0">
                <a:latin typeface="Arial" panose="020B0604020202020204" pitchFamily="34" charset="0"/>
                <a:cs typeface="Arial" panose="020B0604020202020204" pitchFamily="34" charset="0"/>
              </a:rPr>
              <a:t>2.5 	Gradvis etablere faste anskaffelsesteam med kompetanse på produkter/tjenester innenfor sitt fagområde. Potensiale for besparelser, modenhet og risiko legges til grunn for prioriteringen.</a:t>
            </a:r>
          </a:p>
          <a:p>
            <a:pPr marL="266700" lvl="1" indent="-266700">
              <a:lnSpc>
                <a:spcPct val="100000"/>
              </a:lnSpc>
              <a:spcBef>
                <a:spcPts val="0"/>
              </a:spcBef>
              <a:buNone/>
            </a:pPr>
            <a:r>
              <a:rPr lang="nb-NO" sz="900" dirty="0">
                <a:latin typeface="Arial" panose="020B0604020202020204" pitchFamily="34" charset="0"/>
                <a:cs typeface="Arial" panose="020B0604020202020204" pitchFamily="34" charset="0"/>
              </a:rPr>
              <a:t>2.6 	Etablere tettere samarbeid med andre virksomheter.</a:t>
            </a:r>
          </a:p>
          <a:p>
            <a:pPr marL="266700" lvl="1" indent="-266700">
              <a:lnSpc>
                <a:spcPct val="100000"/>
              </a:lnSpc>
              <a:spcBef>
                <a:spcPts val="0"/>
              </a:spcBef>
              <a:buNone/>
            </a:pPr>
            <a:r>
              <a:rPr lang="nb-NO" sz="900" dirty="0">
                <a:latin typeface="Arial" panose="020B0604020202020204" pitchFamily="34" charset="0"/>
                <a:cs typeface="Arial" panose="020B0604020202020204" pitchFamily="34" charset="0"/>
              </a:rPr>
              <a:t>2.7	Etablere en felles modell for kontraktsoppfølging i virksomheten for å sikre at kontraktens intensjoner ivaretas. </a:t>
            </a:r>
          </a:p>
          <a:p>
            <a:pPr marL="266700" lvl="1" indent="-266700">
              <a:lnSpc>
                <a:spcPct val="100000"/>
              </a:lnSpc>
              <a:spcBef>
                <a:spcPts val="0"/>
              </a:spcBef>
              <a:buNone/>
            </a:pPr>
            <a:r>
              <a:rPr lang="nb-NO" sz="900" dirty="0">
                <a:latin typeface="Arial" panose="020B0604020202020204" pitchFamily="34" charset="0"/>
                <a:cs typeface="Arial" panose="020B0604020202020204" pitchFamily="34" charset="0"/>
              </a:rPr>
              <a:t>2.8 	Innkjøpsavdelingen skal kunne måle besparelser på sine avtaler og synliggjøre gevinstrealisering for gjennomførte anskaffelser.</a:t>
            </a:r>
          </a:p>
          <a:p>
            <a:pPr marL="0" indent="0">
              <a:lnSpc>
                <a:spcPct val="100000"/>
              </a:lnSpc>
              <a:spcBef>
                <a:spcPts val="0"/>
              </a:spcBef>
              <a:buNone/>
            </a:pPr>
            <a:endParaRPr lang="nb-NO" sz="900" dirty="0">
              <a:latin typeface="Arial" panose="020B0604020202020204" pitchFamily="34" charset="0"/>
              <a:cs typeface="Arial" panose="020B0604020202020204" pitchFamily="34" charset="0"/>
            </a:endParaRPr>
          </a:p>
        </p:txBody>
      </p:sp>
      <p:cxnSp>
        <p:nvCxnSpPr>
          <p:cNvPr id="5" name="Rett linje 4"/>
          <p:cNvCxnSpPr/>
          <p:nvPr/>
        </p:nvCxnSpPr>
        <p:spPr>
          <a:xfrm>
            <a:off x="72000" y="393659"/>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0" name="Rektangel 9">
            <a:hlinkClick r:id="rId5" action="ppaction://hlinksldjump"/>
          </p:cNvPr>
          <p:cNvSpPr/>
          <p:nvPr/>
        </p:nvSpPr>
        <p:spPr>
          <a:xfrm>
            <a:off x="72000"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INTRODUKSJON</a:t>
            </a:r>
          </a:p>
        </p:txBody>
      </p:sp>
      <p:cxnSp>
        <p:nvCxnSpPr>
          <p:cNvPr id="13" name="Rett linje 12"/>
          <p:cNvCxnSpPr/>
          <p:nvPr/>
        </p:nvCxnSpPr>
        <p:spPr>
          <a:xfrm>
            <a:off x="72000" y="6466414"/>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6" action="ppaction://hlinksldjump"/>
          </p:cNvPr>
          <p:cNvSpPr/>
          <p:nvPr/>
        </p:nvSpPr>
        <p:spPr>
          <a:xfrm>
            <a:off x="2409357"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HOVEDMÅL</a:t>
            </a:r>
          </a:p>
        </p:txBody>
      </p:sp>
      <p:sp>
        <p:nvSpPr>
          <p:cNvPr id="15" name="Rektangel 14">
            <a:hlinkClick r:id="rId7" action="ppaction://hlinksldjump"/>
          </p:cNvPr>
          <p:cNvSpPr/>
          <p:nvPr/>
        </p:nvSpPr>
        <p:spPr>
          <a:xfrm>
            <a:off x="4746715" y="469366"/>
            <a:ext cx="1980000" cy="222637"/>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bg1"/>
                </a:solidFill>
                <a:latin typeface="Arial" panose="020B0604020202020204" pitchFamily="34" charset="0"/>
                <a:cs typeface="Arial" panose="020B0604020202020204" pitchFamily="34" charset="0"/>
              </a:rPr>
              <a:t>DELMÅL</a:t>
            </a:r>
          </a:p>
        </p:txBody>
      </p:sp>
      <p:sp>
        <p:nvSpPr>
          <p:cNvPr id="16" name="Rektangel 15">
            <a:hlinkClick r:id="rId8" action="ppaction://hlinksldjump"/>
          </p:cNvPr>
          <p:cNvSpPr/>
          <p:nvPr/>
        </p:nvSpPr>
        <p:spPr>
          <a:xfrm>
            <a:off x="7084073"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7006673" y="6466414"/>
            <a:ext cx="2057400" cy="365125"/>
          </a:xfrm>
        </p:spPr>
        <p:txBody>
          <a:bodyPr/>
          <a:lstStyle/>
          <a:p>
            <a:fld id="{087DA6A7-F1BA-4F19-98D1-8BC0C441CFD1}" type="slidenum">
              <a:rPr lang="nb-NO" sz="800" smtClean="0">
                <a:solidFill>
                  <a:srgbClr val="5F6062"/>
                </a:solidFill>
                <a:latin typeface="Arial" panose="020B0604020202020204" pitchFamily="34" charset="0"/>
                <a:cs typeface="Arial" panose="020B0604020202020204" pitchFamily="34" charset="0"/>
              </a:rPr>
              <a:t>6</a:t>
            </a:fld>
            <a:endParaRPr lang="nb-NO" sz="800"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72000" y="6475080"/>
            <a:ext cx="3086100" cy="365125"/>
          </a:xfrm>
        </p:spPr>
        <p:txBody>
          <a:bodyPr/>
          <a:lstStyle/>
          <a:p>
            <a:pPr algn="l"/>
            <a:r>
              <a:rPr lang="nb-NO" sz="800" b="1" dirty="0">
                <a:solidFill>
                  <a:srgbClr val="5F6062"/>
                </a:solidFill>
                <a:latin typeface="Arial" panose="020B0604020202020204" pitchFamily="34" charset="0"/>
                <a:cs typeface="Arial" panose="020B0604020202020204" pitchFamily="34" charset="0"/>
              </a:rPr>
              <a:t>Virksomhet </a:t>
            </a:r>
            <a:r>
              <a:rPr lang="nb-NO" sz="800" b="1" dirty="0" err="1">
                <a:solidFill>
                  <a:srgbClr val="5F6062"/>
                </a:solidFill>
                <a:latin typeface="Arial" panose="020B0604020202020204" pitchFamily="34" charset="0"/>
                <a:cs typeface="Arial" panose="020B0604020202020204" pitchFamily="34" charset="0"/>
              </a:rPr>
              <a:t>X</a:t>
            </a:r>
            <a:r>
              <a:rPr lang="nb-NO" sz="800" b="1" dirty="0">
                <a:solidFill>
                  <a:srgbClr val="5F6062"/>
                </a:solidFill>
                <a:latin typeface="Arial" panose="020B0604020202020204" pitchFamily="34" charset="0"/>
                <a:cs typeface="Arial" panose="020B0604020202020204" pitchFamily="34" charset="0"/>
              </a:rPr>
              <a:t> </a:t>
            </a:r>
            <a:r>
              <a:rPr lang="nb-NO" sz="800" dirty="0">
                <a:solidFill>
                  <a:srgbClr val="5F6062"/>
                </a:solidFill>
                <a:latin typeface="Arial" panose="020B0604020202020204" pitchFamily="34" charset="0"/>
                <a:cs typeface="Arial" panose="020B0604020202020204" pitchFamily="34" charset="0"/>
              </a:rPr>
              <a:t>anskaffelsesstrategi 2017–2020</a:t>
            </a:r>
          </a:p>
        </p:txBody>
      </p:sp>
      <p:sp>
        <p:nvSpPr>
          <p:cNvPr id="9" name="Rektangel 8">
            <a:hlinkClick r:id="rId9" action="ppaction://hlinksldjump"/>
          </p:cNvPr>
          <p:cNvSpPr/>
          <p:nvPr/>
        </p:nvSpPr>
        <p:spPr>
          <a:xfrm>
            <a:off x="4746715" y="719843"/>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rgbClr val="5F6062"/>
              </a:buClr>
              <a:buFont typeface="+mj-lt"/>
              <a:buAutoNum type="arabicPeriod"/>
            </a:pPr>
            <a:r>
              <a:rPr lang="nb-NO" sz="600" dirty="0">
                <a:solidFill>
                  <a:srgbClr val="5F6062"/>
                </a:solidFill>
                <a:latin typeface="Arial" panose="020B0604020202020204" pitchFamily="34" charset="0"/>
                <a:cs typeface="Arial" panose="020B0604020202020204" pitchFamily="34" charset="0"/>
              </a:rPr>
              <a:t>Anskaffelser skal bidra til bedre behovsdekning og møte fremtidens behov.</a:t>
            </a:r>
          </a:p>
        </p:txBody>
      </p:sp>
      <p:sp>
        <p:nvSpPr>
          <p:cNvPr id="20" name="Rektangel 19">
            <a:hlinkClick r:id="rId10" action="ppaction://hlinksldjump"/>
          </p:cNvPr>
          <p:cNvSpPr/>
          <p:nvPr/>
        </p:nvSpPr>
        <p:spPr>
          <a:xfrm>
            <a:off x="4746715" y="1005201"/>
            <a:ext cx="1980000" cy="257518"/>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chemeClr val="bg1"/>
              </a:buClr>
              <a:buFont typeface="+mj-lt"/>
              <a:buAutoNum type="arabicPeriod" startAt="2"/>
            </a:pPr>
            <a:r>
              <a:rPr lang="nb-NO" sz="600" dirty="0">
                <a:solidFill>
                  <a:schemeClr val="bg1"/>
                </a:solidFill>
                <a:latin typeface="Arial" panose="020B0604020202020204" pitchFamily="34" charset="0"/>
                <a:cs typeface="Arial" panose="020B0604020202020204" pitchFamily="34" charset="0"/>
              </a:rPr>
              <a:t>Anskaffelser skal bidra til effektiv tjenesteproduksjon gjennom bedre ressursutnyttelse.</a:t>
            </a:r>
          </a:p>
        </p:txBody>
      </p:sp>
      <p:sp>
        <p:nvSpPr>
          <p:cNvPr id="21" name="Rektangel 20">
            <a:hlinkClick r:id="rId11" action="ppaction://hlinksldjump"/>
          </p:cNvPr>
          <p:cNvSpPr/>
          <p:nvPr/>
        </p:nvSpPr>
        <p:spPr>
          <a:xfrm>
            <a:off x="4746715" y="1291526"/>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rgbClr val="5F6062"/>
              </a:buClr>
              <a:buFont typeface="+mj-lt"/>
              <a:buAutoNum type="arabicPeriod" startAt="3"/>
            </a:pPr>
            <a:r>
              <a:rPr lang="nb-NO" sz="600" dirty="0">
                <a:solidFill>
                  <a:srgbClr val="5F6062"/>
                </a:solidFill>
                <a:latin typeface="Arial" panose="020B0604020202020204" pitchFamily="34" charset="0"/>
                <a:cs typeface="Arial" panose="020B0604020202020204" pitchFamily="34" charset="0"/>
              </a:rPr>
              <a:t>Anskaffelser skal gjennomføres raskere, enklere og digitalt.</a:t>
            </a:r>
          </a:p>
        </p:txBody>
      </p:sp>
      <p:sp>
        <p:nvSpPr>
          <p:cNvPr id="22" name="Rektangel 21">
            <a:hlinkClick r:id="rId12" action="ppaction://hlinksldjump"/>
          </p:cNvPr>
          <p:cNvSpPr/>
          <p:nvPr/>
        </p:nvSpPr>
        <p:spPr>
          <a:xfrm>
            <a:off x="4746715" y="1577851"/>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rgbClr val="5F6062"/>
              </a:buClr>
              <a:buFont typeface="+mj-lt"/>
              <a:buAutoNum type="arabicPeriod" startAt="4"/>
            </a:pPr>
            <a:r>
              <a:rPr lang="nb-NO" sz="600" dirty="0">
                <a:solidFill>
                  <a:srgbClr val="5F6062"/>
                </a:solidFill>
                <a:latin typeface="Arial" panose="020B0604020202020204" pitchFamily="34" charset="0"/>
                <a:cs typeface="Arial" panose="020B0604020202020204" pitchFamily="34" charset="0"/>
              </a:rPr>
              <a:t>Anskaffelser skal bidra til markedsutvikling.</a:t>
            </a:r>
          </a:p>
        </p:txBody>
      </p:sp>
      <p:sp>
        <p:nvSpPr>
          <p:cNvPr id="23" name="Rektangel 22">
            <a:hlinkClick r:id="rId13" action="ppaction://hlinksldjump"/>
          </p:cNvPr>
          <p:cNvSpPr/>
          <p:nvPr/>
        </p:nvSpPr>
        <p:spPr>
          <a:xfrm>
            <a:off x="4746715" y="1858617"/>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rgbClr val="5F6062"/>
              </a:buClr>
              <a:buFont typeface="+mj-lt"/>
              <a:buAutoNum type="arabicPeriod" startAt="5"/>
            </a:pPr>
            <a:r>
              <a:rPr lang="nb-NO" sz="600" dirty="0">
                <a:solidFill>
                  <a:srgbClr val="5F6062"/>
                </a:solidFill>
                <a:latin typeface="Arial" panose="020B0604020202020204" pitchFamily="34" charset="0"/>
                <a:cs typeface="Arial" panose="020B0604020202020204" pitchFamily="34" charset="0"/>
              </a:rPr>
              <a:t>Virksomhet </a:t>
            </a:r>
            <a:r>
              <a:rPr lang="nb-NO" sz="600" dirty="0" err="1">
                <a:solidFill>
                  <a:srgbClr val="5F6062"/>
                </a:solidFill>
                <a:latin typeface="Arial" panose="020B0604020202020204" pitchFamily="34" charset="0"/>
                <a:cs typeface="Arial" panose="020B0604020202020204" pitchFamily="34" charset="0"/>
              </a:rPr>
              <a:t>X</a:t>
            </a:r>
            <a:r>
              <a:rPr lang="nb-NO" sz="600" dirty="0">
                <a:solidFill>
                  <a:srgbClr val="5F6062"/>
                </a:solidFill>
                <a:latin typeface="Arial" panose="020B0604020202020204" pitchFamily="34" charset="0"/>
                <a:cs typeface="Arial" panose="020B0604020202020204" pitchFamily="34" charset="0"/>
              </a:rPr>
              <a:t> skal vise samfunnsansvar i anskaffelsene.</a:t>
            </a:r>
          </a:p>
        </p:txBody>
      </p:sp>
      <p:sp>
        <p:nvSpPr>
          <p:cNvPr id="39" name="Plassholder for innhold 2"/>
          <p:cNvSpPr txBox="1">
            <a:spLocks/>
          </p:cNvSpPr>
          <p:nvPr/>
        </p:nvSpPr>
        <p:spPr>
          <a:xfrm>
            <a:off x="4746714" y="2165119"/>
            <a:ext cx="4402449" cy="43265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nb-NO" sz="900" dirty="0">
                <a:solidFill>
                  <a:srgbClr val="005380"/>
                </a:solidFill>
                <a:latin typeface="Arial" panose="020B0604020202020204" pitchFamily="34" charset="0"/>
                <a:cs typeface="Arial" panose="020B0604020202020204" pitchFamily="34" charset="0"/>
              </a:rPr>
              <a:t>RISIKO</a:t>
            </a:r>
          </a:p>
          <a:p>
            <a:pPr marL="0" indent="0">
              <a:lnSpc>
                <a:spcPct val="100000"/>
              </a:lnSpc>
              <a:spcBef>
                <a:spcPts val="0"/>
              </a:spcBef>
              <a:buNone/>
            </a:pPr>
            <a:r>
              <a:rPr lang="nb-NO" sz="900" i="1" dirty="0">
                <a:latin typeface="Arial" panose="020B0604020202020204" pitchFamily="34" charset="0"/>
                <a:cs typeface="Arial" panose="020B0604020202020204" pitchFamily="34" charset="0"/>
              </a:rPr>
              <a:t>Finnes det hindringer for at valgte mål og tiltak ikke lar seg gjennomføre? Belys situasjoner som det er høy sannsynlighet for at kan inntreffe, og som vil gi høy konsekvens for måloppnåelse.</a:t>
            </a:r>
          </a:p>
          <a:p>
            <a:pPr marL="0" indent="0">
              <a:lnSpc>
                <a:spcPct val="100000"/>
              </a:lnSpc>
              <a:spcBef>
                <a:spcPts val="0"/>
              </a:spcBef>
              <a:buFont typeface="Arial" panose="020B0604020202020204" pitchFamily="34" charset="0"/>
              <a:buNone/>
            </a:pPr>
            <a:endParaRPr lang="nb-NO" sz="900" dirty="0">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r>
              <a:rPr lang="nb-NO" sz="900" dirty="0">
                <a:solidFill>
                  <a:srgbClr val="005380"/>
                </a:solidFill>
                <a:latin typeface="Arial" panose="020B0604020202020204" pitchFamily="34" charset="0"/>
                <a:cs typeface="Arial" panose="020B0604020202020204" pitchFamily="34" charset="0"/>
              </a:rPr>
              <a:t>STYRINGSPARAMETRE/ KPI</a:t>
            </a:r>
          </a:p>
          <a:p>
            <a:pPr>
              <a:lnSpc>
                <a:spcPct val="110000"/>
              </a:lnSpc>
              <a:spcBef>
                <a:spcPts val="0"/>
              </a:spcBef>
            </a:pPr>
            <a:r>
              <a:rPr lang="nb-NO" sz="900" dirty="0">
                <a:latin typeface="Arial" panose="020B0604020202020204" pitchFamily="34" charset="0"/>
                <a:cs typeface="Arial" panose="020B0604020202020204" pitchFamily="34" charset="0"/>
              </a:rPr>
              <a:t>Andel av totalt kjøp via rammeavtaler. </a:t>
            </a:r>
          </a:p>
          <a:p>
            <a:pPr>
              <a:lnSpc>
                <a:spcPct val="110000"/>
              </a:lnSpc>
              <a:spcBef>
                <a:spcPts val="0"/>
              </a:spcBef>
            </a:pPr>
            <a:r>
              <a:rPr lang="nb-NO" sz="900" dirty="0">
                <a:latin typeface="Arial" panose="020B0604020202020204" pitchFamily="34" charset="0"/>
                <a:cs typeface="Arial" panose="020B0604020202020204" pitchFamily="34" charset="0"/>
              </a:rPr>
              <a:t>Antall rammeavtaler. </a:t>
            </a:r>
          </a:p>
          <a:p>
            <a:pPr>
              <a:lnSpc>
                <a:spcPct val="110000"/>
              </a:lnSpc>
              <a:spcBef>
                <a:spcPts val="0"/>
              </a:spcBef>
            </a:pPr>
            <a:r>
              <a:rPr lang="nb-NO" sz="900" dirty="0">
                <a:latin typeface="Arial" panose="020B0604020202020204" pitchFamily="34" charset="0"/>
                <a:cs typeface="Arial" panose="020B0604020202020204" pitchFamily="34" charset="0"/>
              </a:rPr>
              <a:t>Antall fakturaer. </a:t>
            </a:r>
          </a:p>
          <a:p>
            <a:pPr>
              <a:lnSpc>
                <a:spcPct val="110000"/>
              </a:lnSpc>
              <a:spcBef>
                <a:spcPts val="0"/>
              </a:spcBef>
            </a:pPr>
            <a:r>
              <a:rPr lang="nb-NO" sz="900" dirty="0">
                <a:latin typeface="Arial" panose="020B0604020202020204" pitchFamily="34" charset="0"/>
                <a:cs typeface="Arial" panose="020B0604020202020204" pitchFamily="34" charset="0"/>
              </a:rPr>
              <a:t>Antall leverandører. </a:t>
            </a:r>
          </a:p>
          <a:p>
            <a:pPr>
              <a:lnSpc>
                <a:spcPct val="110000"/>
              </a:lnSpc>
              <a:spcBef>
                <a:spcPts val="0"/>
              </a:spcBef>
            </a:pPr>
            <a:r>
              <a:rPr lang="nb-NO" sz="900" dirty="0">
                <a:latin typeface="Arial" panose="020B0604020202020204" pitchFamily="34" charset="0"/>
                <a:cs typeface="Arial" panose="020B0604020202020204" pitchFamily="34" charset="0"/>
              </a:rPr>
              <a:t>Avvik standardkrav til fakturaer. </a:t>
            </a:r>
          </a:p>
          <a:p>
            <a:pPr>
              <a:lnSpc>
                <a:spcPct val="110000"/>
              </a:lnSpc>
              <a:spcBef>
                <a:spcPts val="0"/>
              </a:spcBef>
            </a:pPr>
            <a:r>
              <a:rPr lang="nb-NO" sz="900" dirty="0">
                <a:latin typeface="Arial" panose="020B0604020202020204" pitchFamily="34" charset="0"/>
                <a:cs typeface="Arial" panose="020B0604020202020204" pitchFamily="34" charset="0"/>
              </a:rPr>
              <a:t>Kontraktsverdi ved signering mot faktisk verdi ved avslutning av kontrakt.</a:t>
            </a:r>
          </a:p>
          <a:p>
            <a:pPr>
              <a:lnSpc>
                <a:spcPct val="110000"/>
              </a:lnSpc>
              <a:spcBef>
                <a:spcPts val="0"/>
              </a:spcBef>
            </a:pPr>
            <a:r>
              <a:rPr lang="nb-NO" sz="900" dirty="0">
                <a:latin typeface="Arial" panose="020B0604020202020204" pitchFamily="34" charset="0"/>
                <a:cs typeface="Arial" panose="020B0604020202020204" pitchFamily="34" charset="0"/>
              </a:rPr>
              <a:t>Avtalelojalitet (stikkprøvekontroller fra regnskapet for å avdekke i hvilken grad rammeavtalene benyttes). Brudd på avtalelojalitet rapporteres til overordnet administrativ ledelse i virksomheten som følger opp med tiltak. </a:t>
            </a:r>
          </a:p>
          <a:p>
            <a:pPr>
              <a:lnSpc>
                <a:spcPct val="110000"/>
              </a:lnSpc>
              <a:spcBef>
                <a:spcPts val="0"/>
              </a:spcBef>
            </a:pPr>
            <a:r>
              <a:rPr lang="nb-NO" sz="900" dirty="0">
                <a:latin typeface="Arial" panose="020B0604020202020204" pitchFamily="34" charset="0"/>
                <a:cs typeface="Arial" panose="020B0604020202020204" pitchFamily="34" charset="0"/>
              </a:rPr>
              <a:t>Antall anskaffelser som har blitt gjennomført i samarbeid med andre offentlige virksomheter.</a:t>
            </a:r>
          </a:p>
          <a:p>
            <a:pPr>
              <a:lnSpc>
                <a:spcPct val="110000"/>
              </a:lnSpc>
              <a:spcBef>
                <a:spcPts val="0"/>
              </a:spcBef>
            </a:pPr>
            <a:r>
              <a:rPr lang="nb-NO" sz="900" dirty="0">
                <a:latin typeface="Arial" panose="020B0604020202020204" pitchFamily="34" charset="0"/>
                <a:cs typeface="Arial" panose="020B0604020202020204" pitchFamily="34" charset="0"/>
              </a:rPr>
              <a:t>Andel inngåtte avtaler hvor krav til livssykluskostnader er ivaretatt (i de tilfeller hvor dette er relevant). </a:t>
            </a:r>
          </a:p>
          <a:p>
            <a:pPr>
              <a:lnSpc>
                <a:spcPct val="110000"/>
              </a:lnSpc>
              <a:spcBef>
                <a:spcPts val="0"/>
              </a:spcBef>
            </a:pPr>
            <a:r>
              <a:rPr lang="nb-NO" sz="900" dirty="0">
                <a:latin typeface="Arial" panose="020B0604020202020204" pitchFamily="34" charset="0"/>
                <a:cs typeface="Arial" panose="020B0604020202020204" pitchFamily="34" charset="0"/>
              </a:rPr>
              <a:t>Antall avtaler som har utløpt og skulle vært fornyet.</a:t>
            </a:r>
          </a:p>
          <a:p>
            <a:pPr>
              <a:lnSpc>
                <a:spcPct val="110000"/>
              </a:lnSpc>
              <a:spcBef>
                <a:spcPts val="0"/>
              </a:spcBef>
            </a:pPr>
            <a:r>
              <a:rPr lang="nb-NO" sz="900" dirty="0">
                <a:latin typeface="Arial" panose="020B0604020202020204" pitchFamily="34" charset="0"/>
                <a:cs typeface="Arial" panose="020B0604020202020204" pitchFamily="34" charset="0"/>
              </a:rPr>
              <a:t>Andel leverandører under </a:t>
            </a:r>
            <a:r>
              <a:rPr lang="nb-NO" sz="900" dirty="0" err="1">
                <a:latin typeface="Arial" panose="020B0604020202020204" pitchFamily="34" charset="0"/>
                <a:cs typeface="Arial" panose="020B0604020202020204" pitchFamily="34" charset="0"/>
              </a:rPr>
              <a:t>X</a:t>
            </a:r>
            <a:r>
              <a:rPr lang="nb-NO" sz="900" dirty="0">
                <a:latin typeface="Arial" panose="020B0604020202020204" pitchFamily="34" charset="0"/>
                <a:cs typeface="Arial" panose="020B0604020202020204" pitchFamily="34" charset="0"/>
              </a:rPr>
              <a:t> kr uten avtale.</a:t>
            </a:r>
            <a:endParaRPr lang="nb-NO" sz="900" dirty="0">
              <a:solidFill>
                <a:srgbClr val="005380"/>
              </a:solidFill>
              <a:latin typeface="Arial" panose="020B0604020202020204" pitchFamily="34" charset="0"/>
              <a:cs typeface="Arial" panose="020B0604020202020204" pitchFamily="34" charset="0"/>
            </a:endParaRPr>
          </a:p>
          <a:p>
            <a:endParaRPr lang="nb-NO" sz="900" dirty="0">
              <a:latin typeface="Arial" panose="020B0604020202020204" pitchFamily="34" charset="0"/>
              <a:cs typeface="Arial" panose="020B0604020202020204" pitchFamily="34" charset="0"/>
            </a:endParaRPr>
          </a:p>
          <a:p>
            <a:pPr marL="0" indent="0">
              <a:buNone/>
            </a:pPr>
            <a:endParaRPr lang="nb-NO" sz="900" dirty="0">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endParaRPr lang="nb-NO" sz="900" dirty="0">
              <a:latin typeface="Arial" panose="020B0604020202020204" pitchFamily="34" charset="0"/>
              <a:cs typeface="Arial" panose="020B0604020202020204" pitchFamily="34" charset="0"/>
            </a:endParaRPr>
          </a:p>
        </p:txBody>
      </p:sp>
      <p:sp>
        <p:nvSpPr>
          <p:cNvPr id="24" name="TekstSylinder 23"/>
          <p:cNvSpPr txBox="1"/>
          <p:nvPr/>
        </p:nvSpPr>
        <p:spPr>
          <a:xfrm>
            <a:off x="2498" y="804977"/>
            <a:ext cx="4569502" cy="553998"/>
          </a:xfrm>
          <a:prstGeom prst="rect">
            <a:avLst/>
          </a:prstGeom>
          <a:noFill/>
        </p:spPr>
        <p:txBody>
          <a:bodyPr wrap="square" rtlCol="0" anchor="ctr">
            <a:spAutoFit/>
          </a:bodyPr>
          <a:lstStyle/>
          <a:p>
            <a:pPr marL="228600" indent="-228600">
              <a:buClr>
                <a:srgbClr val="005380"/>
              </a:buClr>
              <a:buFont typeface="+mj-lt"/>
              <a:buAutoNum type="arabicPeriod" startAt="2"/>
            </a:pPr>
            <a:r>
              <a:rPr lang="nb-NO" sz="1000" dirty="0">
                <a:solidFill>
                  <a:srgbClr val="005380"/>
                </a:solidFill>
                <a:latin typeface="Arial" panose="020B0604020202020204" pitchFamily="34" charset="0"/>
                <a:cs typeface="Arial" panose="020B0604020202020204" pitchFamily="34" charset="0"/>
              </a:rPr>
              <a:t>Anskaffelser skal bidra til effektiv tjenesteproduksjon gjennom bedre ressursutnyttelse.</a:t>
            </a:r>
            <a:endParaRPr lang="nb-NO" sz="1000" dirty="0"/>
          </a:p>
          <a:p>
            <a:endParaRPr lang="nb-NO" sz="1000" dirty="0">
              <a:solidFill>
                <a:srgbClr val="0053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6889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0244" y="2192736"/>
            <a:ext cx="4736470" cy="3494770"/>
          </a:xfrm>
        </p:spPr>
        <p:txBody>
          <a:bodyPr>
            <a:noAutofit/>
          </a:bodyPr>
          <a:lstStyle/>
          <a:p>
            <a:pPr marL="0" indent="0">
              <a:lnSpc>
                <a:spcPct val="100000"/>
              </a:lnSpc>
              <a:spcBef>
                <a:spcPts val="0"/>
              </a:spcBef>
              <a:buNone/>
            </a:pPr>
            <a:r>
              <a:rPr lang="nb-NO" sz="900" dirty="0">
                <a:solidFill>
                  <a:srgbClr val="005380"/>
                </a:solidFill>
                <a:latin typeface="Arial" panose="020B0604020202020204" pitchFamily="34" charset="0"/>
                <a:cs typeface="Arial" panose="020B0604020202020204" pitchFamily="34" charset="0"/>
              </a:rPr>
              <a:t>ØNSKET EFFEKT</a:t>
            </a:r>
          </a:p>
          <a:p>
            <a:pPr marL="0" indent="0">
              <a:lnSpc>
                <a:spcPct val="100000"/>
              </a:lnSpc>
              <a:spcBef>
                <a:spcPts val="0"/>
              </a:spcBef>
              <a:buNone/>
            </a:pPr>
            <a:r>
              <a:rPr lang="nb-NO" sz="900" dirty="0">
                <a:latin typeface="Arial" panose="020B0604020202020204" pitchFamily="34" charset="0"/>
                <a:cs typeface="Arial" panose="020B0604020202020204" pitchFamily="34" charset="0"/>
              </a:rPr>
              <a:t>Det skal ikke brukes tid på anskaffelser som ikke gir verdi for virksomheten. Gjennomføring av anskaffelser skal kjennetegnes av intern effektivitet og regelverksetterlevelse.</a:t>
            </a:r>
          </a:p>
          <a:p>
            <a:pPr marL="0" indent="0">
              <a:lnSpc>
                <a:spcPct val="100000"/>
              </a:lnSpc>
              <a:spcBef>
                <a:spcPts val="0"/>
              </a:spcBef>
              <a:buNone/>
            </a:pPr>
            <a:endParaRPr lang="nb-NO" sz="900" dirty="0">
              <a:latin typeface="Arial" panose="020B0604020202020204" pitchFamily="34" charset="0"/>
              <a:cs typeface="Arial" panose="020B0604020202020204" pitchFamily="34" charset="0"/>
            </a:endParaRPr>
          </a:p>
          <a:p>
            <a:pPr marL="0" indent="0">
              <a:lnSpc>
                <a:spcPct val="100000"/>
              </a:lnSpc>
              <a:spcBef>
                <a:spcPts val="0"/>
              </a:spcBef>
              <a:buNone/>
            </a:pPr>
            <a:r>
              <a:rPr lang="nb-NO" sz="900" dirty="0">
                <a:solidFill>
                  <a:srgbClr val="005380"/>
                </a:solidFill>
                <a:latin typeface="Arial" panose="020B0604020202020204" pitchFamily="34" charset="0"/>
                <a:cs typeface="Arial" panose="020B0604020202020204" pitchFamily="34" charset="0"/>
              </a:rPr>
              <a:t>TILTAK</a:t>
            </a:r>
          </a:p>
          <a:p>
            <a:pPr marL="266700" lvl="1" indent="-266700">
              <a:lnSpc>
                <a:spcPct val="100000"/>
              </a:lnSpc>
              <a:spcBef>
                <a:spcPts val="0"/>
              </a:spcBef>
              <a:buNone/>
            </a:pPr>
            <a:r>
              <a:rPr lang="nb-NO" sz="900" dirty="0">
                <a:latin typeface="Arial" panose="020B0604020202020204" pitchFamily="34" charset="0"/>
                <a:cs typeface="Arial" panose="020B0604020202020204" pitchFamily="34" charset="0"/>
              </a:rPr>
              <a:t>3.1 	Virksomheten skal anskaffe et elektronisk konkurransegjennomføringsverktøy (KGV).</a:t>
            </a:r>
          </a:p>
          <a:p>
            <a:pPr marL="266700" lvl="1" indent="-266700">
              <a:lnSpc>
                <a:spcPct val="100000"/>
              </a:lnSpc>
              <a:spcBef>
                <a:spcPts val="0"/>
              </a:spcBef>
              <a:buNone/>
            </a:pPr>
            <a:r>
              <a:rPr lang="nb-NO" sz="900" dirty="0">
                <a:latin typeface="Arial" panose="020B0604020202020204" pitchFamily="34" charset="0"/>
                <a:cs typeface="Arial" panose="020B0604020202020204" pitchFamily="34" charset="0"/>
              </a:rPr>
              <a:t>3.2	Innkjøperne skal ha enkelt tilgjengelige og oppdaterte veiledere, maler og verktøy til bruk i virksomhetens anskaffelsesprosesser i KGV.</a:t>
            </a:r>
          </a:p>
          <a:p>
            <a:pPr marL="266700" indent="-266700">
              <a:lnSpc>
                <a:spcPct val="100000"/>
              </a:lnSpc>
              <a:spcBef>
                <a:spcPts val="0"/>
              </a:spcBef>
              <a:buNone/>
            </a:pPr>
            <a:r>
              <a:rPr lang="nb-NO" sz="900" dirty="0">
                <a:latin typeface="Arial" panose="020B0604020202020204" pitchFamily="34" charset="0"/>
                <a:cs typeface="Arial" panose="020B0604020202020204" pitchFamily="34" charset="0"/>
              </a:rPr>
              <a:t>3.3 	Innføre elektroniske verktøy for flere deler av anskaffelsesprosessen. </a:t>
            </a:r>
          </a:p>
          <a:p>
            <a:pPr marL="266700" indent="-266700">
              <a:lnSpc>
                <a:spcPct val="100000"/>
              </a:lnSpc>
              <a:spcBef>
                <a:spcPts val="0"/>
              </a:spcBef>
              <a:buNone/>
            </a:pPr>
            <a:r>
              <a:rPr lang="nb-NO" sz="900" dirty="0">
                <a:latin typeface="Arial" panose="020B0604020202020204" pitchFamily="34" charset="0"/>
                <a:cs typeface="Arial" panose="020B0604020202020204" pitchFamily="34" charset="0"/>
              </a:rPr>
              <a:t>3.4 	Utvikle og implementere bedre prosess for store/ viktige anskaffelser.</a:t>
            </a:r>
          </a:p>
          <a:p>
            <a:pPr marL="266700" lvl="1" indent="-266700">
              <a:lnSpc>
                <a:spcPct val="100000"/>
              </a:lnSpc>
              <a:spcBef>
                <a:spcPts val="0"/>
              </a:spcBef>
              <a:buNone/>
            </a:pPr>
            <a:r>
              <a:rPr lang="nb-NO" sz="900" dirty="0">
                <a:latin typeface="Arial" panose="020B0604020202020204" pitchFamily="34" charset="0"/>
                <a:cs typeface="Arial" panose="020B0604020202020204" pitchFamily="34" charset="0"/>
              </a:rPr>
              <a:t>3.5 	Sikre bedre samhandling mellom de ulike rollene i anskaffelsesprosessen.</a:t>
            </a:r>
          </a:p>
          <a:p>
            <a:pPr marL="266700" lvl="1" indent="-266700">
              <a:lnSpc>
                <a:spcPct val="100000"/>
              </a:lnSpc>
              <a:spcBef>
                <a:spcPts val="0"/>
              </a:spcBef>
              <a:buNone/>
            </a:pPr>
            <a:r>
              <a:rPr lang="nb-NO" sz="900" dirty="0">
                <a:latin typeface="Arial" panose="020B0604020202020204" pitchFamily="34" charset="0"/>
                <a:cs typeface="Arial" panose="020B0604020202020204" pitchFamily="34" charset="0"/>
              </a:rPr>
              <a:t>3.6 	Alle nyansatte skal få informasjon om gjennomføring av anskaffelser.</a:t>
            </a:r>
          </a:p>
          <a:p>
            <a:pPr marL="266700" lvl="1" indent="-266700">
              <a:lnSpc>
                <a:spcPct val="100000"/>
              </a:lnSpc>
              <a:spcBef>
                <a:spcPts val="0"/>
              </a:spcBef>
              <a:buNone/>
            </a:pPr>
            <a:r>
              <a:rPr lang="nb-NO" sz="900" dirty="0">
                <a:latin typeface="Arial" panose="020B0604020202020204" pitchFamily="34" charset="0"/>
                <a:cs typeface="Arial" panose="020B0604020202020204" pitchFamily="34" charset="0"/>
              </a:rPr>
              <a:t>3.7 	Innkjøpsavdelingen skal tilby differensierte og målrettede kompetansehevingstiltak rettet mot ulike roller og områder.</a:t>
            </a:r>
          </a:p>
          <a:p>
            <a:pPr marL="266700" lvl="1" indent="-266700">
              <a:lnSpc>
                <a:spcPct val="100000"/>
              </a:lnSpc>
              <a:spcBef>
                <a:spcPts val="0"/>
              </a:spcBef>
              <a:buNone/>
            </a:pPr>
            <a:r>
              <a:rPr lang="nb-NO" sz="900" dirty="0">
                <a:latin typeface="Arial" panose="020B0604020202020204" pitchFamily="34" charset="0"/>
                <a:cs typeface="Arial" panose="020B0604020202020204" pitchFamily="34" charset="0"/>
              </a:rPr>
              <a:t>3.8 	Innkjøpsavdelingen skal sørge for å bruke kompetansen på en måte som i størst mulig grad gagner virksomheten, og skal ved manglende kapasitet prioritere bistand i anskaffelsesprosesser der verdien overstiger nasjonal terskelverdi, eller som er av strategisk viktighet.</a:t>
            </a:r>
          </a:p>
          <a:p>
            <a:pPr>
              <a:lnSpc>
                <a:spcPct val="100000"/>
              </a:lnSpc>
              <a:spcBef>
                <a:spcPts val="0"/>
              </a:spcBef>
            </a:pPr>
            <a:endParaRPr lang="nb-NO" sz="900" dirty="0">
              <a:latin typeface="Arial" panose="020B0604020202020204" pitchFamily="34" charset="0"/>
              <a:cs typeface="Arial" panose="020B0604020202020204" pitchFamily="34" charset="0"/>
            </a:endParaRPr>
          </a:p>
          <a:p>
            <a:pPr>
              <a:lnSpc>
                <a:spcPct val="100000"/>
              </a:lnSpc>
              <a:spcBef>
                <a:spcPts val="0"/>
              </a:spcBef>
            </a:pPr>
            <a:endParaRPr lang="nb-NO" sz="900" dirty="0">
              <a:latin typeface="Arial" panose="020B0604020202020204" pitchFamily="34" charset="0"/>
              <a:cs typeface="Arial" panose="020B0604020202020204" pitchFamily="34" charset="0"/>
            </a:endParaRPr>
          </a:p>
          <a:p>
            <a:pPr marL="0" indent="0">
              <a:lnSpc>
                <a:spcPct val="100000"/>
              </a:lnSpc>
              <a:spcBef>
                <a:spcPts val="0"/>
              </a:spcBef>
              <a:buNone/>
            </a:pPr>
            <a:endParaRPr lang="nb-NO" sz="900" dirty="0">
              <a:latin typeface="Arial" panose="020B0604020202020204" pitchFamily="34" charset="0"/>
              <a:cs typeface="Arial" panose="020B0604020202020204" pitchFamily="34" charset="0"/>
            </a:endParaRPr>
          </a:p>
        </p:txBody>
      </p:sp>
      <p:cxnSp>
        <p:nvCxnSpPr>
          <p:cNvPr id="5" name="Rett linje 4"/>
          <p:cNvCxnSpPr/>
          <p:nvPr/>
        </p:nvCxnSpPr>
        <p:spPr>
          <a:xfrm>
            <a:off x="72000" y="393659"/>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0" name="Rektangel 9">
            <a:hlinkClick r:id="rId3" action="ppaction://hlinksldjump"/>
          </p:cNvPr>
          <p:cNvSpPr/>
          <p:nvPr/>
        </p:nvSpPr>
        <p:spPr>
          <a:xfrm>
            <a:off x="72000"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INTRODUKSJON</a:t>
            </a:r>
          </a:p>
        </p:txBody>
      </p:sp>
      <p:cxnSp>
        <p:nvCxnSpPr>
          <p:cNvPr id="13" name="Rett linje 12"/>
          <p:cNvCxnSpPr/>
          <p:nvPr/>
        </p:nvCxnSpPr>
        <p:spPr>
          <a:xfrm>
            <a:off x="72000" y="6466414"/>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4" action="ppaction://hlinksldjump"/>
          </p:cNvPr>
          <p:cNvSpPr/>
          <p:nvPr/>
        </p:nvSpPr>
        <p:spPr>
          <a:xfrm>
            <a:off x="2409357"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HOVEDMÅL</a:t>
            </a:r>
          </a:p>
        </p:txBody>
      </p:sp>
      <p:sp>
        <p:nvSpPr>
          <p:cNvPr id="15" name="Rektangel 14">
            <a:hlinkClick r:id="rId5" action="ppaction://hlinksldjump"/>
          </p:cNvPr>
          <p:cNvSpPr/>
          <p:nvPr/>
        </p:nvSpPr>
        <p:spPr>
          <a:xfrm>
            <a:off x="4746715" y="469366"/>
            <a:ext cx="1980000" cy="222637"/>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bg1"/>
                </a:solidFill>
                <a:latin typeface="Arial" panose="020B0604020202020204" pitchFamily="34" charset="0"/>
                <a:cs typeface="Arial" panose="020B0604020202020204" pitchFamily="34" charset="0"/>
              </a:rPr>
              <a:t>DELMÅL</a:t>
            </a:r>
          </a:p>
        </p:txBody>
      </p:sp>
      <p:sp>
        <p:nvSpPr>
          <p:cNvPr id="16" name="Rektangel 15">
            <a:hlinkClick r:id="rId6" action="ppaction://hlinksldjump"/>
          </p:cNvPr>
          <p:cNvSpPr/>
          <p:nvPr/>
        </p:nvSpPr>
        <p:spPr>
          <a:xfrm>
            <a:off x="7084073"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7006673" y="6466414"/>
            <a:ext cx="2057400" cy="365125"/>
          </a:xfrm>
        </p:spPr>
        <p:txBody>
          <a:bodyPr/>
          <a:lstStyle/>
          <a:p>
            <a:fld id="{087DA6A7-F1BA-4F19-98D1-8BC0C441CFD1}" type="slidenum">
              <a:rPr lang="nb-NO" sz="800" smtClean="0">
                <a:solidFill>
                  <a:srgbClr val="5F6062"/>
                </a:solidFill>
                <a:latin typeface="Arial" panose="020B0604020202020204" pitchFamily="34" charset="0"/>
                <a:cs typeface="Arial" panose="020B0604020202020204" pitchFamily="34" charset="0"/>
              </a:rPr>
              <a:t>7</a:t>
            </a:fld>
            <a:endParaRPr lang="nb-NO" sz="800"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72000" y="6475080"/>
            <a:ext cx="3086100" cy="365125"/>
          </a:xfrm>
        </p:spPr>
        <p:txBody>
          <a:bodyPr/>
          <a:lstStyle/>
          <a:p>
            <a:pPr algn="l"/>
            <a:r>
              <a:rPr lang="nb-NO" sz="800" b="1" dirty="0">
                <a:solidFill>
                  <a:srgbClr val="5F6062"/>
                </a:solidFill>
                <a:latin typeface="Arial" panose="020B0604020202020204" pitchFamily="34" charset="0"/>
                <a:cs typeface="Arial" panose="020B0604020202020204" pitchFamily="34" charset="0"/>
              </a:rPr>
              <a:t>Virksomhet </a:t>
            </a:r>
            <a:r>
              <a:rPr lang="nb-NO" sz="800" b="1" dirty="0" err="1">
                <a:solidFill>
                  <a:srgbClr val="5F6062"/>
                </a:solidFill>
                <a:latin typeface="Arial" panose="020B0604020202020204" pitchFamily="34" charset="0"/>
                <a:cs typeface="Arial" panose="020B0604020202020204" pitchFamily="34" charset="0"/>
              </a:rPr>
              <a:t>X</a:t>
            </a:r>
            <a:r>
              <a:rPr lang="nb-NO" sz="800" b="1" dirty="0">
                <a:solidFill>
                  <a:srgbClr val="5F6062"/>
                </a:solidFill>
                <a:latin typeface="Arial" panose="020B0604020202020204" pitchFamily="34" charset="0"/>
                <a:cs typeface="Arial" panose="020B0604020202020204" pitchFamily="34" charset="0"/>
              </a:rPr>
              <a:t> </a:t>
            </a:r>
            <a:r>
              <a:rPr lang="nb-NO" sz="800" dirty="0">
                <a:solidFill>
                  <a:srgbClr val="5F6062"/>
                </a:solidFill>
                <a:latin typeface="Arial" panose="020B0604020202020204" pitchFamily="34" charset="0"/>
                <a:cs typeface="Arial" panose="020B0604020202020204" pitchFamily="34" charset="0"/>
              </a:rPr>
              <a:t>anskaffelsesstrategi 2017–2020</a:t>
            </a:r>
          </a:p>
        </p:txBody>
      </p:sp>
      <p:sp>
        <p:nvSpPr>
          <p:cNvPr id="9" name="Rektangel 8">
            <a:hlinkClick r:id="rId7" action="ppaction://hlinksldjump"/>
          </p:cNvPr>
          <p:cNvSpPr/>
          <p:nvPr/>
        </p:nvSpPr>
        <p:spPr>
          <a:xfrm>
            <a:off x="4746715" y="719843"/>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rgbClr val="5F6062"/>
              </a:buClr>
              <a:buFont typeface="+mj-lt"/>
              <a:buAutoNum type="arabicPeriod"/>
            </a:pPr>
            <a:r>
              <a:rPr lang="nb-NO" sz="600" dirty="0">
                <a:solidFill>
                  <a:srgbClr val="5F6062"/>
                </a:solidFill>
                <a:latin typeface="Arial" panose="020B0604020202020204" pitchFamily="34" charset="0"/>
                <a:cs typeface="Arial" panose="020B0604020202020204" pitchFamily="34" charset="0"/>
              </a:rPr>
              <a:t>Anskaffelser skal bidra til bedre behovsdekning og møte fremtidens behov.</a:t>
            </a:r>
          </a:p>
        </p:txBody>
      </p:sp>
      <p:sp>
        <p:nvSpPr>
          <p:cNvPr id="20" name="Rektangel 19">
            <a:hlinkClick r:id="rId8" action="ppaction://hlinksldjump"/>
          </p:cNvPr>
          <p:cNvSpPr/>
          <p:nvPr/>
        </p:nvSpPr>
        <p:spPr>
          <a:xfrm>
            <a:off x="4746715" y="1005201"/>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rgbClr val="5F6062"/>
              </a:buClr>
              <a:buFont typeface="+mj-lt"/>
              <a:buAutoNum type="arabicPeriod" startAt="2"/>
            </a:pPr>
            <a:r>
              <a:rPr lang="nb-NO" sz="600" dirty="0">
                <a:solidFill>
                  <a:srgbClr val="5F6062"/>
                </a:solidFill>
                <a:latin typeface="Arial" panose="020B0604020202020204" pitchFamily="34" charset="0"/>
                <a:cs typeface="Arial" panose="020B0604020202020204" pitchFamily="34" charset="0"/>
              </a:rPr>
              <a:t>Anskaffelser skal bidra til effektiv tjenesteproduksjon gjennom bedre ressursutnyttelse.</a:t>
            </a:r>
          </a:p>
        </p:txBody>
      </p:sp>
      <p:sp>
        <p:nvSpPr>
          <p:cNvPr id="21" name="Rektangel 20">
            <a:hlinkClick r:id="rId9" action="ppaction://hlinksldjump"/>
          </p:cNvPr>
          <p:cNvSpPr/>
          <p:nvPr/>
        </p:nvSpPr>
        <p:spPr>
          <a:xfrm>
            <a:off x="4746715" y="1291526"/>
            <a:ext cx="1980000" cy="257518"/>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chemeClr val="bg1"/>
              </a:buClr>
              <a:buFont typeface="+mj-lt"/>
              <a:buAutoNum type="arabicPeriod" startAt="3"/>
            </a:pPr>
            <a:r>
              <a:rPr lang="nb-NO" sz="600" dirty="0">
                <a:solidFill>
                  <a:schemeClr val="bg1"/>
                </a:solidFill>
                <a:latin typeface="Arial" panose="020B0604020202020204" pitchFamily="34" charset="0"/>
                <a:cs typeface="Arial" panose="020B0604020202020204" pitchFamily="34" charset="0"/>
              </a:rPr>
              <a:t>Anskaffelser skal gjennomføres raskere, enklere og digitalt.</a:t>
            </a:r>
          </a:p>
        </p:txBody>
      </p:sp>
      <p:sp>
        <p:nvSpPr>
          <p:cNvPr id="22" name="Rektangel 21">
            <a:hlinkClick r:id="rId10" action="ppaction://hlinksldjump"/>
          </p:cNvPr>
          <p:cNvSpPr/>
          <p:nvPr/>
        </p:nvSpPr>
        <p:spPr>
          <a:xfrm>
            <a:off x="4746715" y="1577851"/>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rgbClr val="5F6062"/>
              </a:buClr>
              <a:buFont typeface="+mj-lt"/>
              <a:buAutoNum type="arabicPeriod" startAt="4"/>
            </a:pPr>
            <a:r>
              <a:rPr lang="nb-NO" sz="600" dirty="0">
                <a:solidFill>
                  <a:srgbClr val="5F6062"/>
                </a:solidFill>
                <a:latin typeface="Arial" panose="020B0604020202020204" pitchFamily="34" charset="0"/>
                <a:cs typeface="Arial" panose="020B0604020202020204" pitchFamily="34" charset="0"/>
              </a:rPr>
              <a:t>Anskaffelser skal bidra til markedsutvikling.</a:t>
            </a:r>
          </a:p>
        </p:txBody>
      </p:sp>
      <p:sp>
        <p:nvSpPr>
          <p:cNvPr id="23" name="Rektangel 22">
            <a:hlinkClick r:id="rId11" action="ppaction://hlinksldjump"/>
          </p:cNvPr>
          <p:cNvSpPr/>
          <p:nvPr/>
        </p:nvSpPr>
        <p:spPr>
          <a:xfrm>
            <a:off x="4746715" y="1858617"/>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rgbClr val="5F6062"/>
              </a:buClr>
              <a:buFont typeface="+mj-lt"/>
              <a:buAutoNum type="arabicPeriod" startAt="5"/>
            </a:pPr>
            <a:r>
              <a:rPr lang="nb-NO" sz="600" dirty="0">
                <a:solidFill>
                  <a:srgbClr val="5F6062"/>
                </a:solidFill>
                <a:latin typeface="Arial" panose="020B0604020202020204" pitchFamily="34" charset="0"/>
                <a:cs typeface="Arial" panose="020B0604020202020204" pitchFamily="34" charset="0"/>
              </a:rPr>
              <a:t>Virksomhet </a:t>
            </a:r>
            <a:r>
              <a:rPr lang="nb-NO" sz="600" dirty="0" err="1">
                <a:solidFill>
                  <a:srgbClr val="5F6062"/>
                </a:solidFill>
                <a:latin typeface="Arial" panose="020B0604020202020204" pitchFamily="34" charset="0"/>
                <a:cs typeface="Arial" panose="020B0604020202020204" pitchFamily="34" charset="0"/>
              </a:rPr>
              <a:t>X</a:t>
            </a:r>
            <a:r>
              <a:rPr lang="nb-NO" sz="600" dirty="0">
                <a:solidFill>
                  <a:srgbClr val="5F6062"/>
                </a:solidFill>
                <a:latin typeface="Arial" panose="020B0604020202020204" pitchFamily="34" charset="0"/>
                <a:cs typeface="Arial" panose="020B0604020202020204" pitchFamily="34" charset="0"/>
              </a:rPr>
              <a:t> skal vise samfunnsansvar i anskaffelsene.</a:t>
            </a:r>
          </a:p>
        </p:txBody>
      </p:sp>
      <p:sp>
        <p:nvSpPr>
          <p:cNvPr id="39" name="Plassholder for innhold 2"/>
          <p:cNvSpPr txBox="1">
            <a:spLocks/>
          </p:cNvSpPr>
          <p:nvPr/>
        </p:nvSpPr>
        <p:spPr>
          <a:xfrm>
            <a:off x="4746714" y="2192736"/>
            <a:ext cx="4402449" cy="34261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nb-NO" sz="900" dirty="0">
                <a:solidFill>
                  <a:srgbClr val="005380"/>
                </a:solidFill>
                <a:latin typeface="Arial" panose="020B0604020202020204" pitchFamily="34" charset="0"/>
                <a:cs typeface="Arial" panose="020B0604020202020204" pitchFamily="34" charset="0"/>
              </a:rPr>
              <a:t>RISIKO</a:t>
            </a:r>
          </a:p>
          <a:p>
            <a:pPr marL="0" indent="0">
              <a:lnSpc>
                <a:spcPct val="100000"/>
              </a:lnSpc>
              <a:spcBef>
                <a:spcPts val="0"/>
              </a:spcBef>
              <a:buNone/>
            </a:pPr>
            <a:r>
              <a:rPr lang="nb-NO" sz="900" i="1" dirty="0">
                <a:latin typeface="Arial" panose="020B0604020202020204" pitchFamily="34" charset="0"/>
                <a:cs typeface="Arial" panose="020B0604020202020204" pitchFamily="34" charset="0"/>
              </a:rPr>
              <a:t>Finnes det hindringer for at valgte mål og tiltak ikke lar seg gjennomføre? Belys situasjoner som det er høy sannsynlighet for at kan inntreffe, og som vil gi høy konsekvens for måloppnåelse.</a:t>
            </a:r>
          </a:p>
          <a:p>
            <a:pPr marL="0" indent="0">
              <a:lnSpc>
                <a:spcPct val="100000"/>
              </a:lnSpc>
              <a:spcBef>
                <a:spcPts val="0"/>
              </a:spcBef>
              <a:buFont typeface="Arial" panose="020B0604020202020204" pitchFamily="34" charset="0"/>
              <a:buNone/>
            </a:pPr>
            <a:endParaRPr lang="nb-NO" sz="900" dirty="0">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r>
              <a:rPr lang="nb-NO" sz="900" dirty="0">
                <a:solidFill>
                  <a:srgbClr val="005380"/>
                </a:solidFill>
                <a:latin typeface="Arial" panose="020B0604020202020204" pitchFamily="34" charset="0"/>
                <a:cs typeface="Arial" panose="020B0604020202020204" pitchFamily="34" charset="0"/>
              </a:rPr>
              <a:t>STYRINGSPARAMETRE/ KPI</a:t>
            </a:r>
          </a:p>
          <a:p>
            <a:pPr>
              <a:spcBef>
                <a:spcPts val="0"/>
              </a:spcBef>
            </a:pPr>
            <a:r>
              <a:rPr lang="nb-NO" sz="900" dirty="0">
                <a:latin typeface="Arial" panose="020B0604020202020204" pitchFamily="34" charset="0"/>
                <a:cs typeface="Arial" panose="020B0604020202020204" pitchFamily="34" charset="0"/>
              </a:rPr>
              <a:t>Antall gjennomføre konkurranser i KGV.</a:t>
            </a:r>
          </a:p>
          <a:p>
            <a:pPr>
              <a:spcBef>
                <a:spcPts val="0"/>
              </a:spcBef>
            </a:pPr>
            <a:r>
              <a:rPr lang="nb-NO" sz="900" dirty="0">
                <a:latin typeface="Arial" panose="020B0604020202020204" pitchFamily="34" charset="0"/>
                <a:cs typeface="Arial" panose="020B0604020202020204" pitchFamily="34" charset="0"/>
              </a:rPr>
              <a:t>Antall fellende avgjørelser/uttalelser i </a:t>
            </a:r>
            <a:r>
              <a:rPr lang="nb-NO" sz="900" dirty="0" err="1">
                <a:latin typeface="Arial" panose="020B0604020202020204" pitchFamily="34" charset="0"/>
                <a:cs typeface="Arial" panose="020B0604020202020204" pitchFamily="34" charset="0"/>
              </a:rPr>
              <a:t>rettsinnstans</a:t>
            </a:r>
            <a:r>
              <a:rPr lang="nb-NO" sz="900" dirty="0">
                <a:latin typeface="Arial" panose="020B0604020202020204" pitchFamily="34" charset="0"/>
                <a:cs typeface="Arial" panose="020B0604020202020204" pitchFamily="34" charset="0"/>
              </a:rPr>
              <a:t>/KOFA. </a:t>
            </a:r>
          </a:p>
          <a:p>
            <a:pPr>
              <a:spcBef>
                <a:spcPts val="0"/>
              </a:spcBef>
            </a:pPr>
            <a:r>
              <a:rPr lang="nb-NO" sz="900" dirty="0">
                <a:latin typeface="Arial" panose="020B0604020202020204" pitchFamily="34" charset="0"/>
                <a:cs typeface="Arial" panose="020B0604020202020204" pitchFamily="34" charset="0"/>
              </a:rPr>
              <a:t>Antall avlyste konkurranser. </a:t>
            </a:r>
          </a:p>
          <a:p>
            <a:pPr>
              <a:spcBef>
                <a:spcPts val="0"/>
              </a:spcBef>
            </a:pPr>
            <a:r>
              <a:rPr lang="nb-NO" sz="900" dirty="0">
                <a:latin typeface="Arial" panose="020B0604020202020204" pitchFamily="34" charset="0"/>
                <a:cs typeface="Arial" panose="020B0604020202020204" pitchFamily="34" charset="0"/>
              </a:rPr>
              <a:t>Anmerkninger fra Riksrevisjonen/ Kommunerevisjonen. </a:t>
            </a:r>
          </a:p>
          <a:p>
            <a:pPr>
              <a:spcBef>
                <a:spcPts val="0"/>
              </a:spcBef>
            </a:pPr>
            <a:r>
              <a:rPr lang="nb-NO" sz="900" dirty="0">
                <a:latin typeface="Arial" panose="020B0604020202020204" pitchFamily="34" charset="0"/>
                <a:cs typeface="Arial" panose="020B0604020202020204" pitchFamily="34" charset="0"/>
              </a:rPr>
              <a:t>Etterlevelse av anskaffelsesregelverket (stikkprøvekontroller fra regnskapet for å avdekke om større enkeltanskaffelser (ikke avrop) er gjort i henhold til lov om offentlige anskaffelser.</a:t>
            </a:r>
          </a:p>
          <a:p>
            <a:pPr>
              <a:spcBef>
                <a:spcPts val="0"/>
              </a:spcBef>
            </a:pPr>
            <a:r>
              <a:rPr lang="nb-NO" sz="900" dirty="0">
                <a:latin typeface="Arial" panose="020B0604020202020204" pitchFamily="34" charset="0"/>
                <a:cs typeface="Arial" panose="020B0604020202020204" pitchFamily="34" charset="0"/>
              </a:rPr>
              <a:t>Antall ulovlige direkteanskaffelser over </a:t>
            </a:r>
            <a:r>
              <a:rPr lang="nb-NO" sz="900" dirty="0" err="1">
                <a:latin typeface="Arial" panose="020B0604020202020204" pitchFamily="34" charset="0"/>
                <a:cs typeface="Arial" panose="020B0604020202020204" pitchFamily="34" charset="0"/>
              </a:rPr>
              <a:t>X</a:t>
            </a:r>
            <a:r>
              <a:rPr lang="nb-NO" sz="900" dirty="0">
                <a:latin typeface="Arial" panose="020B0604020202020204" pitchFamily="34" charset="0"/>
                <a:cs typeface="Arial" panose="020B0604020202020204" pitchFamily="34" charset="0"/>
              </a:rPr>
              <a:t> kr som er identifisert.</a:t>
            </a:r>
          </a:p>
          <a:p>
            <a:pPr>
              <a:spcBef>
                <a:spcPts val="0"/>
              </a:spcBef>
            </a:pPr>
            <a:r>
              <a:rPr lang="nb-NO" sz="900" dirty="0">
                <a:latin typeface="Arial" panose="020B0604020202020204" pitchFamily="34" charset="0"/>
                <a:cs typeface="Arial" panose="020B0604020202020204" pitchFamily="34" charset="0"/>
              </a:rPr>
              <a:t>Tilbudt verdi ved </a:t>
            </a:r>
            <a:r>
              <a:rPr lang="nb-NO" sz="900" dirty="0" err="1">
                <a:latin typeface="Arial" panose="020B0604020202020204" pitchFamily="34" charset="0"/>
                <a:cs typeface="Arial" panose="020B0604020202020204" pitchFamily="34" charset="0"/>
              </a:rPr>
              <a:t>kontraktssignering</a:t>
            </a:r>
            <a:r>
              <a:rPr lang="nb-NO" sz="900" dirty="0">
                <a:latin typeface="Arial" panose="020B0604020202020204" pitchFamily="34" charset="0"/>
                <a:cs typeface="Arial" panose="020B0604020202020204" pitchFamily="34" charset="0"/>
              </a:rPr>
              <a:t> mot estimert verdi ved igangsettelse av anskaffelsen.</a:t>
            </a:r>
          </a:p>
          <a:p>
            <a:pPr>
              <a:spcBef>
                <a:spcPts val="0"/>
              </a:spcBef>
            </a:pPr>
            <a:r>
              <a:rPr lang="nb-NO" sz="900" dirty="0">
                <a:latin typeface="Arial" panose="020B0604020202020204" pitchFamily="34" charset="0"/>
                <a:cs typeface="Arial" panose="020B0604020202020204" pitchFamily="34" charset="0"/>
              </a:rPr>
              <a:t>Tids- og ressursbruk fra oppstart av anskaffelsen til kontrakts utløp.</a:t>
            </a:r>
          </a:p>
          <a:p>
            <a:pPr>
              <a:spcBef>
                <a:spcPts val="0"/>
              </a:spcBef>
            </a:pPr>
            <a:r>
              <a:rPr lang="nb-NO" sz="900" dirty="0">
                <a:latin typeface="Arial" panose="020B0604020202020204" pitchFamily="34" charset="0"/>
                <a:cs typeface="Arial" panose="020B0604020202020204" pitchFamily="34" charset="0"/>
              </a:rPr>
              <a:t>Antall anskaffelser over og under </a:t>
            </a:r>
            <a:r>
              <a:rPr lang="nb-NO" sz="900" dirty="0" err="1">
                <a:latin typeface="Arial" panose="020B0604020202020204" pitchFamily="34" charset="0"/>
                <a:cs typeface="Arial" panose="020B0604020202020204" pitchFamily="34" charset="0"/>
              </a:rPr>
              <a:t>X</a:t>
            </a:r>
            <a:r>
              <a:rPr lang="nb-NO" sz="900" dirty="0">
                <a:latin typeface="Arial" panose="020B0604020202020204" pitchFamily="34" charset="0"/>
                <a:cs typeface="Arial" panose="020B0604020202020204" pitchFamily="34" charset="0"/>
              </a:rPr>
              <a:t> kr gjennomført utenfor interne rutiner </a:t>
            </a:r>
          </a:p>
          <a:p>
            <a:pPr>
              <a:spcBef>
                <a:spcPts val="0"/>
              </a:spcBef>
            </a:pPr>
            <a:r>
              <a:rPr lang="nb-NO" sz="900" dirty="0">
                <a:latin typeface="Arial" panose="020B0604020202020204" pitchFamily="34" charset="0"/>
                <a:cs typeface="Arial" panose="020B0604020202020204" pitchFamily="34" charset="0"/>
              </a:rPr>
              <a:t>Andel bruk av bestillingsløsningen. 	</a:t>
            </a:r>
          </a:p>
          <a:p>
            <a:pPr>
              <a:spcBef>
                <a:spcPts val="0"/>
              </a:spcBef>
            </a:pPr>
            <a:r>
              <a:rPr lang="nb-NO" sz="900" dirty="0">
                <a:latin typeface="Arial" panose="020B0604020202020204" pitchFamily="34" charset="0"/>
                <a:cs typeface="Arial" panose="020B0604020202020204" pitchFamily="34" charset="0"/>
              </a:rPr>
              <a:t>Brukervennligheten av utlagte avtaler, maler og veiledere på intranettet.</a:t>
            </a:r>
          </a:p>
          <a:p>
            <a:pPr marL="0" indent="0">
              <a:buNone/>
            </a:pPr>
            <a:r>
              <a:rPr lang="nb-NO" sz="900" dirty="0">
                <a:solidFill>
                  <a:srgbClr val="005380"/>
                </a:solidFill>
                <a:latin typeface="Arial" panose="020B0604020202020204" pitchFamily="34" charset="0"/>
                <a:cs typeface="Arial" panose="020B0604020202020204" pitchFamily="34" charset="0"/>
              </a:rPr>
              <a:t>RESULTATMÅL</a:t>
            </a:r>
          </a:p>
          <a:p>
            <a:pPr marL="0" indent="0">
              <a:lnSpc>
                <a:spcPct val="100000"/>
              </a:lnSpc>
              <a:spcBef>
                <a:spcPts val="0"/>
              </a:spcBef>
              <a:buNone/>
            </a:pPr>
            <a:r>
              <a:rPr lang="nb-NO" sz="900" dirty="0" err="1">
                <a:latin typeface="Arial" panose="020B0604020202020204" pitchFamily="34" charset="0"/>
                <a:cs typeface="Arial" panose="020B0604020202020204" pitchFamily="34" charset="0"/>
              </a:rPr>
              <a:t>X</a:t>
            </a:r>
            <a:r>
              <a:rPr lang="nb-NO" sz="900" dirty="0">
                <a:latin typeface="Arial" panose="020B0604020202020204" pitchFamily="34" charset="0"/>
                <a:cs typeface="Arial" panose="020B0604020202020204" pitchFamily="34" charset="0"/>
              </a:rPr>
              <a:t> % elektronisk konkurransegjennomføring for anskaffelser over </a:t>
            </a:r>
            <a:r>
              <a:rPr lang="nb-NO" sz="900" dirty="0" err="1">
                <a:latin typeface="Arial" panose="020B0604020202020204" pitchFamily="34" charset="0"/>
                <a:cs typeface="Arial" panose="020B0604020202020204" pitchFamily="34" charset="0"/>
              </a:rPr>
              <a:t>X</a:t>
            </a:r>
            <a:r>
              <a:rPr lang="nb-NO" sz="900" dirty="0">
                <a:latin typeface="Arial" panose="020B0604020202020204" pitchFamily="34" charset="0"/>
                <a:cs typeface="Arial" panose="020B0604020202020204" pitchFamily="34" charset="0"/>
              </a:rPr>
              <a:t> kr innen 2018.</a:t>
            </a:r>
          </a:p>
        </p:txBody>
      </p:sp>
      <p:pic>
        <p:nvPicPr>
          <p:cNvPr id="25" name="Bilde 24"/>
          <p:cNvPicPr preferRelativeResize="0">
            <a:picLocks/>
          </p:cNvPicPr>
          <p:nvPr/>
        </p:nvPicPr>
        <p:blipFill>
          <a:blip r:embed="rId12" cstate="print">
            <a:extLst>
              <a:ext uri="{BEBA8EAE-BF5A-486C-A8C5-ECC9F3942E4B}">
                <a14:imgProps xmlns:a14="http://schemas.microsoft.com/office/drawing/2010/main">
                  <a14:imgLayer r:embed="rId13">
                    <a14:imgEffect>
                      <a14:artisticCrisscrossEtching/>
                    </a14:imgEffect>
                  </a14:imgLayer>
                </a14:imgProps>
              </a:ext>
              <a:ext uri="{28A0092B-C50C-407E-A947-70E740481C1C}">
                <a14:useLocalDpi xmlns:a14="http://schemas.microsoft.com/office/drawing/2010/main" val="0"/>
              </a:ext>
            </a:extLst>
          </a:blip>
          <a:stretch>
            <a:fillRect/>
          </a:stretch>
        </p:blipFill>
        <p:spPr>
          <a:xfrm>
            <a:off x="7585373" y="952372"/>
            <a:ext cx="900000" cy="900000"/>
          </a:xfrm>
          <a:prstGeom prst="ellipse">
            <a:avLst/>
          </a:prstGeom>
          <a:effectLst>
            <a:softEdge rad="0"/>
          </a:effectLst>
        </p:spPr>
      </p:pic>
      <p:sp>
        <p:nvSpPr>
          <p:cNvPr id="26" name="TekstSylinder 25"/>
          <p:cNvSpPr txBox="1"/>
          <p:nvPr/>
        </p:nvSpPr>
        <p:spPr>
          <a:xfrm>
            <a:off x="2498" y="881921"/>
            <a:ext cx="4569502" cy="400110"/>
          </a:xfrm>
          <a:prstGeom prst="rect">
            <a:avLst/>
          </a:prstGeom>
          <a:noFill/>
        </p:spPr>
        <p:txBody>
          <a:bodyPr wrap="square" rtlCol="0" anchor="ctr">
            <a:spAutoFit/>
          </a:bodyPr>
          <a:lstStyle/>
          <a:p>
            <a:pPr marL="228600" indent="-228600">
              <a:buClr>
                <a:srgbClr val="005380"/>
              </a:buClr>
              <a:buFont typeface="+mj-lt"/>
              <a:buAutoNum type="arabicPeriod" startAt="3"/>
            </a:pPr>
            <a:r>
              <a:rPr lang="nb-NO" sz="1000" dirty="0">
                <a:solidFill>
                  <a:srgbClr val="005380"/>
                </a:solidFill>
                <a:latin typeface="Arial" panose="020B0604020202020204" pitchFamily="34" charset="0"/>
                <a:cs typeface="Arial" panose="020B0604020202020204" pitchFamily="34" charset="0"/>
              </a:rPr>
              <a:t>Anskaffelser skal gjennomføres raskere, enklere og digitalt.</a:t>
            </a:r>
            <a:endParaRPr lang="nb-NO" sz="1000" dirty="0"/>
          </a:p>
          <a:p>
            <a:endParaRPr lang="nb-NO" sz="1000" dirty="0">
              <a:solidFill>
                <a:srgbClr val="0053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7088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0244" y="2191767"/>
            <a:ext cx="4736470" cy="3131281"/>
          </a:xfrm>
        </p:spPr>
        <p:txBody>
          <a:bodyPr>
            <a:normAutofit/>
          </a:bodyPr>
          <a:lstStyle/>
          <a:p>
            <a:pPr marL="0" indent="0">
              <a:lnSpc>
                <a:spcPct val="100000"/>
              </a:lnSpc>
              <a:spcBef>
                <a:spcPts val="0"/>
              </a:spcBef>
              <a:buNone/>
            </a:pPr>
            <a:r>
              <a:rPr lang="nb-NO" sz="900" dirty="0">
                <a:solidFill>
                  <a:srgbClr val="005380"/>
                </a:solidFill>
                <a:latin typeface="Arial" panose="020B0604020202020204" pitchFamily="34" charset="0"/>
                <a:cs typeface="Arial" panose="020B0604020202020204" pitchFamily="34" charset="0"/>
              </a:rPr>
              <a:t>ØNSKET EFFEKT</a:t>
            </a:r>
          </a:p>
          <a:p>
            <a:pPr marL="0" indent="0">
              <a:lnSpc>
                <a:spcPct val="100000"/>
              </a:lnSpc>
              <a:spcBef>
                <a:spcPts val="0"/>
              </a:spcBef>
              <a:buNone/>
            </a:pPr>
            <a:r>
              <a:rPr lang="nb-NO" sz="900" dirty="0">
                <a:latin typeface="Arial" panose="020B0604020202020204" pitchFamily="34" charset="0"/>
                <a:cs typeface="Arial" panose="020B0604020202020204" pitchFamily="34" charset="0"/>
              </a:rPr>
              <a:t>Virksomhet </a:t>
            </a:r>
            <a:r>
              <a:rPr lang="nb-NO" sz="900" dirty="0" err="1">
                <a:latin typeface="Arial" panose="020B0604020202020204" pitchFamily="34" charset="0"/>
                <a:cs typeface="Arial" panose="020B0604020202020204" pitchFamily="34" charset="0"/>
              </a:rPr>
              <a:t>X</a:t>
            </a:r>
            <a:r>
              <a:rPr lang="nb-NO" sz="900" dirty="0">
                <a:latin typeface="Arial" panose="020B0604020202020204" pitchFamily="34" charset="0"/>
                <a:cs typeface="Arial" panose="020B0604020202020204" pitchFamily="34" charset="0"/>
              </a:rPr>
              <a:t> skal arbeide aktivt for å få et godt tilpasset og utviklet leverandørmarked slik at våre nåværende kjente behov og fremtidige behov blir dekket. Vi ønsker at åpen konkurranse preger de markeder Virksomhet </a:t>
            </a:r>
            <a:r>
              <a:rPr lang="nb-NO" sz="900" dirty="0" err="1">
                <a:latin typeface="Arial" panose="020B0604020202020204" pitchFamily="34" charset="0"/>
                <a:cs typeface="Arial" panose="020B0604020202020204" pitchFamily="34" charset="0"/>
              </a:rPr>
              <a:t>X</a:t>
            </a:r>
            <a:r>
              <a:rPr lang="nb-NO" sz="900" dirty="0">
                <a:latin typeface="Arial" panose="020B0604020202020204" pitchFamily="34" charset="0"/>
                <a:cs typeface="Arial" panose="020B0604020202020204" pitchFamily="34" charset="0"/>
              </a:rPr>
              <a:t> kjøper sine varer og tjenester i.</a:t>
            </a:r>
          </a:p>
          <a:p>
            <a:pPr marL="0" indent="0">
              <a:lnSpc>
                <a:spcPct val="100000"/>
              </a:lnSpc>
              <a:spcBef>
                <a:spcPts val="0"/>
              </a:spcBef>
              <a:buNone/>
            </a:pPr>
            <a:endParaRPr lang="nb-NO" sz="900" dirty="0">
              <a:latin typeface="Arial" panose="020B0604020202020204" pitchFamily="34" charset="0"/>
              <a:cs typeface="Arial" panose="020B0604020202020204" pitchFamily="34" charset="0"/>
            </a:endParaRPr>
          </a:p>
          <a:p>
            <a:pPr marL="0" indent="0">
              <a:lnSpc>
                <a:spcPct val="100000"/>
              </a:lnSpc>
              <a:spcBef>
                <a:spcPts val="0"/>
              </a:spcBef>
              <a:buNone/>
            </a:pPr>
            <a:r>
              <a:rPr lang="nb-NO" sz="900" dirty="0">
                <a:solidFill>
                  <a:srgbClr val="005380"/>
                </a:solidFill>
                <a:latin typeface="Arial" panose="020B0604020202020204" pitchFamily="34" charset="0"/>
                <a:cs typeface="Arial" panose="020B0604020202020204" pitchFamily="34" charset="0"/>
              </a:rPr>
              <a:t>TILTAK</a:t>
            </a:r>
          </a:p>
          <a:p>
            <a:pPr marL="271463" indent="-271463">
              <a:lnSpc>
                <a:spcPct val="100000"/>
              </a:lnSpc>
              <a:spcBef>
                <a:spcPts val="0"/>
              </a:spcBef>
              <a:buNone/>
            </a:pPr>
            <a:r>
              <a:rPr lang="nb-NO" sz="900" dirty="0">
                <a:latin typeface="Arial" panose="020B0604020202020204" pitchFamily="34" charset="0"/>
                <a:cs typeface="Arial" panose="020B0604020202020204" pitchFamily="34" charset="0"/>
              </a:rPr>
              <a:t>4.1 	Kunngjøre flere anskaffelser over </a:t>
            </a:r>
            <a:r>
              <a:rPr lang="nb-NO" sz="900" dirty="0" err="1">
                <a:latin typeface="Arial" panose="020B0604020202020204" pitchFamily="34" charset="0"/>
                <a:cs typeface="Arial" panose="020B0604020202020204" pitchFamily="34" charset="0"/>
              </a:rPr>
              <a:t>X</a:t>
            </a:r>
            <a:r>
              <a:rPr lang="nb-NO" sz="900" dirty="0">
                <a:latin typeface="Arial" panose="020B0604020202020204" pitchFamily="34" charset="0"/>
                <a:cs typeface="Arial" panose="020B0604020202020204" pitchFamily="34" charset="0"/>
              </a:rPr>
              <a:t> kr på </a:t>
            </a:r>
            <a:r>
              <a:rPr lang="nb-NO" sz="900" dirty="0" err="1">
                <a:latin typeface="Arial" panose="020B0604020202020204" pitchFamily="34" charset="0"/>
                <a:cs typeface="Arial" panose="020B0604020202020204" pitchFamily="34" charset="0"/>
              </a:rPr>
              <a:t>Doffin</a:t>
            </a:r>
            <a:r>
              <a:rPr lang="nb-NO" sz="900" dirty="0">
                <a:latin typeface="Arial" panose="020B0604020202020204" pitchFamily="34" charset="0"/>
                <a:cs typeface="Arial" panose="020B0604020202020204" pitchFamily="34" charset="0"/>
              </a:rPr>
              <a:t>. </a:t>
            </a:r>
          </a:p>
          <a:p>
            <a:pPr marL="271463" indent="-271463">
              <a:lnSpc>
                <a:spcPct val="100000"/>
              </a:lnSpc>
              <a:spcBef>
                <a:spcPts val="0"/>
              </a:spcBef>
              <a:buNone/>
            </a:pPr>
            <a:r>
              <a:rPr lang="nb-NO" sz="900" dirty="0">
                <a:latin typeface="Arial" panose="020B0604020202020204" pitchFamily="34" charset="0"/>
                <a:cs typeface="Arial" panose="020B0604020202020204" pitchFamily="34" charset="0"/>
              </a:rPr>
              <a:t>4.2	Benytte standardkontrakter for å sikre gjennomtenkte og balanserte kontraktsvilkår som er kjent i leverandørmarkedet.</a:t>
            </a:r>
          </a:p>
          <a:p>
            <a:pPr marL="271463" indent="-271463">
              <a:lnSpc>
                <a:spcPct val="100000"/>
              </a:lnSpc>
              <a:spcBef>
                <a:spcPts val="0"/>
              </a:spcBef>
              <a:buNone/>
            </a:pPr>
            <a:r>
              <a:rPr lang="nb-NO" sz="900" dirty="0">
                <a:latin typeface="Arial" panose="020B0604020202020204" pitchFamily="34" charset="0"/>
                <a:cs typeface="Arial" panose="020B0604020202020204" pitchFamily="34" charset="0"/>
              </a:rPr>
              <a:t>4.3 	Innføre digitale løsninger for innlevering av tilbud (KGV). </a:t>
            </a:r>
          </a:p>
          <a:p>
            <a:pPr marL="271463" indent="-271463">
              <a:lnSpc>
                <a:spcPct val="100000"/>
              </a:lnSpc>
              <a:spcBef>
                <a:spcPts val="0"/>
              </a:spcBef>
              <a:buNone/>
            </a:pPr>
            <a:r>
              <a:rPr lang="nb-NO" sz="900" dirty="0">
                <a:latin typeface="Arial" panose="020B0604020202020204" pitchFamily="34" charset="0"/>
                <a:cs typeface="Arial" panose="020B0604020202020204" pitchFamily="34" charset="0"/>
              </a:rPr>
              <a:t>4.4 	Innkjøpsavdelingen skal etablere møteplasser for erfarings- og informasjonsutveksling mellom innkjøpere i virksomheten og mellom innkjøperne og leverandørmarkedet.</a:t>
            </a:r>
          </a:p>
          <a:p>
            <a:pPr marL="271463" indent="-271463">
              <a:lnSpc>
                <a:spcPct val="100000"/>
              </a:lnSpc>
              <a:spcBef>
                <a:spcPts val="0"/>
              </a:spcBef>
              <a:buNone/>
            </a:pPr>
            <a:r>
              <a:rPr lang="nb-NO" sz="900" dirty="0">
                <a:latin typeface="Arial" panose="020B0604020202020204" pitchFamily="34" charset="0"/>
                <a:cs typeface="Arial" panose="020B0604020202020204" pitchFamily="34" charset="0"/>
              </a:rPr>
              <a:t>4.5 	Invitere </a:t>
            </a:r>
            <a:r>
              <a:rPr lang="nb-NO" sz="900" dirty="0" err="1">
                <a:latin typeface="Arial" panose="020B0604020202020204" pitchFamily="34" charset="0"/>
                <a:cs typeface="Arial" panose="020B0604020202020204" pitchFamily="34" charset="0"/>
              </a:rPr>
              <a:t>bortvalgte</a:t>
            </a:r>
            <a:r>
              <a:rPr lang="nb-NO" sz="900" dirty="0">
                <a:latin typeface="Arial" panose="020B0604020202020204" pitchFamily="34" charset="0"/>
                <a:cs typeface="Arial" panose="020B0604020202020204" pitchFamily="34" charset="0"/>
              </a:rPr>
              <a:t> leverandører til et møte for å gjennomgå evalueringen av eget tilbud, motivere disse til forbedringer og til deltakelse ved neste aktuelle anskaffelsesprosess i utvalgte anskaffelsesprosesser.</a:t>
            </a:r>
          </a:p>
          <a:p>
            <a:pPr marL="271463" indent="-271463">
              <a:lnSpc>
                <a:spcPct val="100000"/>
              </a:lnSpc>
              <a:spcBef>
                <a:spcPts val="0"/>
              </a:spcBef>
              <a:buNone/>
            </a:pPr>
            <a:endParaRPr lang="nb-NO" sz="900" dirty="0">
              <a:latin typeface="Arial" panose="020B0604020202020204" pitchFamily="34" charset="0"/>
              <a:cs typeface="Arial" panose="020B0604020202020204" pitchFamily="34" charset="0"/>
            </a:endParaRPr>
          </a:p>
          <a:p>
            <a:pPr>
              <a:lnSpc>
                <a:spcPct val="100000"/>
              </a:lnSpc>
              <a:spcBef>
                <a:spcPts val="0"/>
              </a:spcBef>
            </a:pPr>
            <a:endParaRPr lang="nb-NO" sz="900" dirty="0">
              <a:latin typeface="Arial" panose="020B0604020202020204" pitchFamily="34" charset="0"/>
              <a:cs typeface="Arial" panose="020B0604020202020204" pitchFamily="34" charset="0"/>
            </a:endParaRPr>
          </a:p>
          <a:p>
            <a:pPr lvl="0">
              <a:lnSpc>
                <a:spcPct val="100000"/>
              </a:lnSpc>
              <a:spcBef>
                <a:spcPts val="0"/>
              </a:spcBef>
            </a:pPr>
            <a:endParaRPr lang="nb-NO" sz="900" dirty="0">
              <a:latin typeface="Arial" panose="020B0604020202020204" pitchFamily="34" charset="0"/>
              <a:cs typeface="Arial" panose="020B0604020202020204" pitchFamily="34" charset="0"/>
            </a:endParaRPr>
          </a:p>
          <a:p>
            <a:pPr lvl="0">
              <a:lnSpc>
                <a:spcPct val="100000"/>
              </a:lnSpc>
              <a:spcBef>
                <a:spcPts val="0"/>
              </a:spcBef>
            </a:pPr>
            <a:endParaRPr lang="nb-NO" sz="900" dirty="0">
              <a:latin typeface="Arial" panose="020B0604020202020204" pitchFamily="34" charset="0"/>
              <a:cs typeface="Arial" panose="020B0604020202020204" pitchFamily="34" charset="0"/>
            </a:endParaRPr>
          </a:p>
          <a:p>
            <a:pPr lvl="0">
              <a:lnSpc>
                <a:spcPct val="100000"/>
              </a:lnSpc>
              <a:spcBef>
                <a:spcPts val="0"/>
              </a:spcBef>
            </a:pPr>
            <a:endParaRPr lang="nb-NO" sz="900" dirty="0">
              <a:latin typeface="Arial" panose="020B0604020202020204" pitchFamily="34" charset="0"/>
              <a:cs typeface="Arial" panose="020B0604020202020204" pitchFamily="34" charset="0"/>
            </a:endParaRPr>
          </a:p>
          <a:p>
            <a:pPr lvl="0">
              <a:lnSpc>
                <a:spcPct val="100000"/>
              </a:lnSpc>
              <a:spcBef>
                <a:spcPts val="0"/>
              </a:spcBef>
            </a:pPr>
            <a:endParaRPr lang="nb-NO" sz="900" dirty="0">
              <a:latin typeface="Arial" panose="020B0604020202020204" pitchFamily="34" charset="0"/>
              <a:cs typeface="Arial" panose="020B0604020202020204" pitchFamily="34" charset="0"/>
            </a:endParaRPr>
          </a:p>
          <a:p>
            <a:pPr>
              <a:lnSpc>
                <a:spcPct val="100000"/>
              </a:lnSpc>
              <a:spcBef>
                <a:spcPts val="0"/>
              </a:spcBef>
            </a:pPr>
            <a:endParaRPr lang="nb-NO" sz="900" dirty="0">
              <a:latin typeface="Arial" panose="020B0604020202020204" pitchFamily="34" charset="0"/>
              <a:cs typeface="Arial" panose="020B0604020202020204" pitchFamily="34" charset="0"/>
            </a:endParaRPr>
          </a:p>
          <a:p>
            <a:pPr marL="228600" lvl="1">
              <a:lnSpc>
                <a:spcPct val="100000"/>
              </a:lnSpc>
              <a:spcBef>
                <a:spcPts val="0"/>
              </a:spcBef>
            </a:pPr>
            <a:endParaRPr lang="nb-NO" sz="900" dirty="0">
              <a:latin typeface="Arial" panose="020B0604020202020204" pitchFamily="34" charset="0"/>
              <a:cs typeface="Arial" panose="020B0604020202020204" pitchFamily="34" charset="0"/>
            </a:endParaRPr>
          </a:p>
          <a:p>
            <a:pPr>
              <a:lnSpc>
                <a:spcPct val="100000"/>
              </a:lnSpc>
              <a:spcBef>
                <a:spcPts val="0"/>
              </a:spcBef>
            </a:pPr>
            <a:endParaRPr lang="nb-NO" sz="900" dirty="0">
              <a:latin typeface="Arial" panose="020B0604020202020204" pitchFamily="34" charset="0"/>
              <a:cs typeface="Arial" panose="020B0604020202020204" pitchFamily="34" charset="0"/>
            </a:endParaRPr>
          </a:p>
          <a:p>
            <a:pPr>
              <a:lnSpc>
                <a:spcPct val="100000"/>
              </a:lnSpc>
              <a:spcBef>
                <a:spcPts val="0"/>
              </a:spcBef>
            </a:pPr>
            <a:endParaRPr lang="nb-NO" sz="900" dirty="0">
              <a:latin typeface="Arial" panose="020B0604020202020204" pitchFamily="34" charset="0"/>
              <a:cs typeface="Arial" panose="020B0604020202020204" pitchFamily="34" charset="0"/>
            </a:endParaRPr>
          </a:p>
          <a:p>
            <a:pPr>
              <a:lnSpc>
                <a:spcPct val="100000"/>
              </a:lnSpc>
              <a:spcBef>
                <a:spcPts val="0"/>
              </a:spcBef>
            </a:pPr>
            <a:endParaRPr lang="nb-NO" sz="900" b="1" dirty="0">
              <a:latin typeface="Arial" panose="020B0604020202020204" pitchFamily="34" charset="0"/>
              <a:cs typeface="Arial" panose="020B0604020202020204" pitchFamily="34" charset="0"/>
            </a:endParaRPr>
          </a:p>
          <a:p>
            <a:pPr lvl="0">
              <a:lnSpc>
                <a:spcPct val="100000"/>
              </a:lnSpc>
              <a:spcBef>
                <a:spcPts val="0"/>
              </a:spcBef>
            </a:pPr>
            <a:endParaRPr lang="nb-NO" sz="900" dirty="0">
              <a:latin typeface="Arial" panose="020B0604020202020204" pitchFamily="34" charset="0"/>
              <a:cs typeface="Arial" panose="020B0604020202020204" pitchFamily="34" charset="0"/>
            </a:endParaRPr>
          </a:p>
          <a:p>
            <a:pPr marL="0" indent="0">
              <a:lnSpc>
                <a:spcPct val="100000"/>
              </a:lnSpc>
              <a:spcBef>
                <a:spcPts val="0"/>
              </a:spcBef>
              <a:buNone/>
            </a:pPr>
            <a:endParaRPr lang="nb-NO" sz="900" dirty="0">
              <a:latin typeface="Arial" panose="020B0604020202020204" pitchFamily="34" charset="0"/>
              <a:cs typeface="Arial" panose="020B0604020202020204" pitchFamily="34" charset="0"/>
            </a:endParaRPr>
          </a:p>
          <a:p>
            <a:pPr marL="0" indent="0">
              <a:lnSpc>
                <a:spcPct val="100000"/>
              </a:lnSpc>
              <a:spcBef>
                <a:spcPts val="0"/>
              </a:spcBef>
              <a:buNone/>
            </a:pPr>
            <a:endParaRPr lang="nb-NO" sz="900" dirty="0">
              <a:latin typeface="Arial" panose="020B0604020202020204" pitchFamily="34" charset="0"/>
              <a:cs typeface="Arial" panose="020B0604020202020204" pitchFamily="34" charset="0"/>
            </a:endParaRPr>
          </a:p>
        </p:txBody>
      </p:sp>
      <p:cxnSp>
        <p:nvCxnSpPr>
          <p:cNvPr id="5" name="Rett linje 4"/>
          <p:cNvCxnSpPr/>
          <p:nvPr/>
        </p:nvCxnSpPr>
        <p:spPr>
          <a:xfrm>
            <a:off x="72000" y="393659"/>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0" name="Rektangel 9">
            <a:hlinkClick r:id="rId3" action="ppaction://hlinksldjump"/>
          </p:cNvPr>
          <p:cNvSpPr/>
          <p:nvPr/>
        </p:nvSpPr>
        <p:spPr>
          <a:xfrm>
            <a:off x="72000"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INTRODUKSJON</a:t>
            </a:r>
          </a:p>
        </p:txBody>
      </p:sp>
      <p:cxnSp>
        <p:nvCxnSpPr>
          <p:cNvPr id="13" name="Rett linje 12"/>
          <p:cNvCxnSpPr/>
          <p:nvPr/>
        </p:nvCxnSpPr>
        <p:spPr>
          <a:xfrm>
            <a:off x="72000" y="6466414"/>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4" action="ppaction://hlinksldjump"/>
          </p:cNvPr>
          <p:cNvSpPr/>
          <p:nvPr/>
        </p:nvSpPr>
        <p:spPr>
          <a:xfrm>
            <a:off x="2409357"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HOVEDMÅL</a:t>
            </a:r>
          </a:p>
        </p:txBody>
      </p:sp>
      <p:sp>
        <p:nvSpPr>
          <p:cNvPr id="15" name="Rektangel 14">
            <a:hlinkClick r:id="rId5" action="ppaction://hlinksldjump"/>
          </p:cNvPr>
          <p:cNvSpPr/>
          <p:nvPr/>
        </p:nvSpPr>
        <p:spPr>
          <a:xfrm>
            <a:off x="4746715" y="469366"/>
            <a:ext cx="1980000" cy="222637"/>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bg1"/>
                </a:solidFill>
                <a:latin typeface="Arial" panose="020B0604020202020204" pitchFamily="34" charset="0"/>
                <a:cs typeface="Arial" panose="020B0604020202020204" pitchFamily="34" charset="0"/>
              </a:rPr>
              <a:t>DELMÅL</a:t>
            </a:r>
          </a:p>
        </p:txBody>
      </p:sp>
      <p:sp>
        <p:nvSpPr>
          <p:cNvPr id="16" name="Rektangel 15">
            <a:hlinkClick r:id="rId6" action="ppaction://hlinksldjump"/>
          </p:cNvPr>
          <p:cNvSpPr/>
          <p:nvPr/>
        </p:nvSpPr>
        <p:spPr>
          <a:xfrm>
            <a:off x="7084073"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7006673" y="6466414"/>
            <a:ext cx="2057400" cy="365125"/>
          </a:xfrm>
        </p:spPr>
        <p:txBody>
          <a:bodyPr/>
          <a:lstStyle/>
          <a:p>
            <a:fld id="{087DA6A7-F1BA-4F19-98D1-8BC0C441CFD1}" type="slidenum">
              <a:rPr lang="nb-NO" sz="800" smtClean="0">
                <a:solidFill>
                  <a:srgbClr val="5F6062"/>
                </a:solidFill>
                <a:latin typeface="Arial" panose="020B0604020202020204" pitchFamily="34" charset="0"/>
                <a:cs typeface="Arial" panose="020B0604020202020204" pitchFamily="34" charset="0"/>
              </a:rPr>
              <a:t>8</a:t>
            </a:fld>
            <a:endParaRPr lang="nb-NO" sz="800"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72000" y="6475080"/>
            <a:ext cx="3086100" cy="365125"/>
          </a:xfrm>
        </p:spPr>
        <p:txBody>
          <a:bodyPr/>
          <a:lstStyle/>
          <a:p>
            <a:pPr algn="l"/>
            <a:r>
              <a:rPr lang="nb-NO" sz="800" b="1" dirty="0">
                <a:solidFill>
                  <a:srgbClr val="5F6062"/>
                </a:solidFill>
                <a:latin typeface="Arial" panose="020B0604020202020204" pitchFamily="34" charset="0"/>
                <a:cs typeface="Arial" panose="020B0604020202020204" pitchFamily="34" charset="0"/>
              </a:rPr>
              <a:t>Virksomhet </a:t>
            </a:r>
            <a:r>
              <a:rPr lang="nb-NO" sz="800" b="1" dirty="0" err="1">
                <a:solidFill>
                  <a:srgbClr val="5F6062"/>
                </a:solidFill>
                <a:latin typeface="Arial" panose="020B0604020202020204" pitchFamily="34" charset="0"/>
                <a:cs typeface="Arial" panose="020B0604020202020204" pitchFamily="34" charset="0"/>
              </a:rPr>
              <a:t>X</a:t>
            </a:r>
            <a:r>
              <a:rPr lang="nb-NO" sz="800" b="1" dirty="0">
                <a:solidFill>
                  <a:srgbClr val="5F6062"/>
                </a:solidFill>
                <a:latin typeface="Arial" panose="020B0604020202020204" pitchFamily="34" charset="0"/>
                <a:cs typeface="Arial" panose="020B0604020202020204" pitchFamily="34" charset="0"/>
              </a:rPr>
              <a:t> </a:t>
            </a:r>
            <a:r>
              <a:rPr lang="nb-NO" sz="800" dirty="0">
                <a:solidFill>
                  <a:srgbClr val="5F6062"/>
                </a:solidFill>
                <a:latin typeface="Arial" panose="020B0604020202020204" pitchFamily="34" charset="0"/>
                <a:cs typeface="Arial" panose="020B0604020202020204" pitchFamily="34" charset="0"/>
              </a:rPr>
              <a:t>anskaffelsesstrategi 2017–2020</a:t>
            </a:r>
          </a:p>
        </p:txBody>
      </p:sp>
      <p:sp>
        <p:nvSpPr>
          <p:cNvPr id="9" name="Rektangel 8">
            <a:hlinkClick r:id="rId7" action="ppaction://hlinksldjump"/>
          </p:cNvPr>
          <p:cNvSpPr/>
          <p:nvPr/>
        </p:nvSpPr>
        <p:spPr>
          <a:xfrm>
            <a:off x="4746715" y="719843"/>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rgbClr val="5F6062"/>
              </a:buClr>
              <a:buFont typeface="+mj-lt"/>
              <a:buAutoNum type="arabicPeriod"/>
            </a:pPr>
            <a:r>
              <a:rPr lang="nb-NO" sz="600" dirty="0">
                <a:solidFill>
                  <a:srgbClr val="5F6062"/>
                </a:solidFill>
                <a:latin typeface="Arial" panose="020B0604020202020204" pitchFamily="34" charset="0"/>
                <a:cs typeface="Arial" panose="020B0604020202020204" pitchFamily="34" charset="0"/>
              </a:rPr>
              <a:t>Anskaffelser skal bidra til bedre behovsdekning og møte fremtidens behov.</a:t>
            </a:r>
          </a:p>
        </p:txBody>
      </p:sp>
      <p:sp>
        <p:nvSpPr>
          <p:cNvPr id="20" name="Rektangel 19">
            <a:hlinkClick r:id="rId8" action="ppaction://hlinksldjump"/>
          </p:cNvPr>
          <p:cNvSpPr/>
          <p:nvPr/>
        </p:nvSpPr>
        <p:spPr>
          <a:xfrm>
            <a:off x="4746715" y="1005201"/>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rgbClr val="5F6062"/>
              </a:buClr>
              <a:buFont typeface="+mj-lt"/>
              <a:buAutoNum type="arabicPeriod" startAt="2"/>
            </a:pPr>
            <a:r>
              <a:rPr lang="nb-NO" sz="600" dirty="0">
                <a:solidFill>
                  <a:srgbClr val="5F6062"/>
                </a:solidFill>
                <a:latin typeface="Arial" panose="020B0604020202020204" pitchFamily="34" charset="0"/>
                <a:cs typeface="Arial" panose="020B0604020202020204" pitchFamily="34" charset="0"/>
              </a:rPr>
              <a:t>Anskaffelser skal bidra til effektiv tjenesteproduksjon gjennom bedre ressursutnyttelse.</a:t>
            </a:r>
          </a:p>
        </p:txBody>
      </p:sp>
      <p:sp>
        <p:nvSpPr>
          <p:cNvPr id="21" name="Rektangel 20">
            <a:hlinkClick r:id="rId9" action="ppaction://hlinksldjump"/>
          </p:cNvPr>
          <p:cNvSpPr/>
          <p:nvPr/>
        </p:nvSpPr>
        <p:spPr>
          <a:xfrm>
            <a:off x="4746715" y="1291526"/>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rgbClr val="5F6062"/>
              </a:buClr>
              <a:buFont typeface="+mj-lt"/>
              <a:buAutoNum type="arabicPeriod" startAt="3"/>
            </a:pPr>
            <a:r>
              <a:rPr lang="nb-NO" sz="600" dirty="0">
                <a:solidFill>
                  <a:srgbClr val="5F6062"/>
                </a:solidFill>
                <a:latin typeface="Arial" panose="020B0604020202020204" pitchFamily="34" charset="0"/>
                <a:cs typeface="Arial" panose="020B0604020202020204" pitchFamily="34" charset="0"/>
              </a:rPr>
              <a:t>Anskaffelser skal gjennomføres raskere, enklere og digitalt.</a:t>
            </a:r>
          </a:p>
        </p:txBody>
      </p:sp>
      <p:sp>
        <p:nvSpPr>
          <p:cNvPr id="22" name="Rektangel 21">
            <a:hlinkClick r:id="rId10" action="ppaction://hlinksldjump"/>
          </p:cNvPr>
          <p:cNvSpPr/>
          <p:nvPr/>
        </p:nvSpPr>
        <p:spPr>
          <a:xfrm>
            <a:off x="4746715" y="1577851"/>
            <a:ext cx="1980000" cy="257518"/>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chemeClr val="bg1"/>
              </a:buClr>
              <a:buFont typeface="+mj-lt"/>
              <a:buAutoNum type="arabicPeriod" startAt="4"/>
            </a:pPr>
            <a:r>
              <a:rPr lang="nb-NO" sz="600" dirty="0">
                <a:solidFill>
                  <a:schemeClr val="bg1"/>
                </a:solidFill>
                <a:latin typeface="Arial" panose="020B0604020202020204" pitchFamily="34" charset="0"/>
                <a:cs typeface="Arial" panose="020B0604020202020204" pitchFamily="34" charset="0"/>
              </a:rPr>
              <a:t>Anskaffelser skal bidra til markedsutvikling.</a:t>
            </a:r>
          </a:p>
        </p:txBody>
      </p:sp>
      <p:sp>
        <p:nvSpPr>
          <p:cNvPr id="23" name="Rektangel 22">
            <a:hlinkClick r:id="rId11" action="ppaction://hlinksldjump"/>
          </p:cNvPr>
          <p:cNvSpPr/>
          <p:nvPr/>
        </p:nvSpPr>
        <p:spPr>
          <a:xfrm>
            <a:off x="4746715" y="1858617"/>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rgbClr val="5F6062"/>
              </a:buClr>
              <a:buFont typeface="+mj-lt"/>
              <a:buAutoNum type="arabicPeriod" startAt="5"/>
            </a:pPr>
            <a:r>
              <a:rPr lang="nb-NO" sz="600" dirty="0">
                <a:solidFill>
                  <a:srgbClr val="5F6062"/>
                </a:solidFill>
                <a:latin typeface="Arial" panose="020B0604020202020204" pitchFamily="34" charset="0"/>
                <a:cs typeface="Arial" panose="020B0604020202020204" pitchFamily="34" charset="0"/>
              </a:rPr>
              <a:t>Virksomhet </a:t>
            </a:r>
            <a:r>
              <a:rPr lang="nb-NO" sz="600" dirty="0" err="1">
                <a:solidFill>
                  <a:srgbClr val="5F6062"/>
                </a:solidFill>
                <a:latin typeface="Arial" panose="020B0604020202020204" pitchFamily="34" charset="0"/>
                <a:cs typeface="Arial" panose="020B0604020202020204" pitchFamily="34" charset="0"/>
              </a:rPr>
              <a:t>X</a:t>
            </a:r>
            <a:r>
              <a:rPr lang="nb-NO" sz="600" dirty="0">
                <a:solidFill>
                  <a:srgbClr val="5F6062"/>
                </a:solidFill>
                <a:latin typeface="Arial" panose="020B0604020202020204" pitchFamily="34" charset="0"/>
                <a:cs typeface="Arial" panose="020B0604020202020204" pitchFamily="34" charset="0"/>
              </a:rPr>
              <a:t> skal vise samfunnsansvar i anskaffelsene.</a:t>
            </a:r>
          </a:p>
        </p:txBody>
      </p:sp>
      <p:sp>
        <p:nvSpPr>
          <p:cNvPr id="39" name="Plassholder for innhold 2"/>
          <p:cNvSpPr txBox="1">
            <a:spLocks/>
          </p:cNvSpPr>
          <p:nvPr/>
        </p:nvSpPr>
        <p:spPr>
          <a:xfrm>
            <a:off x="4746714" y="2191768"/>
            <a:ext cx="4402449" cy="30526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nb-NO" sz="900" dirty="0">
                <a:solidFill>
                  <a:srgbClr val="005380"/>
                </a:solidFill>
                <a:latin typeface="Arial" panose="020B0604020202020204" pitchFamily="34" charset="0"/>
                <a:cs typeface="Arial" panose="020B0604020202020204" pitchFamily="34" charset="0"/>
              </a:rPr>
              <a:t>RISIKO</a:t>
            </a:r>
          </a:p>
          <a:p>
            <a:pPr marL="0" indent="0">
              <a:lnSpc>
                <a:spcPct val="100000"/>
              </a:lnSpc>
              <a:spcBef>
                <a:spcPts val="0"/>
              </a:spcBef>
              <a:buNone/>
            </a:pPr>
            <a:r>
              <a:rPr lang="nb-NO" sz="900" i="1" dirty="0">
                <a:latin typeface="Arial" panose="020B0604020202020204" pitchFamily="34" charset="0"/>
                <a:cs typeface="Arial" panose="020B0604020202020204" pitchFamily="34" charset="0"/>
              </a:rPr>
              <a:t>Finnes det hindringer for at valgte mål og tiltak ikke lar seg gjennomføre? Belys situasjoner som det er høy sannsynlighet for at kan inntreffe, og som vil gi høy konsekvens for måloppnåelse.</a:t>
            </a:r>
          </a:p>
          <a:p>
            <a:pPr marL="0" indent="0">
              <a:lnSpc>
                <a:spcPct val="100000"/>
              </a:lnSpc>
              <a:spcBef>
                <a:spcPts val="0"/>
              </a:spcBef>
              <a:buFont typeface="Arial" panose="020B0604020202020204" pitchFamily="34" charset="0"/>
              <a:buNone/>
            </a:pPr>
            <a:endParaRPr lang="nb-NO" sz="900" dirty="0">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r>
              <a:rPr lang="nb-NO" sz="900" dirty="0">
                <a:solidFill>
                  <a:srgbClr val="005380"/>
                </a:solidFill>
                <a:latin typeface="Arial" panose="020B0604020202020204" pitchFamily="34" charset="0"/>
                <a:cs typeface="Arial" panose="020B0604020202020204" pitchFamily="34" charset="0"/>
              </a:rPr>
              <a:t>STYRINGSPARAMETRE/ KPI</a:t>
            </a:r>
          </a:p>
          <a:p>
            <a:pPr>
              <a:lnSpc>
                <a:spcPct val="100000"/>
              </a:lnSpc>
              <a:spcBef>
                <a:spcPts val="0"/>
              </a:spcBef>
            </a:pPr>
            <a:r>
              <a:rPr lang="nb-NO" sz="900" dirty="0">
                <a:latin typeface="Arial" panose="020B0604020202020204" pitchFamily="34" charset="0"/>
                <a:cs typeface="Arial" panose="020B0604020202020204" pitchFamily="34" charset="0"/>
              </a:rPr>
              <a:t>Andel av totalt kjøp gjennomført hos leverandører med avtale.</a:t>
            </a:r>
          </a:p>
          <a:p>
            <a:pPr>
              <a:lnSpc>
                <a:spcPct val="100000"/>
              </a:lnSpc>
              <a:spcBef>
                <a:spcPts val="0"/>
              </a:spcBef>
            </a:pPr>
            <a:r>
              <a:rPr lang="nb-NO" sz="900" dirty="0">
                <a:latin typeface="Arial" panose="020B0604020202020204" pitchFamily="34" charset="0"/>
                <a:cs typeface="Arial" panose="020B0604020202020204" pitchFamily="34" charset="0"/>
              </a:rPr>
              <a:t>Antall anskaffelser over </a:t>
            </a:r>
            <a:r>
              <a:rPr lang="nb-NO" sz="900" dirty="0" err="1">
                <a:latin typeface="Arial" panose="020B0604020202020204" pitchFamily="34" charset="0"/>
                <a:cs typeface="Arial" panose="020B0604020202020204" pitchFamily="34" charset="0"/>
              </a:rPr>
              <a:t>X</a:t>
            </a:r>
            <a:r>
              <a:rPr lang="nb-NO" sz="900" dirty="0">
                <a:latin typeface="Arial" panose="020B0604020202020204" pitchFamily="34" charset="0"/>
                <a:cs typeface="Arial" panose="020B0604020202020204" pitchFamily="34" charset="0"/>
              </a:rPr>
              <a:t> kr som er konkurranseutsatt.</a:t>
            </a:r>
          </a:p>
          <a:p>
            <a:pPr>
              <a:lnSpc>
                <a:spcPct val="100000"/>
              </a:lnSpc>
              <a:spcBef>
                <a:spcPts val="0"/>
              </a:spcBef>
            </a:pPr>
            <a:r>
              <a:rPr lang="nb-NO" sz="900" dirty="0">
                <a:latin typeface="Arial" panose="020B0604020202020204" pitchFamily="34" charset="0"/>
                <a:cs typeface="Arial" panose="020B0604020202020204" pitchFamily="34" charset="0"/>
              </a:rPr>
              <a:t>Antall møter arrangert for erfarings- og informasjonsutveksling.</a:t>
            </a:r>
          </a:p>
          <a:p>
            <a:pPr>
              <a:lnSpc>
                <a:spcPct val="100000"/>
              </a:lnSpc>
              <a:spcBef>
                <a:spcPts val="0"/>
              </a:spcBef>
            </a:pPr>
            <a:r>
              <a:rPr lang="nb-NO" sz="900" dirty="0">
                <a:latin typeface="Arial" panose="020B0604020202020204" pitchFamily="34" charset="0"/>
                <a:cs typeface="Arial" panose="020B0604020202020204" pitchFamily="34" charset="0"/>
              </a:rPr>
              <a:t>Andel elektroniske faktura i EHF. </a:t>
            </a:r>
          </a:p>
          <a:p>
            <a:pPr>
              <a:lnSpc>
                <a:spcPct val="100000"/>
              </a:lnSpc>
              <a:spcBef>
                <a:spcPts val="0"/>
              </a:spcBef>
            </a:pPr>
            <a:r>
              <a:rPr lang="nb-NO" sz="900" dirty="0">
                <a:latin typeface="Arial" panose="020B0604020202020204" pitchFamily="34" charset="0"/>
                <a:cs typeface="Arial" panose="020B0604020202020204" pitchFamily="34" charset="0"/>
              </a:rPr>
              <a:t>Antall tilbydere i kunngjorte konkurranser.</a:t>
            </a:r>
          </a:p>
          <a:p>
            <a:pPr marL="0" indent="0">
              <a:lnSpc>
                <a:spcPct val="100000"/>
              </a:lnSpc>
              <a:spcBef>
                <a:spcPts val="0"/>
              </a:spcBef>
              <a:buNone/>
            </a:pPr>
            <a:endParaRPr lang="nb-NO" sz="900" dirty="0">
              <a:solidFill>
                <a:srgbClr val="FF0000"/>
              </a:solidFill>
              <a:latin typeface="Arial" panose="020B0604020202020204" pitchFamily="34" charset="0"/>
              <a:cs typeface="Arial" panose="020B0604020202020204" pitchFamily="34" charset="0"/>
            </a:endParaRPr>
          </a:p>
          <a:p>
            <a:pPr marL="0" indent="0">
              <a:lnSpc>
                <a:spcPct val="100000"/>
              </a:lnSpc>
              <a:spcBef>
                <a:spcPts val="0"/>
              </a:spcBef>
              <a:buNone/>
            </a:pPr>
            <a:r>
              <a:rPr lang="nb-NO" sz="900" dirty="0">
                <a:solidFill>
                  <a:srgbClr val="005380"/>
                </a:solidFill>
                <a:latin typeface="Arial" panose="020B0604020202020204" pitchFamily="34" charset="0"/>
                <a:cs typeface="Arial" panose="020B0604020202020204" pitchFamily="34" charset="0"/>
              </a:rPr>
              <a:t>RESULTATMÅL</a:t>
            </a:r>
          </a:p>
          <a:p>
            <a:pPr marL="0" indent="0">
              <a:lnSpc>
                <a:spcPct val="100000"/>
              </a:lnSpc>
              <a:spcBef>
                <a:spcPts val="0"/>
              </a:spcBef>
              <a:buNone/>
            </a:pPr>
            <a:r>
              <a:rPr lang="nb-NO" sz="900" dirty="0" err="1">
                <a:latin typeface="Arial" panose="020B0604020202020204" pitchFamily="34" charset="0"/>
                <a:cs typeface="Arial" panose="020B0604020202020204" pitchFamily="34" charset="0"/>
              </a:rPr>
              <a:t>X</a:t>
            </a:r>
            <a:r>
              <a:rPr lang="nb-NO" sz="900" dirty="0">
                <a:latin typeface="Arial" panose="020B0604020202020204" pitchFamily="34" charset="0"/>
                <a:cs typeface="Arial" panose="020B0604020202020204" pitchFamily="34" charset="0"/>
              </a:rPr>
              <a:t> % av virksomhetens samlete innkjøp skal være gjenstand for konkurranse innen 2018.</a:t>
            </a:r>
          </a:p>
          <a:p>
            <a:pPr marL="0" indent="0">
              <a:lnSpc>
                <a:spcPct val="100000"/>
              </a:lnSpc>
              <a:spcBef>
                <a:spcPts val="0"/>
              </a:spcBef>
              <a:buFont typeface="Arial" panose="020B0604020202020204" pitchFamily="34" charset="0"/>
              <a:buNone/>
            </a:pPr>
            <a:endParaRPr lang="nb-NO" sz="900" dirty="0">
              <a:latin typeface="Arial" panose="020B0604020202020204" pitchFamily="34" charset="0"/>
              <a:cs typeface="Arial" panose="020B0604020202020204" pitchFamily="34" charset="0"/>
            </a:endParaRPr>
          </a:p>
        </p:txBody>
      </p:sp>
      <p:pic>
        <p:nvPicPr>
          <p:cNvPr id="25" name="Bilde 24"/>
          <p:cNvPicPr preferRelativeResize="0">
            <a:picLocks/>
          </p:cNvPicPr>
          <p:nvPr/>
        </p:nvPicPr>
        <p:blipFill>
          <a:blip r:embed="rId12" cstate="print">
            <a:extLst>
              <a:ext uri="{BEBA8EAE-BF5A-486C-A8C5-ECC9F3942E4B}">
                <a14:imgProps xmlns:a14="http://schemas.microsoft.com/office/drawing/2010/main">
                  <a14:imgLayer r:embed="rId13">
                    <a14:imgEffect>
                      <a14:artisticCrisscrossEtching/>
                    </a14:imgEffect>
                  </a14:imgLayer>
                </a14:imgProps>
              </a:ext>
              <a:ext uri="{28A0092B-C50C-407E-A947-70E740481C1C}">
                <a14:useLocalDpi xmlns:a14="http://schemas.microsoft.com/office/drawing/2010/main" val="0"/>
              </a:ext>
            </a:extLst>
          </a:blip>
          <a:stretch>
            <a:fillRect/>
          </a:stretch>
        </p:blipFill>
        <p:spPr>
          <a:xfrm>
            <a:off x="7585373" y="965693"/>
            <a:ext cx="900000" cy="900000"/>
          </a:xfrm>
          <a:prstGeom prst="ellipse">
            <a:avLst/>
          </a:prstGeom>
          <a:effectLst>
            <a:softEdge rad="0"/>
          </a:effectLst>
        </p:spPr>
      </p:pic>
      <p:sp>
        <p:nvSpPr>
          <p:cNvPr id="26" name="TekstSylinder 25"/>
          <p:cNvSpPr txBox="1"/>
          <p:nvPr/>
        </p:nvSpPr>
        <p:spPr>
          <a:xfrm>
            <a:off x="2498" y="881921"/>
            <a:ext cx="4569502" cy="400110"/>
          </a:xfrm>
          <a:prstGeom prst="rect">
            <a:avLst/>
          </a:prstGeom>
          <a:noFill/>
        </p:spPr>
        <p:txBody>
          <a:bodyPr wrap="square" rtlCol="0" anchor="ctr">
            <a:spAutoFit/>
          </a:bodyPr>
          <a:lstStyle/>
          <a:p>
            <a:pPr marL="228600" indent="-228600">
              <a:buClr>
                <a:srgbClr val="005380"/>
              </a:buClr>
              <a:buFont typeface="+mj-lt"/>
              <a:buAutoNum type="arabicPeriod" startAt="4"/>
            </a:pPr>
            <a:r>
              <a:rPr lang="nb-NO" sz="1000" dirty="0">
                <a:solidFill>
                  <a:srgbClr val="005380"/>
                </a:solidFill>
                <a:latin typeface="Arial" panose="020B0604020202020204" pitchFamily="34" charset="0"/>
                <a:cs typeface="Arial" panose="020B0604020202020204" pitchFamily="34" charset="0"/>
              </a:rPr>
              <a:t>Anskaffelser skal bidra til markedsutvikling.</a:t>
            </a:r>
            <a:endParaRPr lang="nb-NO" sz="1000" dirty="0"/>
          </a:p>
          <a:p>
            <a:endParaRPr lang="nb-NO" sz="1000" dirty="0">
              <a:solidFill>
                <a:srgbClr val="0053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212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0243" y="2232589"/>
            <a:ext cx="4736471" cy="3441591"/>
          </a:xfrm>
        </p:spPr>
        <p:txBody>
          <a:bodyPr>
            <a:noAutofit/>
          </a:bodyPr>
          <a:lstStyle/>
          <a:p>
            <a:pPr marL="0" indent="0">
              <a:lnSpc>
                <a:spcPct val="100000"/>
              </a:lnSpc>
              <a:spcBef>
                <a:spcPts val="0"/>
              </a:spcBef>
              <a:buNone/>
            </a:pPr>
            <a:r>
              <a:rPr lang="nb-NO" sz="900" dirty="0">
                <a:solidFill>
                  <a:srgbClr val="005380"/>
                </a:solidFill>
                <a:latin typeface="Arial" panose="020B0604020202020204" pitchFamily="34" charset="0"/>
                <a:cs typeface="Arial" panose="020B0604020202020204" pitchFamily="34" charset="0"/>
              </a:rPr>
              <a:t>ØNSKET EFFEKT</a:t>
            </a:r>
          </a:p>
          <a:p>
            <a:pPr marL="0" indent="0">
              <a:lnSpc>
                <a:spcPct val="100000"/>
              </a:lnSpc>
              <a:spcBef>
                <a:spcPts val="0"/>
              </a:spcBef>
              <a:buNone/>
            </a:pPr>
            <a:r>
              <a:rPr lang="nb-NO" sz="900" dirty="0">
                <a:latin typeface="Arial" panose="020B0604020202020204" pitchFamily="34" charset="0"/>
                <a:cs typeface="Arial" panose="020B0604020202020204" pitchFamily="34" charset="0"/>
              </a:rPr>
              <a:t>Anskaffelsene skal redusere miljøbelastningen, påvirke arbeidsforhold, respekt for grunnleggende menneskerettigheter og sikre like konkurransevilkår og fremtidig konkurransekraft for næringslivet. Samfunnsansvarlige anskaffelser skal bidra til å sikre godt omdømme og tillit til offentlig anskaffelsesvirksomhet.</a:t>
            </a:r>
          </a:p>
          <a:p>
            <a:pPr marL="0" indent="0">
              <a:lnSpc>
                <a:spcPct val="100000"/>
              </a:lnSpc>
              <a:spcBef>
                <a:spcPts val="0"/>
              </a:spcBef>
              <a:buNone/>
            </a:pPr>
            <a:endParaRPr lang="nb-NO" sz="900" dirty="0">
              <a:latin typeface="Arial" panose="020B0604020202020204" pitchFamily="34" charset="0"/>
              <a:cs typeface="Arial" panose="020B0604020202020204" pitchFamily="34" charset="0"/>
            </a:endParaRPr>
          </a:p>
          <a:p>
            <a:pPr marL="0" indent="0">
              <a:lnSpc>
                <a:spcPct val="100000"/>
              </a:lnSpc>
              <a:spcBef>
                <a:spcPts val="0"/>
              </a:spcBef>
              <a:buNone/>
            </a:pPr>
            <a:r>
              <a:rPr lang="nb-NO" sz="900" dirty="0">
                <a:solidFill>
                  <a:srgbClr val="005380"/>
                </a:solidFill>
                <a:latin typeface="Arial" panose="020B0604020202020204" pitchFamily="34" charset="0"/>
                <a:cs typeface="Arial" panose="020B0604020202020204" pitchFamily="34" charset="0"/>
              </a:rPr>
              <a:t>TILTAK</a:t>
            </a:r>
            <a:endParaRPr lang="nb-NO" sz="900" dirty="0">
              <a:latin typeface="Arial" panose="020B0604020202020204" pitchFamily="34" charset="0"/>
              <a:cs typeface="Arial" panose="020B0604020202020204" pitchFamily="34" charset="0"/>
            </a:endParaRPr>
          </a:p>
          <a:p>
            <a:pPr marL="271463" indent="-271463">
              <a:lnSpc>
                <a:spcPct val="100000"/>
              </a:lnSpc>
              <a:spcBef>
                <a:spcPts val="0"/>
              </a:spcBef>
              <a:buNone/>
            </a:pPr>
            <a:r>
              <a:rPr lang="nb-NO" sz="900" dirty="0">
                <a:latin typeface="Arial" panose="020B0604020202020204" pitchFamily="34" charset="0"/>
                <a:cs typeface="Arial" panose="020B0604020202020204" pitchFamily="34" charset="0"/>
              </a:rPr>
              <a:t>5.1	Etablere rutiner for å redusere skadelig miljøpåvirkning knyttet til anskaffelser og fremme klimavennlige løsninger (lovpålagt).</a:t>
            </a:r>
          </a:p>
          <a:p>
            <a:pPr marL="271463" indent="-271463">
              <a:lnSpc>
                <a:spcPct val="100000"/>
              </a:lnSpc>
              <a:spcBef>
                <a:spcPts val="0"/>
              </a:spcBef>
              <a:buNone/>
            </a:pPr>
            <a:r>
              <a:rPr lang="nb-NO" sz="900" dirty="0">
                <a:latin typeface="Arial" panose="020B0604020202020204" pitchFamily="34" charset="0"/>
                <a:cs typeface="Arial" panose="020B0604020202020204" pitchFamily="34" charset="0"/>
              </a:rPr>
              <a:t>5.2 	Etablere rutiner for å ivareta respekt for grunnleggende menneskerettigheter (lovpålagt).</a:t>
            </a:r>
          </a:p>
          <a:p>
            <a:pPr marL="271463" indent="-271463">
              <a:lnSpc>
                <a:spcPct val="100000"/>
              </a:lnSpc>
              <a:spcBef>
                <a:spcPts val="0"/>
              </a:spcBef>
              <a:buNone/>
            </a:pPr>
            <a:r>
              <a:rPr lang="nb-NO" sz="900" dirty="0">
                <a:latin typeface="Arial" panose="020B0604020202020204" pitchFamily="34" charset="0"/>
                <a:cs typeface="Arial" panose="020B0604020202020204" pitchFamily="34" charset="0"/>
              </a:rPr>
              <a:t>5.3	Årlig vurdere risiko for brudd på grunnleggende menneskerettigheter og miljøbelastning ved kommende anskaffelser.</a:t>
            </a:r>
          </a:p>
          <a:p>
            <a:pPr marL="271463" indent="-271463">
              <a:lnSpc>
                <a:spcPct val="100000"/>
              </a:lnSpc>
              <a:spcBef>
                <a:spcPts val="0"/>
              </a:spcBef>
              <a:buNone/>
            </a:pPr>
            <a:r>
              <a:rPr lang="nb-NO" sz="900" dirty="0">
                <a:latin typeface="Arial" panose="020B0604020202020204" pitchFamily="34" charset="0"/>
                <a:cs typeface="Arial" panose="020B0604020202020204" pitchFamily="34" charset="0"/>
              </a:rPr>
              <a:t>5.4 	Utarbeide og implementere interne etiske retningslinjer for anskaffelsesarbeidet.</a:t>
            </a:r>
          </a:p>
          <a:p>
            <a:pPr marL="271463" indent="-271463">
              <a:lnSpc>
                <a:spcPct val="100000"/>
              </a:lnSpc>
              <a:spcBef>
                <a:spcPts val="0"/>
              </a:spcBef>
              <a:buNone/>
            </a:pPr>
            <a:r>
              <a:rPr lang="nb-NO" sz="900" dirty="0">
                <a:latin typeface="Arial" panose="020B0604020202020204" pitchFamily="34" charset="0"/>
                <a:cs typeface="Arial" panose="020B0604020202020204" pitchFamily="34" charset="0"/>
              </a:rPr>
              <a:t>5.5	Etablere rutiner og årlig vurdere tiltak som forebygger muligheter for misligheter og korrupsjon knyttet til anskaffelser. </a:t>
            </a:r>
          </a:p>
          <a:p>
            <a:pPr marL="0" lvl="1" indent="0">
              <a:lnSpc>
                <a:spcPct val="100000"/>
              </a:lnSpc>
              <a:spcBef>
                <a:spcPts val="0"/>
              </a:spcBef>
              <a:buNone/>
            </a:pPr>
            <a:endParaRPr lang="nb-NO" sz="900" dirty="0">
              <a:latin typeface="Arial" panose="020B0604020202020204" pitchFamily="34" charset="0"/>
              <a:cs typeface="Arial" panose="020B0604020202020204" pitchFamily="34" charset="0"/>
            </a:endParaRPr>
          </a:p>
          <a:p>
            <a:pPr>
              <a:lnSpc>
                <a:spcPct val="100000"/>
              </a:lnSpc>
              <a:spcBef>
                <a:spcPts val="0"/>
              </a:spcBef>
            </a:pPr>
            <a:endParaRPr lang="nb-NO" sz="900" dirty="0">
              <a:latin typeface="Arial" panose="020B0604020202020204" pitchFamily="34" charset="0"/>
              <a:cs typeface="Arial" panose="020B0604020202020204" pitchFamily="34" charset="0"/>
            </a:endParaRPr>
          </a:p>
          <a:p>
            <a:pPr marL="0" indent="0">
              <a:lnSpc>
                <a:spcPct val="100000"/>
              </a:lnSpc>
              <a:spcBef>
                <a:spcPts val="0"/>
              </a:spcBef>
              <a:buNone/>
            </a:pPr>
            <a:endParaRPr lang="nb-NO" sz="900" dirty="0">
              <a:latin typeface="Arial" panose="020B0604020202020204" pitchFamily="34" charset="0"/>
              <a:cs typeface="Arial" panose="020B0604020202020204" pitchFamily="34" charset="0"/>
            </a:endParaRPr>
          </a:p>
        </p:txBody>
      </p:sp>
      <p:cxnSp>
        <p:nvCxnSpPr>
          <p:cNvPr id="5" name="Rett linje 4"/>
          <p:cNvCxnSpPr/>
          <p:nvPr/>
        </p:nvCxnSpPr>
        <p:spPr>
          <a:xfrm>
            <a:off x="72000" y="393659"/>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0" name="Rektangel 9">
            <a:hlinkClick r:id="rId3" action="ppaction://hlinksldjump"/>
          </p:cNvPr>
          <p:cNvSpPr/>
          <p:nvPr/>
        </p:nvSpPr>
        <p:spPr>
          <a:xfrm>
            <a:off x="72000"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INTRODUKSJON</a:t>
            </a:r>
          </a:p>
        </p:txBody>
      </p:sp>
      <p:cxnSp>
        <p:nvCxnSpPr>
          <p:cNvPr id="13" name="Rett linje 12"/>
          <p:cNvCxnSpPr/>
          <p:nvPr/>
        </p:nvCxnSpPr>
        <p:spPr>
          <a:xfrm>
            <a:off x="72000" y="6466414"/>
            <a:ext cx="9000000" cy="0"/>
          </a:xfrm>
          <a:prstGeom prst="line">
            <a:avLst/>
          </a:prstGeom>
          <a:ln w="12700">
            <a:solidFill>
              <a:srgbClr val="5F6062"/>
            </a:solidFill>
          </a:ln>
        </p:spPr>
        <p:style>
          <a:lnRef idx="1">
            <a:schemeClr val="accent1"/>
          </a:lnRef>
          <a:fillRef idx="0">
            <a:schemeClr val="accent1"/>
          </a:fillRef>
          <a:effectRef idx="0">
            <a:schemeClr val="accent1"/>
          </a:effectRef>
          <a:fontRef idx="minor">
            <a:schemeClr val="tx1"/>
          </a:fontRef>
        </p:style>
      </p:cxnSp>
      <p:sp>
        <p:nvSpPr>
          <p:cNvPr id="14" name="Rektangel 13">
            <a:hlinkClick r:id="rId4" action="ppaction://hlinksldjump"/>
          </p:cNvPr>
          <p:cNvSpPr/>
          <p:nvPr/>
        </p:nvSpPr>
        <p:spPr>
          <a:xfrm>
            <a:off x="2409357"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HOVEDMÅL</a:t>
            </a:r>
          </a:p>
        </p:txBody>
      </p:sp>
      <p:sp>
        <p:nvSpPr>
          <p:cNvPr id="15" name="Rektangel 14">
            <a:hlinkClick r:id="rId5" action="ppaction://hlinksldjump"/>
          </p:cNvPr>
          <p:cNvSpPr/>
          <p:nvPr/>
        </p:nvSpPr>
        <p:spPr>
          <a:xfrm>
            <a:off x="4746715" y="469366"/>
            <a:ext cx="1980000" cy="222637"/>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bg1"/>
                </a:solidFill>
                <a:latin typeface="Arial" panose="020B0604020202020204" pitchFamily="34" charset="0"/>
                <a:cs typeface="Arial" panose="020B0604020202020204" pitchFamily="34" charset="0"/>
              </a:rPr>
              <a:t>DELMÅL</a:t>
            </a:r>
          </a:p>
        </p:txBody>
      </p:sp>
      <p:sp>
        <p:nvSpPr>
          <p:cNvPr id="16" name="Rektangel 15">
            <a:hlinkClick r:id="rId6" action="ppaction://hlinksldjump"/>
          </p:cNvPr>
          <p:cNvSpPr/>
          <p:nvPr/>
        </p:nvSpPr>
        <p:spPr>
          <a:xfrm>
            <a:off x="7084073" y="469366"/>
            <a:ext cx="1980000" cy="222637"/>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rgbClr val="005380"/>
                </a:solidFill>
                <a:latin typeface="Arial" panose="020B0604020202020204" pitchFamily="34" charset="0"/>
                <a:cs typeface="Arial" panose="020B0604020202020204" pitchFamily="34" charset="0"/>
              </a:rPr>
              <a:t>IMPLEMENTERING</a:t>
            </a:r>
          </a:p>
        </p:txBody>
      </p:sp>
      <p:sp>
        <p:nvSpPr>
          <p:cNvPr id="17" name="Plassholder for lysbildenummer 16"/>
          <p:cNvSpPr>
            <a:spLocks noGrp="1"/>
          </p:cNvSpPr>
          <p:nvPr>
            <p:ph type="sldNum" sz="quarter" idx="12"/>
          </p:nvPr>
        </p:nvSpPr>
        <p:spPr>
          <a:xfrm>
            <a:off x="7006673" y="6466414"/>
            <a:ext cx="2057400" cy="365125"/>
          </a:xfrm>
        </p:spPr>
        <p:txBody>
          <a:bodyPr/>
          <a:lstStyle/>
          <a:p>
            <a:fld id="{087DA6A7-F1BA-4F19-98D1-8BC0C441CFD1}" type="slidenum">
              <a:rPr lang="nb-NO" sz="800" smtClean="0">
                <a:solidFill>
                  <a:srgbClr val="5F6062"/>
                </a:solidFill>
                <a:latin typeface="Arial" panose="020B0604020202020204" pitchFamily="34" charset="0"/>
                <a:cs typeface="Arial" panose="020B0604020202020204" pitchFamily="34" charset="0"/>
              </a:rPr>
              <a:t>9</a:t>
            </a:fld>
            <a:endParaRPr lang="nb-NO" sz="800" dirty="0">
              <a:solidFill>
                <a:srgbClr val="5F6062"/>
              </a:solidFill>
              <a:latin typeface="Arial" panose="020B0604020202020204" pitchFamily="34" charset="0"/>
              <a:cs typeface="Arial" panose="020B0604020202020204" pitchFamily="34" charset="0"/>
            </a:endParaRPr>
          </a:p>
        </p:txBody>
      </p:sp>
      <p:sp>
        <p:nvSpPr>
          <p:cNvPr id="19" name="Plassholder for bunntekst 18"/>
          <p:cNvSpPr>
            <a:spLocks noGrp="1"/>
          </p:cNvSpPr>
          <p:nvPr>
            <p:ph type="ftr" sz="quarter" idx="11"/>
          </p:nvPr>
        </p:nvSpPr>
        <p:spPr>
          <a:xfrm>
            <a:off x="72000" y="6475080"/>
            <a:ext cx="3086100" cy="365125"/>
          </a:xfrm>
        </p:spPr>
        <p:txBody>
          <a:bodyPr/>
          <a:lstStyle/>
          <a:p>
            <a:pPr algn="l"/>
            <a:r>
              <a:rPr lang="nb-NO" sz="800" b="1" dirty="0">
                <a:solidFill>
                  <a:srgbClr val="5F6062"/>
                </a:solidFill>
                <a:latin typeface="Arial" panose="020B0604020202020204" pitchFamily="34" charset="0"/>
                <a:cs typeface="Arial" panose="020B0604020202020204" pitchFamily="34" charset="0"/>
              </a:rPr>
              <a:t>Virksomhet </a:t>
            </a:r>
            <a:r>
              <a:rPr lang="nb-NO" sz="800" b="1" dirty="0" err="1">
                <a:solidFill>
                  <a:srgbClr val="5F6062"/>
                </a:solidFill>
                <a:latin typeface="Arial" panose="020B0604020202020204" pitchFamily="34" charset="0"/>
                <a:cs typeface="Arial" panose="020B0604020202020204" pitchFamily="34" charset="0"/>
              </a:rPr>
              <a:t>X</a:t>
            </a:r>
            <a:r>
              <a:rPr lang="nb-NO" sz="800" b="1" dirty="0">
                <a:solidFill>
                  <a:srgbClr val="5F6062"/>
                </a:solidFill>
                <a:latin typeface="Arial" panose="020B0604020202020204" pitchFamily="34" charset="0"/>
                <a:cs typeface="Arial" panose="020B0604020202020204" pitchFamily="34" charset="0"/>
              </a:rPr>
              <a:t> </a:t>
            </a:r>
            <a:r>
              <a:rPr lang="nb-NO" sz="800" dirty="0">
                <a:solidFill>
                  <a:srgbClr val="5F6062"/>
                </a:solidFill>
                <a:latin typeface="Arial" panose="020B0604020202020204" pitchFamily="34" charset="0"/>
                <a:cs typeface="Arial" panose="020B0604020202020204" pitchFamily="34" charset="0"/>
              </a:rPr>
              <a:t>anskaffelsesstrategi 2017–2020</a:t>
            </a:r>
          </a:p>
        </p:txBody>
      </p:sp>
      <p:sp>
        <p:nvSpPr>
          <p:cNvPr id="9" name="Rektangel 8">
            <a:hlinkClick r:id="rId7" action="ppaction://hlinksldjump"/>
          </p:cNvPr>
          <p:cNvSpPr/>
          <p:nvPr/>
        </p:nvSpPr>
        <p:spPr>
          <a:xfrm>
            <a:off x="4746715" y="719843"/>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rgbClr val="5F6062"/>
              </a:buClr>
              <a:buFont typeface="+mj-lt"/>
              <a:buAutoNum type="arabicPeriod"/>
            </a:pPr>
            <a:r>
              <a:rPr lang="nb-NO" sz="600" dirty="0">
                <a:solidFill>
                  <a:srgbClr val="5F6062"/>
                </a:solidFill>
                <a:latin typeface="Arial" panose="020B0604020202020204" pitchFamily="34" charset="0"/>
                <a:cs typeface="Arial" panose="020B0604020202020204" pitchFamily="34" charset="0"/>
              </a:rPr>
              <a:t>Anskaffelser skal bidra til bedre behovsdekning og møte fremtidens behov.</a:t>
            </a:r>
          </a:p>
        </p:txBody>
      </p:sp>
      <p:sp>
        <p:nvSpPr>
          <p:cNvPr id="20" name="Rektangel 19">
            <a:hlinkClick r:id="rId8" action="ppaction://hlinksldjump"/>
          </p:cNvPr>
          <p:cNvSpPr/>
          <p:nvPr/>
        </p:nvSpPr>
        <p:spPr>
          <a:xfrm>
            <a:off x="4746715" y="1005201"/>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rgbClr val="5F6062"/>
              </a:buClr>
              <a:buFont typeface="+mj-lt"/>
              <a:buAutoNum type="arabicPeriod" startAt="2"/>
            </a:pPr>
            <a:r>
              <a:rPr lang="nb-NO" sz="600" dirty="0">
                <a:solidFill>
                  <a:srgbClr val="5F6062"/>
                </a:solidFill>
                <a:latin typeface="Arial" panose="020B0604020202020204" pitchFamily="34" charset="0"/>
                <a:cs typeface="Arial" panose="020B0604020202020204" pitchFamily="34" charset="0"/>
              </a:rPr>
              <a:t>Anskaffelser skal bidra til effektiv tjenesteproduksjon gjennom bedre ressursutnyttelse.</a:t>
            </a:r>
          </a:p>
        </p:txBody>
      </p:sp>
      <p:sp>
        <p:nvSpPr>
          <p:cNvPr id="21" name="Rektangel 20">
            <a:hlinkClick r:id="rId9" action="ppaction://hlinksldjump"/>
          </p:cNvPr>
          <p:cNvSpPr/>
          <p:nvPr/>
        </p:nvSpPr>
        <p:spPr>
          <a:xfrm>
            <a:off x="4746715" y="1291526"/>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rgbClr val="5F6062"/>
              </a:buClr>
              <a:buFont typeface="+mj-lt"/>
              <a:buAutoNum type="arabicPeriod" startAt="3"/>
            </a:pPr>
            <a:r>
              <a:rPr lang="nb-NO" sz="600" dirty="0">
                <a:solidFill>
                  <a:srgbClr val="5F6062"/>
                </a:solidFill>
                <a:latin typeface="Arial" panose="020B0604020202020204" pitchFamily="34" charset="0"/>
                <a:cs typeface="Arial" panose="020B0604020202020204" pitchFamily="34" charset="0"/>
              </a:rPr>
              <a:t>Anskaffelser skal gjennomføres raskere, enklere og digitalt.</a:t>
            </a:r>
          </a:p>
        </p:txBody>
      </p:sp>
      <p:sp>
        <p:nvSpPr>
          <p:cNvPr id="22" name="Rektangel 21">
            <a:hlinkClick r:id="rId10" action="ppaction://hlinksldjump"/>
          </p:cNvPr>
          <p:cNvSpPr/>
          <p:nvPr/>
        </p:nvSpPr>
        <p:spPr>
          <a:xfrm>
            <a:off x="4746715" y="1577851"/>
            <a:ext cx="1980000" cy="257518"/>
          </a:xfrm>
          <a:prstGeom prst="rect">
            <a:avLst/>
          </a:prstGeom>
          <a:solidFill>
            <a:srgbClr val="D2E5E6"/>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rgbClr val="5F6062"/>
              </a:buClr>
              <a:buFont typeface="+mj-lt"/>
              <a:buAutoNum type="arabicPeriod" startAt="4"/>
            </a:pPr>
            <a:r>
              <a:rPr lang="nb-NO" sz="600" dirty="0">
                <a:solidFill>
                  <a:srgbClr val="5F6062"/>
                </a:solidFill>
                <a:latin typeface="Arial" panose="020B0604020202020204" pitchFamily="34" charset="0"/>
                <a:cs typeface="Arial" panose="020B0604020202020204" pitchFamily="34" charset="0"/>
              </a:rPr>
              <a:t>Anskaffelser skal bidra til markedsutvikling.</a:t>
            </a:r>
          </a:p>
        </p:txBody>
      </p:sp>
      <p:sp>
        <p:nvSpPr>
          <p:cNvPr id="23" name="Rektangel 22">
            <a:hlinkClick r:id="rId11" action="ppaction://hlinksldjump"/>
          </p:cNvPr>
          <p:cNvSpPr/>
          <p:nvPr/>
        </p:nvSpPr>
        <p:spPr>
          <a:xfrm>
            <a:off x="4746715" y="1858617"/>
            <a:ext cx="1980000" cy="257518"/>
          </a:xfrm>
          <a:prstGeom prst="rect">
            <a:avLst/>
          </a:prstGeom>
          <a:solidFill>
            <a:srgbClr val="005380"/>
          </a:solidFill>
          <a:ln w="9525">
            <a:solidFill>
              <a:srgbClr val="00538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88900" indent="-88900">
              <a:buClr>
                <a:schemeClr val="bg1"/>
              </a:buClr>
              <a:buFont typeface="+mj-lt"/>
              <a:buAutoNum type="arabicPeriod" startAt="5"/>
            </a:pPr>
            <a:r>
              <a:rPr lang="nb-NO" sz="600" dirty="0">
                <a:solidFill>
                  <a:schemeClr val="bg1"/>
                </a:solidFill>
                <a:latin typeface="Arial" panose="020B0604020202020204" pitchFamily="34" charset="0"/>
                <a:cs typeface="Arial" panose="020B0604020202020204" pitchFamily="34" charset="0"/>
              </a:rPr>
              <a:t>Virksomhet </a:t>
            </a:r>
            <a:r>
              <a:rPr lang="nb-NO" sz="600" dirty="0" err="1">
                <a:solidFill>
                  <a:schemeClr val="bg1"/>
                </a:solidFill>
                <a:latin typeface="Arial" panose="020B0604020202020204" pitchFamily="34" charset="0"/>
                <a:cs typeface="Arial" panose="020B0604020202020204" pitchFamily="34" charset="0"/>
              </a:rPr>
              <a:t>X</a:t>
            </a:r>
            <a:r>
              <a:rPr lang="nb-NO" sz="600" dirty="0">
                <a:solidFill>
                  <a:schemeClr val="bg1"/>
                </a:solidFill>
                <a:latin typeface="Arial" panose="020B0604020202020204" pitchFamily="34" charset="0"/>
                <a:cs typeface="Arial" panose="020B0604020202020204" pitchFamily="34" charset="0"/>
              </a:rPr>
              <a:t> skal vise samfunnsansvar i anskaffelsene.</a:t>
            </a:r>
          </a:p>
        </p:txBody>
      </p:sp>
      <p:sp>
        <p:nvSpPr>
          <p:cNvPr id="39" name="Plassholder for innhold 2"/>
          <p:cNvSpPr txBox="1">
            <a:spLocks/>
          </p:cNvSpPr>
          <p:nvPr/>
        </p:nvSpPr>
        <p:spPr>
          <a:xfrm>
            <a:off x="4746714" y="2232590"/>
            <a:ext cx="4402450" cy="335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nb-NO" sz="900" dirty="0">
                <a:solidFill>
                  <a:srgbClr val="005380"/>
                </a:solidFill>
                <a:latin typeface="Arial" panose="020B0604020202020204" pitchFamily="34" charset="0"/>
                <a:cs typeface="Arial" panose="020B0604020202020204" pitchFamily="34" charset="0"/>
              </a:rPr>
              <a:t>RISIKO</a:t>
            </a:r>
          </a:p>
          <a:p>
            <a:pPr marL="0" indent="0">
              <a:lnSpc>
                <a:spcPct val="100000"/>
              </a:lnSpc>
              <a:spcBef>
                <a:spcPts val="0"/>
              </a:spcBef>
              <a:buNone/>
            </a:pPr>
            <a:r>
              <a:rPr lang="nb-NO" sz="900" i="1" dirty="0">
                <a:latin typeface="Arial" panose="020B0604020202020204" pitchFamily="34" charset="0"/>
                <a:cs typeface="Arial" panose="020B0604020202020204" pitchFamily="34" charset="0"/>
              </a:rPr>
              <a:t>Finnes det hindringer for at valgte mål og tiltak ikke lar seg gjennomføre? Belys situasjoner som det er høy sannsynlighet for at kan inntreffe, og som vil gi høy konsekvens for måloppnåelse.</a:t>
            </a:r>
          </a:p>
          <a:p>
            <a:pPr marL="0" indent="0">
              <a:lnSpc>
                <a:spcPct val="100000"/>
              </a:lnSpc>
              <a:spcBef>
                <a:spcPts val="0"/>
              </a:spcBef>
              <a:buFont typeface="Arial" panose="020B0604020202020204" pitchFamily="34" charset="0"/>
              <a:buNone/>
            </a:pPr>
            <a:endParaRPr lang="nb-NO" sz="900" dirty="0">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r>
              <a:rPr lang="nb-NO" sz="900" dirty="0">
                <a:solidFill>
                  <a:srgbClr val="005380"/>
                </a:solidFill>
                <a:latin typeface="Arial" panose="020B0604020202020204" pitchFamily="34" charset="0"/>
                <a:cs typeface="Arial" panose="020B0604020202020204" pitchFamily="34" charset="0"/>
              </a:rPr>
              <a:t>STYRINGSPARAMETRE/ KPI</a:t>
            </a:r>
          </a:p>
          <a:p>
            <a:pPr>
              <a:lnSpc>
                <a:spcPct val="100000"/>
              </a:lnSpc>
              <a:spcBef>
                <a:spcPts val="0"/>
              </a:spcBef>
            </a:pPr>
            <a:r>
              <a:rPr lang="nb-NO" sz="900" dirty="0">
                <a:latin typeface="Arial" panose="020B0604020202020204" pitchFamily="34" charset="0"/>
                <a:cs typeface="Arial" panose="020B0604020202020204" pitchFamily="34" charset="0"/>
              </a:rPr>
              <a:t>Andel inngåtte avtaler hvor miljø er ivaretatt.</a:t>
            </a:r>
          </a:p>
          <a:p>
            <a:pPr>
              <a:lnSpc>
                <a:spcPct val="100000"/>
              </a:lnSpc>
              <a:spcBef>
                <a:spcPts val="0"/>
              </a:spcBef>
            </a:pPr>
            <a:r>
              <a:rPr lang="nb-NO" sz="900" dirty="0">
                <a:latin typeface="Arial" panose="020B0604020202020204" pitchFamily="34" charset="0"/>
                <a:cs typeface="Arial" panose="020B0604020202020204" pitchFamily="34" charset="0"/>
              </a:rPr>
              <a:t>Dokumenterte etablerte rutiner og retningslinjer.</a:t>
            </a:r>
          </a:p>
          <a:p>
            <a:pPr>
              <a:lnSpc>
                <a:spcPct val="100000"/>
              </a:lnSpc>
              <a:spcBef>
                <a:spcPts val="0"/>
              </a:spcBef>
            </a:pPr>
            <a:r>
              <a:rPr lang="nb-NO" sz="900" dirty="0">
                <a:latin typeface="Arial" panose="020B0604020202020204" pitchFamily="34" charset="0"/>
                <a:cs typeface="Arial" panose="020B0604020202020204" pitchFamily="34" charset="0"/>
              </a:rPr>
              <a:t>Antall anskaffelser med avvik fra etablerte rutiner.</a:t>
            </a:r>
          </a:p>
          <a:p>
            <a:pPr>
              <a:lnSpc>
                <a:spcPct val="100000"/>
              </a:lnSpc>
              <a:spcBef>
                <a:spcPts val="0"/>
              </a:spcBef>
            </a:pPr>
            <a:r>
              <a:rPr lang="nb-NO" sz="900" dirty="0">
                <a:latin typeface="Arial" panose="020B0604020202020204" pitchFamily="34" charset="0"/>
                <a:cs typeface="Arial" panose="020B0604020202020204" pitchFamily="34" charset="0"/>
              </a:rPr>
              <a:t>Dokumentert årlig risikovurdering.</a:t>
            </a:r>
          </a:p>
          <a:p>
            <a:pPr marL="0" indent="0">
              <a:lnSpc>
                <a:spcPct val="100000"/>
              </a:lnSpc>
              <a:spcBef>
                <a:spcPts val="0"/>
              </a:spcBef>
              <a:buNone/>
            </a:pPr>
            <a:endParaRPr lang="nb-NO" sz="900" dirty="0">
              <a:solidFill>
                <a:srgbClr val="005380"/>
              </a:solidFill>
              <a:latin typeface="Arial" panose="020B0604020202020204" pitchFamily="34" charset="0"/>
              <a:cs typeface="Arial" panose="020B0604020202020204" pitchFamily="34" charset="0"/>
            </a:endParaRPr>
          </a:p>
          <a:p>
            <a:pPr marL="0" indent="0">
              <a:lnSpc>
                <a:spcPct val="100000"/>
              </a:lnSpc>
              <a:spcBef>
                <a:spcPts val="0"/>
              </a:spcBef>
              <a:buNone/>
            </a:pPr>
            <a:r>
              <a:rPr lang="nb-NO" sz="900" dirty="0">
                <a:solidFill>
                  <a:srgbClr val="005380"/>
                </a:solidFill>
                <a:latin typeface="Arial" panose="020B0604020202020204" pitchFamily="34" charset="0"/>
                <a:cs typeface="Arial" panose="020B0604020202020204" pitchFamily="34" charset="0"/>
              </a:rPr>
              <a:t>RESULTATMÅL</a:t>
            </a:r>
          </a:p>
          <a:p>
            <a:pPr marL="0" indent="0">
              <a:lnSpc>
                <a:spcPct val="100000"/>
              </a:lnSpc>
              <a:spcBef>
                <a:spcPts val="0"/>
              </a:spcBef>
              <a:buNone/>
            </a:pPr>
            <a:r>
              <a:rPr lang="nb-NO" sz="900" dirty="0" err="1">
                <a:latin typeface="Arial" panose="020B0604020202020204" pitchFamily="34" charset="0"/>
                <a:cs typeface="Arial" panose="020B0604020202020204" pitchFamily="34" charset="0"/>
              </a:rPr>
              <a:t>X</a:t>
            </a:r>
            <a:r>
              <a:rPr lang="nb-NO" sz="900" dirty="0">
                <a:latin typeface="Arial" panose="020B0604020202020204" pitchFamily="34" charset="0"/>
                <a:cs typeface="Arial" panose="020B0604020202020204" pitchFamily="34" charset="0"/>
              </a:rPr>
              <a:t> % økning i andel anskaffelser hvor klima og miljø hensyn er ivaretatt (krav, tildelingskriterier, </a:t>
            </a:r>
            <a:r>
              <a:rPr lang="nb-NO" sz="900" dirty="0" err="1">
                <a:latin typeface="Arial" panose="020B0604020202020204" pitchFamily="34" charset="0"/>
                <a:cs typeface="Arial" panose="020B0604020202020204" pitchFamily="34" charset="0"/>
              </a:rPr>
              <a:t>kontraktskrav</a:t>
            </a:r>
            <a:r>
              <a:rPr lang="nb-NO" sz="900" dirty="0">
                <a:latin typeface="Arial" panose="020B0604020202020204" pitchFamily="34" charset="0"/>
                <a:cs typeface="Arial" panose="020B0604020202020204" pitchFamily="34" charset="0"/>
              </a:rPr>
              <a:t>, kvalifikasjonskrav, valg av ytelse).</a:t>
            </a:r>
          </a:p>
          <a:p>
            <a:pPr marL="0" indent="0">
              <a:lnSpc>
                <a:spcPct val="100000"/>
              </a:lnSpc>
              <a:spcBef>
                <a:spcPts val="0"/>
              </a:spcBef>
              <a:buNone/>
            </a:pPr>
            <a:r>
              <a:rPr lang="nb-NO" sz="900" dirty="0">
                <a:latin typeface="Arial" panose="020B0604020202020204" pitchFamily="34" charset="0"/>
                <a:cs typeface="Arial" panose="020B0604020202020204" pitchFamily="34" charset="0"/>
              </a:rPr>
              <a:t>Reduksjon i antall avvik fra etablerte rutiner.</a:t>
            </a:r>
          </a:p>
          <a:p>
            <a:pPr marL="0" indent="0">
              <a:lnSpc>
                <a:spcPct val="100000"/>
              </a:lnSpc>
              <a:spcBef>
                <a:spcPts val="0"/>
              </a:spcBef>
              <a:buNone/>
            </a:pPr>
            <a:endParaRPr lang="nb-NO" sz="900" dirty="0">
              <a:solidFill>
                <a:srgbClr val="005380"/>
              </a:solidFill>
              <a:latin typeface="Arial" panose="020B0604020202020204" pitchFamily="34" charset="0"/>
              <a:cs typeface="Arial" panose="020B0604020202020204" pitchFamily="34" charset="0"/>
            </a:endParaRPr>
          </a:p>
        </p:txBody>
      </p:sp>
      <p:pic>
        <p:nvPicPr>
          <p:cNvPr id="25" name="Bilde 24"/>
          <p:cNvPicPr preferRelativeResize="0">
            <a:picLocks/>
          </p:cNvPicPr>
          <p:nvPr/>
        </p:nvPicPr>
        <p:blipFill>
          <a:blip r:embed="rId12" cstate="print">
            <a:extLst>
              <a:ext uri="{BEBA8EAE-BF5A-486C-A8C5-ECC9F3942E4B}">
                <a14:imgProps xmlns:a14="http://schemas.microsoft.com/office/drawing/2010/main">
                  <a14:imgLayer r:embed="rId13">
                    <a14:imgEffect>
                      <a14:artisticCrisscrossEtching/>
                    </a14:imgEffect>
                  </a14:imgLayer>
                </a14:imgProps>
              </a:ext>
              <a:ext uri="{28A0092B-C50C-407E-A947-70E740481C1C}">
                <a14:useLocalDpi xmlns:a14="http://schemas.microsoft.com/office/drawing/2010/main" val="0"/>
              </a:ext>
            </a:extLst>
          </a:blip>
          <a:stretch>
            <a:fillRect/>
          </a:stretch>
        </p:blipFill>
        <p:spPr>
          <a:xfrm>
            <a:off x="7585373" y="965693"/>
            <a:ext cx="900000" cy="900000"/>
          </a:xfrm>
          <a:prstGeom prst="ellipse">
            <a:avLst/>
          </a:prstGeom>
          <a:effectLst>
            <a:softEdge rad="0"/>
          </a:effectLst>
        </p:spPr>
      </p:pic>
      <p:sp>
        <p:nvSpPr>
          <p:cNvPr id="26" name="TekstSylinder 25"/>
          <p:cNvSpPr txBox="1"/>
          <p:nvPr/>
        </p:nvSpPr>
        <p:spPr>
          <a:xfrm>
            <a:off x="2498" y="881921"/>
            <a:ext cx="4569502" cy="400110"/>
          </a:xfrm>
          <a:prstGeom prst="rect">
            <a:avLst/>
          </a:prstGeom>
          <a:noFill/>
        </p:spPr>
        <p:txBody>
          <a:bodyPr wrap="square" rtlCol="0" anchor="ctr">
            <a:spAutoFit/>
          </a:bodyPr>
          <a:lstStyle/>
          <a:p>
            <a:pPr marL="228600" indent="-228600">
              <a:buClr>
                <a:srgbClr val="005380"/>
              </a:buClr>
              <a:buFont typeface="+mj-lt"/>
              <a:buAutoNum type="arabicPeriod" startAt="5"/>
            </a:pPr>
            <a:r>
              <a:rPr lang="nb-NO" sz="1000" dirty="0">
                <a:solidFill>
                  <a:srgbClr val="005380"/>
                </a:solidFill>
                <a:latin typeface="Arial" panose="020B0604020202020204" pitchFamily="34" charset="0"/>
                <a:cs typeface="Arial" panose="020B0604020202020204" pitchFamily="34" charset="0"/>
              </a:rPr>
              <a:t>Virksomhet </a:t>
            </a:r>
            <a:r>
              <a:rPr lang="nb-NO" sz="1000" dirty="0" err="1">
                <a:solidFill>
                  <a:srgbClr val="005380"/>
                </a:solidFill>
                <a:latin typeface="Arial" panose="020B0604020202020204" pitchFamily="34" charset="0"/>
                <a:cs typeface="Arial" panose="020B0604020202020204" pitchFamily="34" charset="0"/>
              </a:rPr>
              <a:t>X</a:t>
            </a:r>
            <a:r>
              <a:rPr lang="nb-NO" sz="1000" dirty="0">
                <a:solidFill>
                  <a:srgbClr val="005380"/>
                </a:solidFill>
                <a:latin typeface="Arial" panose="020B0604020202020204" pitchFamily="34" charset="0"/>
                <a:cs typeface="Arial" panose="020B0604020202020204" pitchFamily="34" charset="0"/>
              </a:rPr>
              <a:t> skal vise samfunnsansvar i anskaffelsene.</a:t>
            </a:r>
            <a:endParaRPr lang="nb-NO" sz="1000" dirty="0"/>
          </a:p>
          <a:p>
            <a:endParaRPr lang="nb-NO" sz="1000" dirty="0">
              <a:solidFill>
                <a:srgbClr val="0053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615248"/>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43C10D281D89E4DBC529C20D0304896" ma:contentTypeVersion="2" ma:contentTypeDescription="Opprett et nytt dokument." ma:contentTypeScope="" ma:versionID="92cc8f75431e03caf9cff94c95617116">
  <xsd:schema xmlns:xsd="http://www.w3.org/2001/XMLSchema" xmlns:xs="http://www.w3.org/2001/XMLSchema" xmlns:p="http://schemas.microsoft.com/office/2006/metadata/properties" xmlns:ns2="df6e2342-be6e-483e-9866-3f7acbbfe6aa" targetNamespace="http://schemas.microsoft.com/office/2006/metadata/properties" ma:root="true" ma:fieldsID="94355fa3ffa6c36810702ba00492aa9f" ns2:_="">
    <xsd:import namespace="df6e2342-be6e-483e-9866-3f7acbbfe6a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6e2342-be6e-483e-9866-3f7acbbfe6aa" elementFormDefault="qualified">
    <xsd:import namespace="http://schemas.microsoft.com/office/2006/documentManagement/types"/>
    <xsd:import namespace="http://schemas.microsoft.com/office/infopath/2007/PartnerControls"/>
    <xsd:element name="SharedWithUsers" ma:index="8"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F89FA0-9D63-4AF5-92EC-2BDADBDD7EB6}">
  <ds:schemaRefs>
    <ds:schemaRef ds:uri="http://schemas.microsoft.com/sharepoint/v3/contenttype/forms"/>
  </ds:schemaRefs>
</ds:datastoreItem>
</file>

<file path=customXml/itemProps2.xml><?xml version="1.0" encoding="utf-8"?>
<ds:datastoreItem xmlns:ds="http://schemas.openxmlformats.org/officeDocument/2006/customXml" ds:itemID="{BE1193C7-DADF-4C5C-B970-C6E5B220AB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6e2342-be6e-483e-9866-3f7acbbfe6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87A513-6BDA-4D52-A792-881F8052F611}">
  <ds:schemaRefs>
    <ds:schemaRef ds:uri="http://schemas.microsoft.com/office/2006/documentManagement/types"/>
    <ds:schemaRef ds:uri="http://www.w3.org/XML/1998/namespace"/>
    <ds:schemaRef ds:uri="http://purl.org/dc/elements/1.1/"/>
    <ds:schemaRef ds:uri="df6e2342-be6e-483e-9866-3f7acbbfe6aa"/>
    <ds:schemaRef ds:uri="http://schemas.openxmlformats.org/package/2006/metadata/core-properties"/>
    <ds:schemaRef ds:uri="http://purl.org/dc/terms/"/>
    <ds:schemaRef ds:uri="http://schemas.microsoft.com/office/2006/metadata/properties"/>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4660</TotalTime>
  <Words>2168</Words>
  <Application>Microsoft Office PowerPoint</Application>
  <PresentationFormat>Skjermfremvisning (4:3)</PresentationFormat>
  <Paragraphs>394</Paragraphs>
  <Slides>11</Slides>
  <Notes>11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11</vt:i4>
      </vt:variant>
    </vt:vector>
  </HeadingPairs>
  <TitlesOfParts>
    <vt:vector size="16" baseType="lpstr">
      <vt:lpstr>Arial</vt:lpstr>
      <vt:lpstr>Calibri</vt:lpstr>
      <vt:lpstr>Calibri Light</vt:lpstr>
      <vt:lpstr>Wingdings</vt:lpstr>
      <vt:lpstr>Office-tema</vt:lpstr>
      <vt:lpstr>Virksomhet X anskaffelsesstrategi</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DIFI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Anskaffelser i Virksomhet</dc:title>
  <dc:creator>Kihl, Christine</dc:creator>
  <cp:lastModifiedBy>Kihl, Christine</cp:lastModifiedBy>
  <cp:revision>335</cp:revision>
  <cp:lastPrinted>2015-06-12T11:31:41Z</cp:lastPrinted>
  <dcterms:created xsi:type="dcterms:W3CDTF">2015-05-12T11:42:57Z</dcterms:created>
  <dcterms:modified xsi:type="dcterms:W3CDTF">2016-12-22T11:07:00Z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0x010100243C10D281D89E4DBC529C20D0304896</vt:lpwstr>
  </property>
</Properties>
</file>