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http://schemas.openxmlformats.org/presentationml/2006/main" xmlns:a="http://schemas.openxmlformats.org/drawingml/2006/main" xmlns:r="http://schemas.openxmlformats.org/officeDocument/2006/relationships" saveSubsetFonts="1" rtl="false">
  <p:sldMasterIdLst>
    <p:sldMasterId id="2147483660" r:id="rId4"/>
  </p:sldMasterIdLst>
  <p:notesMasterIdLst>
    <p:notesMasterId r:id="rId16"/>
  </p:notesMasterIdLst>
  <p:sldIdLst>
    <p:sldId id="256" r:id="rId5"/>
    <p:sldId id="265" r:id="rId6"/>
    <p:sldId id="277" r:id="rId7"/>
    <p:sldId id="278" r:id="rId8"/>
    <p:sldId id="281" r:id="rId9"/>
    <p:sldId id="287" r:id="rId10"/>
    <p:sldId id="286" r:id="rId11"/>
    <p:sldId id="288" r:id="rId12"/>
    <p:sldId id="289" r:id="rId13"/>
    <p:sldId id="279" r:id="rId14"/>
    <p:sldId id="280" r:id="rId15"/>
  </p:sldIdLst>
  <p:sldSz cx="9144000" cy="6858000" type="screen4x3"/>
  <p:notesSz cx="6797675" cy="9926638"/>
  <p:defaultTextStyle>
    <a:defPPr rtl="false">
      <a:defRPr lang="nn-no"/>
    </a:defPPr>
    <a:lvl1pPr marL="0" algn="l" defTabSz="914400" rtl="false" eaLnBrk="1" latinLnBrk="0" hangingPunct="1">
      <a:defRPr sz="1800" kern="1200">
        <a:solidFill>
          <a:schemeClr val="tx1"/>
        </a:solidFill>
        <a:latin typeface="+mn-lt"/>
        <a:ea typeface="+mn-ea"/>
        <a:cs typeface="+mn-cs"/>
      </a:defRPr>
    </a:lvl1pPr>
    <a:lvl2pPr marL="457200" algn="l" defTabSz="914400" rtl="false" eaLnBrk="1" latinLnBrk="0" hangingPunct="1">
      <a:defRPr sz="1800" kern="1200">
        <a:solidFill>
          <a:schemeClr val="tx1"/>
        </a:solidFill>
        <a:latin typeface="+mn-lt"/>
        <a:ea typeface="+mn-ea"/>
        <a:cs typeface="+mn-cs"/>
      </a:defRPr>
    </a:lvl2pPr>
    <a:lvl3pPr marL="914400" algn="l" defTabSz="914400" rtl="false" eaLnBrk="1" latinLnBrk="0" hangingPunct="1">
      <a:defRPr sz="1800" kern="1200">
        <a:solidFill>
          <a:schemeClr val="tx1"/>
        </a:solidFill>
        <a:latin typeface="+mn-lt"/>
        <a:ea typeface="+mn-ea"/>
        <a:cs typeface="+mn-cs"/>
      </a:defRPr>
    </a:lvl3pPr>
    <a:lvl4pPr marL="1371600" algn="l" defTabSz="914400" rtl="false" eaLnBrk="1" latinLnBrk="0" hangingPunct="1">
      <a:defRPr sz="1800" kern="1200">
        <a:solidFill>
          <a:schemeClr val="tx1"/>
        </a:solidFill>
        <a:latin typeface="+mn-lt"/>
        <a:ea typeface="+mn-ea"/>
        <a:cs typeface="+mn-cs"/>
      </a:defRPr>
    </a:lvl4pPr>
    <a:lvl5pPr marL="1828800" algn="l" defTabSz="914400" rtl="false" eaLnBrk="1" latinLnBrk="0" hangingPunct="1">
      <a:defRPr sz="1800" kern="1200">
        <a:solidFill>
          <a:schemeClr val="tx1"/>
        </a:solidFill>
        <a:latin typeface="+mn-lt"/>
        <a:ea typeface="+mn-ea"/>
        <a:cs typeface="+mn-cs"/>
      </a:defRPr>
    </a:lvl5pPr>
    <a:lvl6pPr marL="2286000" algn="l" defTabSz="914400" rtl="false" eaLnBrk="1" latinLnBrk="0" hangingPunct="1">
      <a:defRPr sz="1800" kern="1200">
        <a:solidFill>
          <a:schemeClr val="tx1"/>
        </a:solidFill>
        <a:latin typeface="+mn-lt"/>
        <a:ea typeface="+mn-ea"/>
        <a:cs typeface="+mn-cs"/>
      </a:defRPr>
    </a:lvl6pPr>
    <a:lvl7pPr marL="2743200" algn="l" defTabSz="914400" rtl="false" eaLnBrk="1" latinLnBrk="0" hangingPunct="1">
      <a:defRPr sz="1800" kern="1200">
        <a:solidFill>
          <a:schemeClr val="tx1"/>
        </a:solidFill>
        <a:latin typeface="+mn-lt"/>
        <a:ea typeface="+mn-ea"/>
        <a:cs typeface="+mn-cs"/>
      </a:defRPr>
    </a:lvl7pPr>
    <a:lvl8pPr marL="3200400" algn="l" defTabSz="914400" rtl="false" eaLnBrk="1" latinLnBrk="0" hangingPunct="1">
      <a:defRPr sz="1800" kern="1200">
        <a:solidFill>
          <a:schemeClr val="tx1"/>
        </a:solidFill>
        <a:latin typeface="+mn-lt"/>
        <a:ea typeface="+mn-ea"/>
        <a:cs typeface="+mn-cs"/>
      </a:defRPr>
    </a:lvl8pPr>
    <a:lvl9pPr marL="3657600" algn="l" defTabSz="914400" rtl="false"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hl, Christine" initials="cok" lastIdx="1" clrIdx="0">
    <p:extLst>
      <p:ext uri="{19B8F6BF-5375-455C-9EA6-DF929625EA0E}">
        <p15:presenceInfo xmlns:p15="http://schemas.microsoft.com/office/powerpoint/2012/main" userId="Kihl, Christ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380"/>
    <a:srgbClr val="5F6062"/>
    <a:srgbClr val="D2E5E6"/>
    <a:srgbClr val="D8E8C4"/>
    <a:srgbClr val="DA86A4"/>
    <a:srgbClr val="E4E4E4"/>
    <a:srgbClr val="B1B2B3"/>
    <a:srgbClr val="F6BA7E"/>
    <a:srgbClr val="EE7D11"/>
    <a:srgbClr val="F4A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849" autoAdjust="0"/>
  </p:normalViewPr>
  <p:slideViewPr>
    <p:cSldViewPr snapToGrid="0" showGuides="1">
      <p:cViewPr varScale="1">
        <p:scale>
          <a:sx n="78" d="100"/>
          <a:sy n="78" d="100"/>
        </p:scale>
        <p:origin x="1483" y="48"/>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c16r2="http://schemas.microsoft.com/office/drawing/2015/06/chart"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'Ark1'!$B$1</c:f>
              <c:strCache>
                <c:ptCount val="1"/>
                <c:pt idx="0">
                  <c:v>Kvar vi er i dag</c:v>
                </c:pt>
              </c:strCache>
            </c:strRef>
          </c:tx>
          <c:spPr>
            <a:ln w="28575" cap="rnd">
              <a:solidFill>
                <a:srgbClr val="005380"/>
              </a:solidFill>
              <a:round/>
            </a:ln>
            <a:effectLst/>
          </c:spPr>
          <c:marker>
            <c:symbol val="none"/>
          </c:marker>
          <c:cat>
            <c:strRef>
              <c:f>'Ark1'!$A$2:$A$9</c:f>
              <c:strCache>
                <c:ptCount val="8"/>
                <c:pt idx="0">
                  <c:v>Leiarskap</c:v>
                </c:pt>
                <c:pt idx="1">
                  <c:v>Organisering</c:v>
                </c:pt>
                <c:pt idx="2">
                  <c:v>Styring</c:v>
                </c:pt>
                <c:pt idx="3">
                  <c:v>Medarbeidarar</c:v>
                </c:pt>
                <c:pt idx="4">
                  <c:v>IKT og støttesystem</c:v>
                </c:pt>
                <c:pt idx="5">
                  <c:v>Leverandørmarknad</c:v>
                </c:pt>
                <c:pt idx="6">
                  <c:v>Samarbeidspartnarar</c:v>
                </c:pt>
                <c:pt idx="7">
                  <c:v>Anskaffingsprosessar</c:v>
                </c:pt>
              </c:strCache>
            </c:strRef>
          </c:cat>
          <c:val>
            <c:numRef>
              <c:f>'Ark1'!$B$2:$B$9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7611-4379-AD6A-C21CAB6E014A}"/>
            </c:ext>
          </c:extLst>
        </c:ser>
        <c:ser>
          <c:idx val="1"/>
          <c:order val="1"/>
          <c:tx>
            <c:strRef>
              <c:f>'Ark1'!$C$1</c:f>
              <c:strCache>
                <c:ptCount val="1"/>
                <c:pt idx="0">
                  <c:v>Kvar vi ønsker å vere</c:v>
                </c:pt>
              </c:strCache>
            </c:strRef>
          </c:tx>
          <c:spPr>
            <a:ln w="28575" cap="rnd">
              <a:solidFill>
                <a:schemeClr val="accent2"/>
              </a:solidFill>
              <a:round/>
            </a:ln>
            <a:effectLst/>
          </c:spPr>
          <c:marker>
            <c:symbol val="none"/>
          </c:marker>
          <c:cat>
            <c:strRef>
              <c:f>'Ark1'!$A$2:$A$9</c:f>
              <c:strCache>
                <c:ptCount val="8"/>
                <c:pt idx="0">
                  <c:v>Leiarskap</c:v>
                </c:pt>
                <c:pt idx="1">
                  <c:v>Organisering</c:v>
                </c:pt>
                <c:pt idx="2">
                  <c:v>Styring</c:v>
                </c:pt>
                <c:pt idx="3">
                  <c:v>Medarbeidarar</c:v>
                </c:pt>
                <c:pt idx="4">
                  <c:v>IKT og støttesystem</c:v>
                </c:pt>
                <c:pt idx="5">
                  <c:v>Leverandørmarknad</c:v>
                </c:pt>
                <c:pt idx="6">
                  <c:v>Samarbeidspartnarar</c:v>
                </c:pt>
                <c:pt idx="7">
                  <c:v>Anskaffingsprosessar</c:v>
                </c:pt>
              </c:strCache>
            </c:strRef>
          </c:cat>
          <c:val>
            <c:numRef>
              <c:f>'Ark1'!$C$2:$C$9</c:f>
              <c:numCache>
                <c:formatCode>General</c:formatCode>
                <c:ptCount val="8"/>
                <c:pt idx="0">
                  <c:v>2</c:v>
                </c:pt>
                <c:pt idx="1">
                  <c:v>2</c:v>
                </c:pt>
                <c:pt idx="2">
                  <c:v>2</c:v>
                </c:pt>
                <c:pt idx="3">
                  <c:v>2</c:v>
                </c:pt>
                <c:pt idx="4">
                  <c:v>2</c:v>
                </c:pt>
                <c:pt idx="5">
                  <c:v>2</c:v>
                </c:pt>
                <c:pt idx="6">
                  <c:v>2</c:v>
                </c:pt>
                <c:pt idx="7">
                  <c:v>2</c:v>
                </c:pt>
              </c:numCache>
            </c:numRef>
          </c:val>
          <c:extLst>
            <c:ext xmlns:c16="http://schemas.microsoft.com/office/drawing/2014/chart" uri="{C3380CC4-5D6E-409C-BE32-E72D297353CC}">
              <c16:uniqueId val="{00000001-7611-4379-AD6A-C21CAB6E014A}"/>
            </c:ext>
          </c:extLst>
        </c:ser>
        <c:ser>
          <c:idx val="2"/>
          <c:order val="2"/>
          <c:tx>
            <c:strRef>
              <c:f>'Ark1'!$D$1</c:f>
              <c:strCache>
                <c:ptCount val="1"/>
                <c:pt idx="0">
                  <c:v>Beste praksis</c:v>
                </c:pt>
              </c:strCache>
            </c:strRef>
          </c:tx>
          <c:spPr>
            <a:ln w="28575" cap="rnd">
              <a:solidFill>
                <a:srgbClr val="5F6062"/>
              </a:solidFill>
              <a:round/>
            </a:ln>
            <a:effectLst/>
          </c:spPr>
          <c:marker>
            <c:symbol val="none"/>
          </c:marker>
          <c:cat>
            <c:strRef>
              <c:f>'Ark1'!$A$2:$A$9</c:f>
              <c:strCache>
                <c:ptCount val="8"/>
                <c:pt idx="0">
                  <c:v>Leiarskap</c:v>
                </c:pt>
                <c:pt idx="1">
                  <c:v>Organisering</c:v>
                </c:pt>
                <c:pt idx="2">
                  <c:v>Styring</c:v>
                </c:pt>
                <c:pt idx="3">
                  <c:v>Medarbeidarar</c:v>
                </c:pt>
                <c:pt idx="4">
                  <c:v>IKT og støttesystem</c:v>
                </c:pt>
                <c:pt idx="5">
                  <c:v>Leverandørmarknad</c:v>
                </c:pt>
                <c:pt idx="6">
                  <c:v>Samarbeidspartnarar</c:v>
                </c:pt>
                <c:pt idx="7">
                  <c:v>Anskaffingsprosessar</c:v>
                </c:pt>
              </c:strCache>
            </c:strRef>
          </c:cat>
          <c:val>
            <c:numRef>
              <c:f>'Ark1'!$D$2:$D$9</c:f>
              <c:numCache>
                <c:formatCode>General</c:formatCode>
                <c:ptCount val="8"/>
                <c:pt idx="0">
                  <c:v>4</c:v>
                </c:pt>
                <c:pt idx="1">
                  <c:v>4</c:v>
                </c:pt>
                <c:pt idx="2">
                  <c:v>4</c:v>
                </c:pt>
                <c:pt idx="3">
                  <c:v>4</c:v>
                </c:pt>
                <c:pt idx="4">
                  <c:v>4</c:v>
                </c:pt>
                <c:pt idx="5">
                  <c:v>4</c:v>
                </c:pt>
                <c:pt idx="6">
                  <c:v>4</c:v>
                </c:pt>
                <c:pt idx="7">
                  <c:v>4</c:v>
                </c:pt>
              </c:numCache>
            </c:numRef>
          </c:val>
          <c:extLst>
            <c:ext xmlns:c16="http://schemas.microsoft.com/office/drawing/2014/chart" uri="{C3380CC4-5D6E-409C-BE32-E72D297353CC}">
              <c16:uniqueId val="{00000002-7611-4379-AD6A-C21CAB6E014A}"/>
            </c:ext>
          </c:extLst>
        </c:ser>
        <c:dLbls>
          <c:showLegendKey val="0"/>
          <c:showVal val="0"/>
          <c:showCatName val="0"/>
          <c:showSerName val="0"/>
          <c:showPercent val="0"/>
          <c:showBubbleSize val="0"/>
        </c:dLbls>
        <c:axId val="390377384"/>
        <c:axId val="392720664"/>
      </c:radarChart>
      <c:catAx>
        <c:axId val="390377384"/>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392720664"/>
        <c:crosses val="autoZero"/>
        <c:auto val="1"/>
        <c:lblAlgn val="ctr"/>
        <c:lblOffset val="100"/>
        <c:noMultiLvlLbl val="0"/>
      </c:catAx>
      <c:valAx>
        <c:axId val="392720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90377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c16r2="http://schemas.microsoft.com/office/drawing/2015/06/chart"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Fordeling av budsjett 2015</c:v>
                </c:pt>
              </c:strCache>
            </c:strRef>
          </c:tx>
          <c:dPt>
            <c:idx val="0"/>
            <c:bubble3D val="0"/>
            <c:spPr>
              <a:solidFill>
                <a:srgbClr val="C198C2"/>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CF28-4747-9707-A49880F4F4DE}"/>
              </c:ext>
            </c:extLst>
          </c:dPt>
          <c:dPt>
            <c:idx val="1"/>
            <c:bubble3D val="0"/>
            <c:spPr>
              <a:solidFill>
                <a:srgbClr val="00538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CF28-4747-9707-A49880F4F4DE}"/>
              </c:ext>
            </c:extLst>
          </c:dPt>
          <c:dPt>
            <c:idx val="2"/>
            <c:bubble3D val="0"/>
            <c:spPr>
              <a:solidFill>
                <a:srgbClr val="A8A9AA"/>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CF28-4747-9707-A49880F4F4DE}"/>
              </c:ext>
            </c:extLst>
          </c:dPt>
          <c:dPt>
            <c:idx val="3"/>
            <c:bubble3D val="0"/>
            <c:spPr>
              <a:solidFill>
                <a:srgbClr val="D2E5E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CF28-4747-9707-A49880F4F4D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'Ark1'!$A$2:$A$5</c:f>
              <c:strCache>
                <c:ptCount val="4"/>
                <c:pt idx="0">
                  <c:v>Innkjøp</c:v>
                </c:pt>
                <c:pt idx="1">
                  <c:v>Lønn</c:v>
                </c:pt>
                <c:pt idx="2">
                  <c:v>Tilskot</c:v>
                </c:pt>
                <c:pt idx="3">
                  <c:v>Anna</c:v>
                </c:pt>
              </c:strCache>
            </c:strRef>
          </c:cat>
          <c:val>
            <c:numRef>
              <c:f>'Ark1'!$B$2:$B$5</c:f>
              <c:numCache>
                <c:formatCode>0%</c:formatCode>
                <c:ptCount val="4"/>
                <c:pt idx="0">
                  <c:v>0.44</c:v>
                </c:pt>
                <c:pt idx="1">
                  <c:v>0.35</c:v>
                </c:pt>
                <c:pt idx="2">
                  <c:v>0.12</c:v>
                </c:pt>
                <c:pt idx="3">
                  <c:v>0.09</c:v>
                </c:pt>
              </c:numCache>
            </c:numRef>
          </c:val>
          <c:extLst>
            <c:ext xmlns:c16="http://schemas.microsoft.com/office/drawing/2014/chart" uri="{C3380CC4-5D6E-409C-BE32-E72D297353CC}">
              <c16:uniqueId val="{00000008-CF28-4747-9707-A49880F4F4DE}"/>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false"/>
          <a:lstStyle>
            <a:lvl1pPr algn="l">
              <a:defRPr sz="1200"/>
            </a:lvl1pPr>
          </a:lstStyle>
          <a:p>
            <a:pPr rtl="false"/>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false"/>
          <a:lstStyle>
            <a:lvl1pPr algn="r">
              <a:defRPr sz="1200"/>
            </a:lvl1pPr>
          </a:lstStyle>
          <a:p>
            <a:pPr rtl="false"/>
            <a:fld id="{1B25E1BF-C039-439C-813D-D648A0911CA4}">
              <a:rPr lang="nb-NO" smtClean="0"/>
              <a:t>22.12.2016</a:t>
            </a:fld>
            <a:endParaRPr lang="nb-NO"/>
          </a:p>
        </p:txBody>
      </p:sp>
      <p:sp>
        <p:nvSpPr>
          <p:cNvPr id="4" name="Plassholder for lysbil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false" anchor="ctr"/>
          <a:lstStyle/>
          <a:p>
            <a:pPr rtl="false"/>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false"/>
          <a:lstStyle/>
          <a:p>
            <a:pPr lvl="0" rtl="false"/>
            <a:r>
              <a:rPr lang="nn-no"/>
              <a:t>Klikk for å redigere tekststiler i malen</a:t>
            </a:r>
          </a:p>
          <a:p>
            <a:pPr lvl="1" rtl="false"/>
            <a:r>
              <a:rPr lang="nn-no"/>
              <a:t>Andre nivå</a:t>
            </a:r>
          </a:p>
          <a:p>
            <a:pPr lvl="2" rtl="false"/>
            <a:r>
              <a:rPr lang="nn-no"/>
              <a:t>Tredje nivå</a:t>
            </a:r>
          </a:p>
          <a:p>
            <a:pPr lvl="3" rtl="false"/>
            <a:r>
              <a:rPr lang="nn-no"/>
              <a:t>Fjerde nivå</a:t>
            </a:r>
          </a:p>
          <a:p>
            <a:pPr lvl="4" rtl="false"/>
            <a:r>
              <a:rPr lang="nn-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false" anchor="b"/>
          <a:lstStyle>
            <a:lvl1pPr algn="l">
              <a:defRPr sz="1200"/>
            </a:lvl1pPr>
          </a:lstStyle>
          <a:p>
            <a:pPr rtl="false"/>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false" anchor="b"/>
          <a:lstStyle>
            <a:lvl1pPr algn="r">
              <a:defRPr sz="1200"/>
            </a:lvl1pPr>
          </a:lstStyle>
          <a:p>
            <a:pPr rtl="false"/>
            <a:fld id="{EE279FFE-3CE2-4C58-9646-AD6006CDB45A}" type="slidenum">
              <a:rPr lang="nb-NO" smtClean="0"/>
              <a:t>‹#›</a:t>
            </a:fld>
            <a:endParaRPr lang="nb-NO"/>
          </a:p>
        </p:txBody>
      </p:sp>
    </p:spTree>
    <p:extLst>
      <p:ext uri="{BB962C8B-B14F-4D97-AF65-F5344CB8AC3E}">
        <p14:creationId xmlns:p14="http://schemas.microsoft.com/office/powerpoint/2010/main" val="3522446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rtl="false"/>
            <a:endParaRPr lang="nb-NO" dirty="0"/>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1</a:t>
            </a:fld>
            <a:endParaRPr lang="nb-NO"/>
          </a:p>
        </p:txBody>
      </p:sp>
    </p:spTree>
    <p:extLst>
      <p:ext uri="{BB962C8B-B14F-4D97-AF65-F5344CB8AC3E}">
        <p14:creationId xmlns:p14="http://schemas.microsoft.com/office/powerpoint/2010/main" val="3396372297"/>
      </p:ext>
    </p:extLst>
  </p:cSld>
  <p:clrMapOvr>
    <a:masterClrMapping/>
  </p:clrMapOvr>
</p:notes>
</file>

<file path=ppt/notesSlides/notesSlide10.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rtl="false"/>
            <a:endParaRPr lang="nb-NO"/>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10</a:t>
            </a:fld>
            <a:endParaRPr lang="nb-NO"/>
          </a:p>
        </p:txBody>
      </p:sp>
    </p:spTree>
    <p:extLst>
      <p:ext uri="{BB962C8B-B14F-4D97-AF65-F5344CB8AC3E}">
        <p14:creationId xmlns:p14="http://schemas.microsoft.com/office/powerpoint/2010/main" val="1078357008"/>
      </p:ext>
    </p:extLst>
  </p:cSld>
  <p:clrMapOvr>
    <a:masterClrMapping/>
  </p:clrMapOvr>
</p:notes>
</file>

<file path=ppt/notesSlides/notesSlide11.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rtl="false"/>
            <a:endParaRPr lang="nb-NO"/>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11</a:t>
            </a:fld>
            <a:endParaRPr lang="nb-NO"/>
          </a:p>
        </p:txBody>
      </p:sp>
    </p:spTree>
    <p:extLst>
      <p:ext uri="{BB962C8B-B14F-4D97-AF65-F5344CB8AC3E}">
        <p14:creationId xmlns:p14="http://schemas.microsoft.com/office/powerpoint/2010/main" val="1657525397"/>
      </p:ext>
    </p:extLst>
  </p:cSld>
  <p:clrMapOvr>
    <a:masterClrMapping/>
  </p:clrMapOvr>
</p:notes>
</file>

<file path=ppt/notesSlides/notesSlide2.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marL="0" marR="0" indent="0" algn="l" defTabSz="914400" rtl="false" eaLnBrk="1" fontAlgn="auto" latinLnBrk="0" hangingPunct="1">
              <a:lnSpc>
                <a:spcPct val="100000"/>
              </a:lnSpc>
              <a:spcBef>
                <a:spcPts val="0"/>
              </a:spcBef>
              <a:spcAft>
                <a:spcPts val="0"/>
              </a:spcAft>
              <a:buClrTx/>
              <a:buSzTx/>
              <a:buFontTx/>
              <a:buNone/>
              <a:tabLst/>
              <a:defRPr/>
            </a:pPr>
            <a:r>
              <a:rPr lang="nn-no"/>
              <a:t>For å vurdere kva for eit nivå verksemda ligg på i spiderdiagrammet, sjå Difi sitt sjølvevalueringsverktøy - http://www.anskaffelser.no/verktoy/selvevalueringsverktoy.</a:t>
            </a:r>
          </a:p>
          <a:p>
            <a:pPr marL="0" marR="0" indent="0" algn="l" defTabSz="914400" rtl="false" eaLnBrk="1" fontAlgn="auto" latinLnBrk="0" hangingPunct="1">
              <a:lnSpc>
                <a:spcPct val="100000"/>
              </a:lnSpc>
              <a:spcBef>
                <a:spcPts val="0"/>
              </a:spcBef>
              <a:spcAft>
                <a:spcPts val="0"/>
              </a:spcAft>
              <a:buClrTx/>
              <a:buSzTx/>
              <a:buFontTx/>
              <a:buNone/>
              <a:tabLst/>
              <a:defRPr/>
            </a:pPr>
            <a:endParaRPr lang="nb-NO" dirty="0"/>
          </a:p>
          <a:p>
            <a:pPr marL="0" marR="0" indent="0" algn="l" defTabSz="914400" rtl="false" eaLnBrk="1" fontAlgn="auto" latinLnBrk="0" hangingPunct="1">
              <a:lnSpc>
                <a:spcPct val="100000"/>
              </a:lnSpc>
              <a:spcBef>
                <a:spcPts val="0"/>
              </a:spcBef>
              <a:spcAft>
                <a:spcPts val="0"/>
              </a:spcAft>
              <a:buClrTx/>
              <a:buSzTx/>
              <a:buFontTx/>
              <a:buNone/>
              <a:tabLst/>
              <a:defRPr/>
            </a:pPr>
            <a:r>
              <a:rPr lang="nn-no"/>
              <a:t>Hugs å legge inn eigne tal og informasjon i figurane.</a:t>
            </a:r>
            <a:endParaRPr lang="nb-NO" dirty="0"/>
          </a:p>
          <a:p>
            <a:pPr rtl="false"/>
            <a:endParaRPr lang="nb-NO" dirty="0"/>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2</a:t>
            </a:fld>
            <a:endParaRPr lang="nb-NO"/>
          </a:p>
        </p:txBody>
      </p:sp>
    </p:spTree>
    <p:extLst>
      <p:ext uri="{BB962C8B-B14F-4D97-AF65-F5344CB8AC3E}">
        <p14:creationId xmlns:p14="http://schemas.microsoft.com/office/powerpoint/2010/main" val="2385761536"/>
      </p:ext>
    </p:extLst>
  </p:cSld>
  <p:clrMapOvr>
    <a:masterClrMapping/>
  </p:clrMapOvr>
</p:notes>
</file>

<file path=ppt/notesSlides/notesSlide3.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rtl="false"/>
            <a:endParaRPr lang="nb-NO"/>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3</a:t>
            </a:fld>
            <a:endParaRPr lang="nb-NO"/>
          </a:p>
        </p:txBody>
      </p:sp>
    </p:spTree>
    <p:extLst>
      <p:ext uri="{BB962C8B-B14F-4D97-AF65-F5344CB8AC3E}">
        <p14:creationId xmlns:p14="http://schemas.microsoft.com/office/powerpoint/2010/main" val="1843189537"/>
      </p:ext>
    </p:extLst>
  </p:cSld>
  <p:clrMapOvr>
    <a:masterClrMapping/>
  </p:clrMapOvr>
</p:notes>
</file>

<file path=ppt/notesSlides/notesSlide4.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rtl="false"/>
            <a:endParaRPr lang="nb-NO" dirty="0"/>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4</a:t>
            </a:fld>
            <a:endParaRPr lang="nb-NO"/>
          </a:p>
        </p:txBody>
      </p:sp>
    </p:spTree>
    <p:extLst>
      <p:ext uri="{BB962C8B-B14F-4D97-AF65-F5344CB8AC3E}">
        <p14:creationId xmlns:p14="http://schemas.microsoft.com/office/powerpoint/2010/main" val="2374647247"/>
      </p:ext>
    </p:extLst>
  </p:cSld>
  <p:clrMapOvr>
    <a:masterClrMapping/>
  </p:clrMapOvr>
</p:notes>
</file>

<file path=ppt/notesSlides/notesSlide5.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rtl="false"/>
            <a:endParaRPr lang="nb-NO"/>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5</a:t>
            </a:fld>
            <a:endParaRPr lang="nb-NO"/>
          </a:p>
        </p:txBody>
      </p:sp>
    </p:spTree>
    <p:extLst>
      <p:ext uri="{BB962C8B-B14F-4D97-AF65-F5344CB8AC3E}">
        <p14:creationId xmlns:p14="http://schemas.microsoft.com/office/powerpoint/2010/main" val="4007630034"/>
      </p:ext>
    </p:extLst>
  </p:cSld>
  <p:clrMapOvr>
    <a:masterClrMapping/>
  </p:clrMapOvr>
</p:notes>
</file>

<file path=ppt/notesSlides/notesSlide6.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rtl="false"/>
            <a:endParaRPr lang="nb-NO"/>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6</a:t>
            </a:fld>
            <a:endParaRPr lang="nb-NO"/>
          </a:p>
        </p:txBody>
      </p:sp>
    </p:spTree>
    <p:extLst>
      <p:ext uri="{BB962C8B-B14F-4D97-AF65-F5344CB8AC3E}">
        <p14:creationId xmlns:p14="http://schemas.microsoft.com/office/powerpoint/2010/main" val="637445753"/>
      </p:ext>
    </p:extLst>
  </p:cSld>
  <p:clrMapOvr>
    <a:masterClrMapping/>
  </p:clrMapOvr>
</p:notes>
</file>

<file path=ppt/notesSlides/notesSlide7.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rtl="false"/>
            <a:endParaRPr lang="nb-NO"/>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7</a:t>
            </a:fld>
            <a:endParaRPr lang="nb-NO"/>
          </a:p>
        </p:txBody>
      </p:sp>
    </p:spTree>
    <p:extLst>
      <p:ext uri="{BB962C8B-B14F-4D97-AF65-F5344CB8AC3E}">
        <p14:creationId xmlns:p14="http://schemas.microsoft.com/office/powerpoint/2010/main" val="3768978541"/>
      </p:ext>
    </p:extLst>
  </p:cSld>
  <p:clrMapOvr>
    <a:masterClrMapping/>
  </p:clrMapOvr>
</p:notes>
</file>

<file path=ppt/notesSlides/notesSlide8.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rtl="false"/>
            <a:endParaRPr lang="nb-NO"/>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8</a:t>
            </a:fld>
            <a:endParaRPr lang="nb-NO"/>
          </a:p>
        </p:txBody>
      </p:sp>
    </p:spTree>
    <p:extLst>
      <p:ext uri="{BB962C8B-B14F-4D97-AF65-F5344CB8AC3E}">
        <p14:creationId xmlns:p14="http://schemas.microsoft.com/office/powerpoint/2010/main" val="216010199"/>
      </p:ext>
    </p:extLst>
  </p:cSld>
  <p:clrMapOvr>
    <a:masterClrMapping/>
  </p:clrMapOvr>
</p:notes>
</file>

<file path=ppt/notesSlides/notesSlide9.xml><?xml version="1.0" encoding="utf-8"?>
<p:notes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false"/>
          <a:lstStyle/>
          <a:p>
            <a:pPr rtl="false"/>
            <a:endParaRPr lang="nb-NO" dirty="0"/>
          </a:p>
        </p:txBody>
      </p:sp>
      <p:sp>
        <p:nvSpPr>
          <p:cNvPr id="4" name="Plassholder for lysbildenummer 3"/>
          <p:cNvSpPr>
            <a:spLocks noGrp="1"/>
          </p:cNvSpPr>
          <p:nvPr>
            <p:ph type="sldNum" sz="quarter" idx="10"/>
          </p:nvPr>
        </p:nvSpPr>
        <p:spPr/>
        <p:txBody>
          <a:bodyPr rtlCol="false"/>
          <a:lstStyle/>
          <a:p>
            <a:pPr rtl="false"/>
            <a:fld id="{EE279FFE-3CE2-4C58-9646-AD6006CDB45A}" type="slidenum">
              <a:rPr lang="nb-NO" smtClean="0"/>
              <a:t>9</a:t>
            </a:fld>
            <a:endParaRPr lang="nb-NO"/>
          </a:p>
        </p:txBody>
      </p:sp>
    </p:spTree>
    <p:extLst>
      <p:ext uri="{BB962C8B-B14F-4D97-AF65-F5344CB8AC3E}">
        <p14:creationId xmlns:p14="http://schemas.microsoft.com/office/powerpoint/2010/main" val="379293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rtlCol="false"/>
          <a:lstStyle>
            <a:lvl1pPr algn="ctr">
              <a:defRPr sz="6000"/>
            </a:lvl1pPr>
          </a:lstStyle>
          <a:p>
            <a:pPr rtl="false"/>
            <a:r>
              <a:rPr lang="nn-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rtlCol="false"/>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false"/>
            <a:r>
              <a:rPr lang="nn-no"/>
              <a:t>Klikk for å redigere undertittelstil i malen</a:t>
            </a:r>
            <a:endParaRPr lang="en-US" dirty="0"/>
          </a:p>
        </p:txBody>
      </p:sp>
      <p:sp>
        <p:nvSpPr>
          <p:cNvPr id="4" name="Date Placeholder 3"/>
          <p:cNvSpPr>
            <a:spLocks noGrp="1"/>
          </p:cNvSpPr>
          <p:nvPr>
            <p:ph type="dt" sz="half" idx="10"/>
          </p:nvPr>
        </p:nvSpPr>
        <p:spPr/>
        <p:txBody>
          <a:bodyPr rtlCol="false"/>
          <a:lstStyle/>
          <a:p>
            <a:pPr rtl="false"/>
            <a:fld id="{B154B148-FCA7-417C-A815-D698AD138E1B}">
              <a:rPr lang="nb-NO" smtClean="0"/>
              <a:t>22.12.2016</a:t>
            </a:fld>
            <a:endParaRPr lang="nb-NO"/>
          </a:p>
        </p:txBody>
      </p:sp>
      <p:sp>
        <p:nvSpPr>
          <p:cNvPr id="5" name="Footer Placeholder 4"/>
          <p:cNvSpPr>
            <a:spLocks noGrp="1"/>
          </p:cNvSpPr>
          <p:nvPr>
            <p:ph type="ftr" sz="quarter" idx="11"/>
          </p:nvPr>
        </p:nvSpPr>
        <p:spPr/>
        <p:txBody>
          <a:bodyPr rtlCol="false"/>
          <a:lstStyle/>
          <a:p>
            <a:pPr rtl="false"/>
            <a:r>
              <a:rPr lang="nn-no"/>
              <a:t>Virksomhet X anskaffelsesstrategi 2017–2020</a:t>
            </a:r>
          </a:p>
        </p:txBody>
      </p:sp>
      <p:sp>
        <p:nvSpPr>
          <p:cNvPr id="6" name="Slide Number Placeholder 5"/>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3674706472"/>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nn-no"/>
              <a:t>Klikk for å redigere tittelstil</a:t>
            </a:r>
            <a:endParaRPr lang="en-US" dirty="0"/>
          </a:p>
        </p:txBody>
      </p:sp>
      <p:sp>
        <p:nvSpPr>
          <p:cNvPr id="3" name="Vertical Text Placeholder 2"/>
          <p:cNvSpPr>
            <a:spLocks noGrp="1"/>
          </p:cNvSpPr>
          <p:nvPr>
            <p:ph type="body" orient="vert" idx="1"/>
          </p:nvPr>
        </p:nvSpPr>
        <p:spPr/>
        <p:txBody>
          <a:bodyPr vert="eaVert" rtlCol="false"/>
          <a:lstStyle/>
          <a:p>
            <a:pPr lvl="0" rtl="false"/>
            <a:r>
              <a:rPr lang="nn-no"/>
              <a:t>Klikk for å redigere tekststiler i malen</a:t>
            </a:r>
          </a:p>
          <a:p>
            <a:pPr lvl="1" rtl="false"/>
            <a:r>
              <a:rPr lang="nn-no"/>
              <a:t>Andre nivå</a:t>
            </a:r>
          </a:p>
          <a:p>
            <a:pPr lvl="2" rtl="false"/>
            <a:r>
              <a:rPr lang="nn-no"/>
              <a:t>Tredje nivå</a:t>
            </a:r>
          </a:p>
          <a:p>
            <a:pPr lvl="3" rtl="false"/>
            <a:r>
              <a:rPr lang="nn-no"/>
              <a:t>Fjerde nivå</a:t>
            </a:r>
          </a:p>
          <a:p>
            <a:pPr lvl="4" rtl="false"/>
            <a:r>
              <a:rPr lang="nn-no"/>
              <a:t>Femte nivå</a:t>
            </a:r>
            <a:endParaRPr lang="en-US" dirty="0"/>
          </a:p>
        </p:txBody>
      </p:sp>
      <p:sp>
        <p:nvSpPr>
          <p:cNvPr id="4" name="Date Placeholder 3"/>
          <p:cNvSpPr>
            <a:spLocks noGrp="1"/>
          </p:cNvSpPr>
          <p:nvPr>
            <p:ph type="dt" sz="half" idx="10"/>
          </p:nvPr>
        </p:nvSpPr>
        <p:spPr/>
        <p:txBody>
          <a:bodyPr rtlCol="false"/>
          <a:lstStyle/>
          <a:p>
            <a:pPr rtl="false"/>
            <a:fld id="{6F1F0C82-95E9-4C46-A707-455A30451296}">
              <a:rPr lang="nb-NO" smtClean="0"/>
              <a:t>22.12.2016</a:t>
            </a:fld>
            <a:endParaRPr lang="nb-NO"/>
          </a:p>
        </p:txBody>
      </p:sp>
      <p:sp>
        <p:nvSpPr>
          <p:cNvPr id="5" name="Footer Placeholder 4"/>
          <p:cNvSpPr>
            <a:spLocks noGrp="1"/>
          </p:cNvSpPr>
          <p:nvPr>
            <p:ph type="ftr" sz="quarter" idx="11"/>
          </p:nvPr>
        </p:nvSpPr>
        <p:spPr/>
        <p:txBody>
          <a:bodyPr rtlCol="false"/>
          <a:lstStyle/>
          <a:p>
            <a:pPr rtl="false"/>
            <a:r>
              <a:rPr lang="nn-no"/>
              <a:t>Virksomhet X anskaffelsesstrategi 2017–2020</a:t>
            </a:r>
          </a:p>
        </p:txBody>
      </p:sp>
      <p:sp>
        <p:nvSpPr>
          <p:cNvPr id="6" name="Slide Number Placeholder 5"/>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2216539426"/>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false"/>
          <a:lstStyle/>
          <a:p>
            <a:pPr rtl="false"/>
            <a:r>
              <a:rPr lang="nn-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false"/>
          <a:lstStyle/>
          <a:p>
            <a:pPr lvl="0" rtl="false"/>
            <a:r>
              <a:rPr lang="nn-no"/>
              <a:t>Klikk for å redigere tekststiler i malen</a:t>
            </a:r>
          </a:p>
          <a:p>
            <a:pPr lvl="1" rtl="false"/>
            <a:r>
              <a:rPr lang="nn-no"/>
              <a:t>Andre nivå</a:t>
            </a:r>
          </a:p>
          <a:p>
            <a:pPr lvl="2" rtl="false"/>
            <a:r>
              <a:rPr lang="nn-no"/>
              <a:t>Tredje nivå</a:t>
            </a:r>
          </a:p>
          <a:p>
            <a:pPr lvl="3" rtl="false"/>
            <a:r>
              <a:rPr lang="nn-no"/>
              <a:t>Fjerde nivå</a:t>
            </a:r>
          </a:p>
          <a:p>
            <a:pPr lvl="4" rtl="false"/>
            <a:r>
              <a:rPr lang="nn-no"/>
              <a:t>Femte nivå</a:t>
            </a:r>
            <a:endParaRPr lang="en-US" dirty="0"/>
          </a:p>
        </p:txBody>
      </p:sp>
      <p:sp>
        <p:nvSpPr>
          <p:cNvPr id="4" name="Date Placeholder 3"/>
          <p:cNvSpPr>
            <a:spLocks noGrp="1"/>
          </p:cNvSpPr>
          <p:nvPr>
            <p:ph type="dt" sz="half" idx="10"/>
          </p:nvPr>
        </p:nvSpPr>
        <p:spPr/>
        <p:txBody>
          <a:bodyPr rtlCol="false"/>
          <a:lstStyle/>
          <a:p>
            <a:pPr rtl="false"/>
            <a:fld id="{67EFCD7A-0859-44C8-9C63-FC6CFFCD9364}">
              <a:rPr lang="nb-NO" smtClean="0"/>
              <a:t>22.12.2016</a:t>
            </a:fld>
            <a:endParaRPr lang="nb-NO"/>
          </a:p>
        </p:txBody>
      </p:sp>
      <p:sp>
        <p:nvSpPr>
          <p:cNvPr id="5" name="Footer Placeholder 4"/>
          <p:cNvSpPr>
            <a:spLocks noGrp="1"/>
          </p:cNvSpPr>
          <p:nvPr>
            <p:ph type="ftr" sz="quarter" idx="11"/>
          </p:nvPr>
        </p:nvSpPr>
        <p:spPr/>
        <p:txBody>
          <a:bodyPr rtlCol="false"/>
          <a:lstStyle/>
          <a:p>
            <a:pPr rtl="false"/>
            <a:r>
              <a:rPr lang="nn-no"/>
              <a:t>Virksomhet X anskaffelsesstrategi 2017–2020</a:t>
            </a:r>
          </a:p>
        </p:txBody>
      </p:sp>
      <p:sp>
        <p:nvSpPr>
          <p:cNvPr id="6" name="Slide Number Placeholder 5"/>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3239294170"/>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nn-no"/>
              <a:t>Klikk for å redigere tittelstil</a:t>
            </a:r>
            <a:endParaRPr lang="en-US" dirty="0"/>
          </a:p>
        </p:txBody>
      </p:sp>
      <p:sp>
        <p:nvSpPr>
          <p:cNvPr id="3" name="Content Placeholder 2"/>
          <p:cNvSpPr>
            <a:spLocks noGrp="1"/>
          </p:cNvSpPr>
          <p:nvPr>
            <p:ph idx="1"/>
          </p:nvPr>
        </p:nvSpPr>
        <p:spPr/>
        <p:txBody>
          <a:bodyPr rtlCol="false"/>
          <a:lstStyle/>
          <a:p>
            <a:pPr lvl="0" rtl="false"/>
            <a:r>
              <a:rPr lang="nn-no"/>
              <a:t>Klikk for å redigere tekststiler i malen</a:t>
            </a:r>
          </a:p>
          <a:p>
            <a:pPr lvl="1" rtl="false"/>
            <a:r>
              <a:rPr lang="nn-no"/>
              <a:t>Andre nivå</a:t>
            </a:r>
          </a:p>
          <a:p>
            <a:pPr lvl="2" rtl="false"/>
            <a:r>
              <a:rPr lang="nn-no"/>
              <a:t>Tredje nivå</a:t>
            </a:r>
          </a:p>
          <a:p>
            <a:pPr lvl="3" rtl="false"/>
            <a:r>
              <a:rPr lang="nn-no"/>
              <a:t>Fjerde nivå</a:t>
            </a:r>
          </a:p>
          <a:p>
            <a:pPr lvl="4" rtl="false"/>
            <a:r>
              <a:rPr lang="nn-no"/>
              <a:t>Femte nivå</a:t>
            </a:r>
            <a:endParaRPr lang="en-US" dirty="0"/>
          </a:p>
        </p:txBody>
      </p:sp>
      <p:sp>
        <p:nvSpPr>
          <p:cNvPr id="4" name="Date Placeholder 3"/>
          <p:cNvSpPr>
            <a:spLocks noGrp="1"/>
          </p:cNvSpPr>
          <p:nvPr>
            <p:ph type="dt" sz="half" idx="10"/>
          </p:nvPr>
        </p:nvSpPr>
        <p:spPr/>
        <p:txBody>
          <a:bodyPr rtlCol="false"/>
          <a:lstStyle/>
          <a:p>
            <a:pPr rtl="false"/>
            <a:fld id="{65D3FF10-577D-433D-A10F-B3896FC8F281}">
              <a:rPr lang="nb-NO" smtClean="0"/>
              <a:t>22.12.2016</a:t>
            </a:fld>
            <a:endParaRPr lang="nb-NO"/>
          </a:p>
        </p:txBody>
      </p:sp>
      <p:sp>
        <p:nvSpPr>
          <p:cNvPr id="5" name="Footer Placeholder 4"/>
          <p:cNvSpPr>
            <a:spLocks noGrp="1"/>
          </p:cNvSpPr>
          <p:nvPr>
            <p:ph type="ftr" sz="quarter" idx="11"/>
          </p:nvPr>
        </p:nvSpPr>
        <p:spPr/>
        <p:txBody>
          <a:bodyPr rtlCol="false"/>
          <a:lstStyle/>
          <a:p>
            <a:pPr rtl="false"/>
            <a:r>
              <a:rPr lang="nn-no"/>
              <a:t>Virksomhet X anskaffelsesstrategi 2017–2020</a:t>
            </a:r>
          </a:p>
        </p:txBody>
      </p:sp>
      <p:sp>
        <p:nvSpPr>
          <p:cNvPr id="6" name="Slide Number Placeholder 5"/>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2200911441"/>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rtlCol="false"/>
          <a:lstStyle>
            <a:lvl1pPr>
              <a:defRPr sz="6000"/>
            </a:lvl1pPr>
          </a:lstStyle>
          <a:p>
            <a:pPr rtl="false"/>
            <a:r>
              <a:rPr lang="nn-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rtlCol="false"/>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false"/>
            <a:r>
              <a:rPr lang="nn-no"/>
              <a:t>Klikk for å redigere tekststiler i malen</a:t>
            </a:r>
          </a:p>
        </p:txBody>
      </p:sp>
      <p:sp>
        <p:nvSpPr>
          <p:cNvPr id="4" name="Date Placeholder 3"/>
          <p:cNvSpPr>
            <a:spLocks noGrp="1"/>
          </p:cNvSpPr>
          <p:nvPr>
            <p:ph type="dt" sz="half" idx="10"/>
          </p:nvPr>
        </p:nvSpPr>
        <p:spPr/>
        <p:txBody>
          <a:bodyPr rtlCol="false"/>
          <a:lstStyle/>
          <a:p>
            <a:pPr rtl="false"/>
            <a:fld id="{E58857CF-CCDF-4A8A-A8D9-1636CFBB6C61}">
              <a:rPr lang="nb-NO" smtClean="0"/>
              <a:t>22.12.2016</a:t>
            </a:fld>
            <a:endParaRPr lang="nb-NO"/>
          </a:p>
        </p:txBody>
      </p:sp>
      <p:sp>
        <p:nvSpPr>
          <p:cNvPr id="5" name="Footer Placeholder 4"/>
          <p:cNvSpPr>
            <a:spLocks noGrp="1"/>
          </p:cNvSpPr>
          <p:nvPr>
            <p:ph type="ftr" sz="quarter" idx="11"/>
          </p:nvPr>
        </p:nvSpPr>
        <p:spPr/>
        <p:txBody>
          <a:bodyPr rtlCol="false"/>
          <a:lstStyle/>
          <a:p>
            <a:pPr rtl="false"/>
            <a:r>
              <a:rPr lang="nn-no"/>
              <a:t>Virksomhet X anskaffelsesstrategi 2017–2020</a:t>
            </a:r>
          </a:p>
        </p:txBody>
      </p:sp>
      <p:sp>
        <p:nvSpPr>
          <p:cNvPr id="6" name="Slide Number Placeholder 5"/>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2046847290"/>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nn-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rtlCol="false"/>
          <a:lstStyle/>
          <a:p>
            <a:pPr lvl="0" rtl="false"/>
            <a:r>
              <a:rPr lang="nn-no"/>
              <a:t>Klikk for å redigere tekststiler i malen</a:t>
            </a:r>
          </a:p>
          <a:p>
            <a:pPr lvl="1" rtl="false"/>
            <a:r>
              <a:rPr lang="nn-no"/>
              <a:t>Andre nivå</a:t>
            </a:r>
          </a:p>
          <a:p>
            <a:pPr lvl="2" rtl="false"/>
            <a:r>
              <a:rPr lang="nn-no"/>
              <a:t>Tredje nivå</a:t>
            </a:r>
          </a:p>
          <a:p>
            <a:pPr lvl="3" rtl="false"/>
            <a:r>
              <a:rPr lang="nn-no"/>
              <a:t>Fjerde nivå</a:t>
            </a:r>
          </a:p>
          <a:p>
            <a:pPr lvl="4" rtl="false"/>
            <a:r>
              <a:rPr lang="nn-no"/>
              <a:t>Femte nivå</a:t>
            </a:r>
            <a:endParaRPr lang="en-US" dirty="0"/>
          </a:p>
        </p:txBody>
      </p:sp>
      <p:sp>
        <p:nvSpPr>
          <p:cNvPr id="4" name="Content Placeholder 3"/>
          <p:cNvSpPr>
            <a:spLocks noGrp="1"/>
          </p:cNvSpPr>
          <p:nvPr>
            <p:ph sz="half" idx="2"/>
          </p:nvPr>
        </p:nvSpPr>
        <p:spPr>
          <a:xfrm>
            <a:off x="4629150" y="1825625"/>
            <a:ext cx="3886200" cy="4351338"/>
          </a:xfrm>
        </p:spPr>
        <p:txBody>
          <a:bodyPr rtlCol="false"/>
          <a:lstStyle/>
          <a:p>
            <a:pPr lvl="0" rtl="false"/>
            <a:r>
              <a:rPr lang="nn-no"/>
              <a:t>Klikk for å redigere tekststiler i malen</a:t>
            </a:r>
          </a:p>
          <a:p>
            <a:pPr lvl="1" rtl="false"/>
            <a:r>
              <a:rPr lang="nn-no"/>
              <a:t>Andre nivå</a:t>
            </a:r>
          </a:p>
          <a:p>
            <a:pPr lvl="2" rtl="false"/>
            <a:r>
              <a:rPr lang="nn-no"/>
              <a:t>Tredje nivå</a:t>
            </a:r>
          </a:p>
          <a:p>
            <a:pPr lvl="3" rtl="false"/>
            <a:r>
              <a:rPr lang="nn-no"/>
              <a:t>Fjerde nivå</a:t>
            </a:r>
          </a:p>
          <a:p>
            <a:pPr lvl="4" rtl="false"/>
            <a:r>
              <a:rPr lang="nn-no"/>
              <a:t>Femte nivå</a:t>
            </a:r>
            <a:endParaRPr lang="en-US" dirty="0"/>
          </a:p>
        </p:txBody>
      </p:sp>
      <p:sp>
        <p:nvSpPr>
          <p:cNvPr id="5" name="Date Placeholder 4"/>
          <p:cNvSpPr>
            <a:spLocks noGrp="1"/>
          </p:cNvSpPr>
          <p:nvPr>
            <p:ph type="dt" sz="half" idx="10"/>
          </p:nvPr>
        </p:nvSpPr>
        <p:spPr/>
        <p:txBody>
          <a:bodyPr rtlCol="false"/>
          <a:lstStyle/>
          <a:p>
            <a:pPr rtl="false"/>
            <a:fld id="{2A71D8A2-5CA2-4A45-82C8-1B43F0B4915B}">
              <a:rPr lang="nb-NO" smtClean="0"/>
              <a:t>22.12.2016</a:t>
            </a:fld>
            <a:endParaRPr lang="nb-NO"/>
          </a:p>
        </p:txBody>
      </p:sp>
      <p:sp>
        <p:nvSpPr>
          <p:cNvPr id="6" name="Footer Placeholder 5"/>
          <p:cNvSpPr>
            <a:spLocks noGrp="1"/>
          </p:cNvSpPr>
          <p:nvPr>
            <p:ph type="ftr" sz="quarter" idx="11"/>
          </p:nvPr>
        </p:nvSpPr>
        <p:spPr/>
        <p:txBody>
          <a:bodyPr rtlCol="false"/>
          <a:lstStyle/>
          <a:p>
            <a:pPr rtl="false"/>
            <a:r>
              <a:rPr lang="nn-no"/>
              <a:t>Virksomhet X anskaffelsesstrategi 2017–2020</a:t>
            </a:r>
          </a:p>
        </p:txBody>
      </p:sp>
      <p:sp>
        <p:nvSpPr>
          <p:cNvPr id="7" name="Slide Number Placeholder 6"/>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3078734646"/>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false"/>
          <a:lstStyle/>
          <a:p>
            <a:pPr rtl="false"/>
            <a:r>
              <a:rPr lang="nn-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nn-no"/>
              <a:t>Klikk for å redigere tekststiler i malen</a:t>
            </a:r>
          </a:p>
        </p:txBody>
      </p:sp>
      <p:sp>
        <p:nvSpPr>
          <p:cNvPr id="4" name="Content Placeholder 3"/>
          <p:cNvSpPr>
            <a:spLocks noGrp="1"/>
          </p:cNvSpPr>
          <p:nvPr>
            <p:ph sz="half" idx="2"/>
          </p:nvPr>
        </p:nvSpPr>
        <p:spPr>
          <a:xfrm>
            <a:off x="629842" y="2505075"/>
            <a:ext cx="3868340" cy="3684588"/>
          </a:xfrm>
        </p:spPr>
        <p:txBody>
          <a:bodyPr rtlCol="false"/>
          <a:lstStyle/>
          <a:p>
            <a:pPr lvl="0" rtl="false"/>
            <a:r>
              <a:rPr lang="nn-no"/>
              <a:t>Klikk for å redigere tekststiler i malen</a:t>
            </a:r>
          </a:p>
          <a:p>
            <a:pPr lvl="1" rtl="false"/>
            <a:r>
              <a:rPr lang="nn-no"/>
              <a:t>Andre nivå</a:t>
            </a:r>
          </a:p>
          <a:p>
            <a:pPr lvl="2" rtl="false"/>
            <a:r>
              <a:rPr lang="nn-no"/>
              <a:t>Tredje nivå</a:t>
            </a:r>
          </a:p>
          <a:p>
            <a:pPr lvl="3" rtl="false"/>
            <a:r>
              <a:rPr lang="nn-no"/>
              <a:t>Fjerde nivå</a:t>
            </a:r>
          </a:p>
          <a:p>
            <a:pPr lvl="4" rtl="false"/>
            <a:r>
              <a:rPr lang="nn-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nn-no"/>
              <a:t>Klikk for å redigere tekststiler i malen</a:t>
            </a:r>
          </a:p>
        </p:txBody>
      </p:sp>
      <p:sp>
        <p:nvSpPr>
          <p:cNvPr id="6" name="Content Placeholder 5"/>
          <p:cNvSpPr>
            <a:spLocks noGrp="1"/>
          </p:cNvSpPr>
          <p:nvPr>
            <p:ph sz="quarter" idx="4"/>
          </p:nvPr>
        </p:nvSpPr>
        <p:spPr>
          <a:xfrm>
            <a:off x="4629150" y="2505075"/>
            <a:ext cx="3887391" cy="3684588"/>
          </a:xfrm>
        </p:spPr>
        <p:txBody>
          <a:bodyPr rtlCol="false"/>
          <a:lstStyle/>
          <a:p>
            <a:pPr lvl="0" rtl="false"/>
            <a:r>
              <a:rPr lang="nn-no"/>
              <a:t>Klikk for å redigere tekststiler i malen</a:t>
            </a:r>
          </a:p>
          <a:p>
            <a:pPr lvl="1" rtl="false"/>
            <a:r>
              <a:rPr lang="nn-no"/>
              <a:t>Andre nivå</a:t>
            </a:r>
          </a:p>
          <a:p>
            <a:pPr lvl="2" rtl="false"/>
            <a:r>
              <a:rPr lang="nn-no"/>
              <a:t>Tredje nivå</a:t>
            </a:r>
          </a:p>
          <a:p>
            <a:pPr lvl="3" rtl="false"/>
            <a:r>
              <a:rPr lang="nn-no"/>
              <a:t>Fjerde nivå</a:t>
            </a:r>
          </a:p>
          <a:p>
            <a:pPr lvl="4" rtl="false"/>
            <a:r>
              <a:rPr lang="nn-no"/>
              <a:t>Femte nivå</a:t>
            </a:r>
            <a:endParaRPr lang="en-US" dirty="0"/>
          </a:p>
        </p:txBody>
      </p:sp>
      <p:sp>
        <p:nvSpPr>
          <p:cNvPr id="7" name="Date Placeholder 6"/>
          <p:cNvSpPr>
            <a:spLocks noGrp="1"/>
          </p:cNvSpPr>
          <p:nvPr>
            <p:ph type="dt" sz="half" idx="10"/>
          </p:nvPr>
        </p:nvSpPr>
        <p:spPr/>
        <p:txBody>
          <a:bodyPr rtlCol="false"/>
          <a:lstStyle/>
          <a:p>
            <a:pPr rtl="false"/>
            <a:fld id="{91B6A439-620B-40D0-A986-C79416B1C3BC}">
              <a:rPr lang="nb-NO" smtClean="0"/>
              <a:t>22.12.2016</a:t>
            </a:fld>
            <a:endParaRPr lang="nb-NO"/>
          </a:p>
        </p:txBody>
      </p:sp>
      <p:sp>
        <p:nvSpPr>
          <p:cNvPr id="8" name="Footer Placeholder 7"/>
          <p:cNvSpPr>
            <a:spLocks noGrp="1"/>
          </p:cNvSpPr>
          <p:nvPr>
            <p:ph type="ftr" sz="quarter" idx="11"/>
          </p:nvPr>
        </p:nvSpPr>
        <p:spPr/>
        <p:txBody>
          <a:bodyPr rtlCol="false"/>
          <a:lstStyle/>
          <a:p>
            <a:pPr rtl="false"/>
            <a:r>
              <a:rPr lang="nn-no"/>
              <a:t>Virksomhet X anskaffelsesstrategi 2017–2020</a:t>
            </a:r>
          </a:p>
        </p:txBody>
      </p:sp>
      <p:sp>
        <p:nvSpPr>
          <p:cNvPr id="9" name="Slide Number Placeholder 8"/>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1541298426"/>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rtlCol="false"/>
          <a:lstStyle/>
          <a:p>
            <a:pPr rtl="false"/>
            <a:r>
              <a:rPr lang="nn-no"/>
              <a:t>Klikk for å redigere tittelstil</a:t>
            </a:r>
            <a:endParaRPr lang="en-US" dirty="0"/>
          </a:p>
        </p:txBody>
      </p:sp>
      <p:sp>
        <p:nvSpPr>
          <p:cNvPr id="3" name="Date Placeholder 2"/>
          <p:cNvSpPr>
            <a:spLocks noGrp="1"/>
          </p:cNvSpPr>
          <p:nvPr>
            <p:ph type="dt" sz="half" idx="10"/>
          </p:nvPr>
        </p:nvSpPr>
        <p:spPr/>
        <p:txBody>
          <a:bodyPr rtlCol="false"/>
          <a:lstStyle/>
          <a:p>
            <a:pPr rtl="false"/>
            <a:fld id="{9A954DFA-16C7-4587-A4B4-C309716B132B}">
              <a:rPr lang="nb-NO" smtClean="0"/>
              <a:t>22.12.2016</a:t>
            </a:fld>
            <a:endParaRPr lang="nb-NO"/>
          </a:p>
        </p:txBody>
      </p:sp>
      <p:sp>
        <p:nvSpPr>
          <p:cNvPr id="4" name="Footer Placeholder 3"/>
          <p:cNvSpPr>
            <a:spLocks noGrp="1"/>
          </p:cNvSpPr>
          <p:nvPr>
            <p:ph type="ftr" sz="quarter" idx="11"/>
          </p:nvPr>
        </p:nvSpPr>
        <p:spPr/>
        <p:txBody>
          <a:bodyPr rtlCol="false"/>
          <a:lstStyle/>
          <a:p>
            <a:pPr rtl="false"/>
            <a:r>
              <a:rPr lang="nn-no"/>
              <a:t>Virksomhet X anskaffelsesstrategi 2017–2020</a:t>
            </a:r>
          </a:p>
        </p:txBody>
      </p:sp>
      <p:sp>
        <p:nvSpPr>
          <p:cNvPr id="5" name="Slide Number Placeholder 4"/>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3497155908"/>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false"/>
          <a:lstStyle/>
          <a:p>
            <a:pPr rtl="false"/>
            <a:fld id="{98BE0FD0-2CB1-4EE1-84BD-D5FF2ED278FC}">
              <a:rPr lang="nb-NO" smtClean="0"/>
              <a:t>22.12.2016</a:t>
            </a:fld>
            <a:endParaRPr lang="nb-NO"/>
          </a:p>
        </p:txBody>
      </p:sp>
      <p:sp>
        <p:nvSpPr>
          <p:cNvPr id="3" name="Footer Placeholder 2"/>
          <p:cNvSpPr>
            <a:spLocks noGrp="1"/>
          </p:cNvSpPr>
          <p:nvPr>
            <p:ph type="ftr" sz="quarter" idx="11"/>
          </p:nvPr>
        </p:nvSpPr>
        <p:spPr/>
        <p:txBody>
          <a:bodyPr rtlCol="false"/>
          <a:lstStyle/>
          <a:p>
            <a:pPr rtl="false"/>
            <a:r>
              <a:rPr lang="nn-no"/>
              <a:t>Virksomhet X anskaffelsesstrategi 2017–2020</a:t>
            </a:r>
          </a:p>
        </p:txBody>
      </p:sp>
      <p:sp>
        <p:nvSpPr>
          <p:cNvPr id="4" name="Slide Number Placeholder 3"/>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2743202546"/>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rtlCol="false"/>
          <a:lstStyle>
            <a:lvl1pPr>
              <a:defRPr sz="3200"/>
            </a:lvl1pPr>
          </a:lstStyle>
          <a:p>
            <a:pPr rtl="false"/>
            <a:r>
              <a:rPr lang="nn-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rtlCol="false"/>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false"/>
            <a:r>
              <a:rPr lang="nn-no"/>
              <a:t>Klikk for å redigere tekststiler i malen</a:t>
            </a:r>
          </a:p>
          <a:p>
            <a:pPr lvl="1" rtl="false"/>
            <a:r>
              <a:rPr lang="nn-no"/>
              <a:t>Andre nivå</a:t>
            </a:r>
          </a:p>
          <a:p>
            <a:pPr lvl="2" rtl="false"/>
            <a:r>
              <a:rPr lang="nn-no"/>
              <a:t>Tredje nivå</a:t>
            </a:r>
          </a:p>
          <a:p>
            <a:pPr lvl="3" rtl="false"/>
            <a:r>
              <a:rPr lang="nn-no"/>
              <a:t>Fjerde nivå</a:t>
            </a:r>
          </a:p>
          <a:p>
            <a:pPr lvl="4" rtl="false"/>
            <a:r>
              <a:rPr lang="nn-no"/>
              <a:t>Femte nivå</a:t>
            </a:r>
            <a:endParaRPr lang="en-US" dirty="0"/>
          </a:p>
        </p:txBody>
      </p:sp>
      <p:sp>
        <p:nvSpPr>
          <p:cNvPr id="4" name="Text Placeholder 3"/>
          <p:cNvSpPr>
            <a:spLocks noGrp="1"/>
          </p:cNvSpPr>
          <p:nvPr>
            <p:ph type="body" sz="half" idx="2"/>
          </p:nvPr>
        </p:nvSpPr>
        <p:spPr>
          <a:xfrm>
            <a:off x="629841" y="2057400"/>
            <a:ext cx="2949178"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nn-no"/>
              <a:t>Klikk for å redigere tekststiler i malen</a:t>
            </a:r>
          </a:p>
        </p:txBody>
      </p:sp>
      <p:sp>
        <p:nvSpPr>
          <p:cNvPr id="5" name="Date Placeholder 4"/>
          <p:cNvSpPr>
            <a:spLocks noGrp="1"/>
          </p:cNvSpPr>
          <p:nvPr>
            <p:ph type="dt" sz="half" idx="10"/>
          </p:nvPr>
        </p:nvSpPr>
        <p:spPr/>
        <p:txBody>
          <a:bodyPr rtlCol="false"/>
          <a:lstStyle/>
          <a:p>
            <a:pPr rtl="false"/>
            <a:fld id="{07C34A13-6242-47B6-AAA3-C5CF17076EC8}">
              <a:rPr lang="nb-NO" smtClean="0"/>
              <a:t>22.12.2016</a:t>
            </a:fld>
            <a:endParaRPr lang="nb-NO"/>
          </a:p>
        </p:txBody>
      </p:sp>
      <p:sp>
        <p:nvSpPr>
          <p:cNvPr id="6" name="Footer Placeholder 5"/>
          <p:cNvSpPr>
            <a:spLocks noGrp="1"/>
          </p:cNvSpPr>
          <p:nvPr>
            <p:ph type="ftr" sz="quarter" idx="11"/>
          </p:nvPr>
        </p:nvSpPr>
        <p:spPr/>
        <p:txBody>
          <a:bodyPr rtlCol="false"/>
          <a:lstStyle/>
          <a:p>
            <a:pPr rtl="false"/>
            <a:r>
              <a:rPr lang="nn-no"/>
              <a:t>Virksomhet X anskaffelsesstrategi 2017–2020</a:t>
            </a:r>
          </a:p>
        </p:txBody>
      </p:sp>
      <p:sp>
        <p:nvSpPr>
          <p:cNvPr id="7" name="Slide Number Placeholder 6"/>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1156188350"/>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rtlCol="false"/>
          <a:lstStyle>
            <a:lvl1pPr>
              <a:defRPr sz="3200"/>
            </a:lvl1pPr>
          </a:lstStyle>
          <a:p>
            <a:pPr rtl="false"/>
            <a:r>
              <a:rPr lang="nn-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rtlCol="false"/>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false"/>
            <a:r>
              <a:rPr lang="nn-no"/>
              <a:t>Klikk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nn-no"/>
              <a:t>Klikk for å redigere tekststiler i malen</a:t>
            </a:r>
          </a:p>
        </p:txBody>
      </p:sp>
      <p:sp>
        <p:nvSpPr>
          <p:cNvPr id="5" name="Date Placeholder 4"/>
          <p:cNvSpPr>
            <a:spLocks noGrp="1"/>
          </p:cNvSpPr>
          <p:nvPr>
            <p:ph type="dt" sz="half" idx="10"/>
          </p:nvPr>
        </p:nvSpPr>
        <p:spPr/>
        <p:txBody>
          <a:bodyPr rtlCol="false"/>
          <a:lstStyle/>
          <a:p>
            <a:pPr rtl="false"/>
            <a:fld id="{A5E5F1C1-9901-4096-BDEA-33000902BA2F}">
              <a:rPr lang="nb-NO" smtClean="0"/>
              <a:t>22.12.2016</a:t>
            </a:fld>
            <a:endParaRPr lang="nb-NO"/>
          </a:p>
        </p:txBody>
      </p:sp>
      <p:sp>
        <p:nvSpPr>
          <p:cNvPr id="6" name="Footer Placeholder 5"/>
          <p:cNvSpPr>
            <a:spLocks noGrp="1"/>
          </p:cNvSpPr>
          <p:nvPr>
            <p:ph type="ftr" sz="quarter" idx="11"/>
          </p:nvPr>
        </p:nvSpPr>
        <p:spPr/>
        <p:txBody>
          <a:bodyPr rtlCol="false"/>
          <a:lstStyle/>
          <a:p>
            <a:pPr rtl="false"/>
            <a:r>
              <a:rPr lang="nn-no"/>
              <a:t>Virksomhet X anskaffelsesstrategi 2017–2020</a:t>
            </a:r>
          </a:p>
        </p:txBody>
      </p:sp>
      <p:sp>
        <p:nvSpPr>
          <p:cNvPr id="7" name="Slide Number Placeholder 6"/>
          <p:cNvSpPr>
            <a:spLocks noGrp="1"/>
          </p:cNvSpPr>
          <p:nvPr>
            <p:ph type="sldNum" sz="quarter" idx="12"/>
          </p:nvPr>
        </p:nvSpPr>
        <p:spPr/>
        <p:txBody>
          <a:bodyPr rtlCol="false"/>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249539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false" anchor="ctr">
            <a:normAutofit/>
          </a:bodyPr>
          <a:lstStyle/>
          <a:p>
            <a:pPr rtl="false"/>
            <a:r>
              <a:rPr lang="nn-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false">
            <a:normAutofit/>
          </a:bodyPr>
          <a:lstStyle/>
          <a:p>
            <a:pPr lvl="0" rtl="false"/>
            <a:r>
              <a:rPr lang="nn-no"/>
              <a:t>Klikk for å redigere tekststilar i malen</a:t>
            </a:r>
          </a:p>
          <a:p>
            <a:pPr lvl="1" rtl="false"/>
            <a:r>
              <a:rPr lang="nn-no"/>
              <a:t>Andre nivå</a:t>
            </a:r>
          </a:p>
          <a:p>
            <a:pPr lvl="2" rtl="false"/>
            <a:r>
              <a:rPr lang="nn-no"/>
              <a:t>Tredje nivå</a:t>
            </a:r>
          </a:p>
          <a:p>
            <a:pPr lvl="3" rtl="false"/>
            <a:r>
              <a:rPr lang="nn-no"/>
              <a:t>Fjerde nivå</a:t>
            </a:r>
          </a:p>
          <a:p>
            <a:pPr lvl="4" rtl="false"/>
            <a:r>
              <a:rPr lang="nn-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rtl="false"/>
            <a:fld id="{0D17F782-A088-4C80-AD7C-70E471CFD9A1}">
              <a:rPr lang="nb-NO" smtClean="0"/>
              <a:t>22.12.2016</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rtl="false"/>
            <a:r>
              <a:rPr lang="nn-no"/>
              <a:t>Verksemd X anskaffingsstrategi 2017–2020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rtl="false"/>
            <a:fld id="{087DA6A7-F1BA-4F19-98D1-8BC0C441CFD1}" type="slidenum">
              <a:rPr lang="nb-NO" smtClean="0"/>
              <a:t>‹#›</a:t>
            </a:fld>
            <a:endParaRPr lang="nb-NO"/>
          </a:p>
        </p:txBody>
      </p:sp>
    </p:spTree>
    <p:extLst>
      <p:ext uri="{BB962C8B-B14F-4D97-AF65-F5344CB8AC3E}">
        <p14:creationId xmlns:p14="http://schemas.microsoft.com/office/powerpoint/2010/main" val="180205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chart" Target="../charts/chart1.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2.wdp"/><Relationship Id="rId18" Type="http://schemas.openxmlformats.org/officeDocument/2006/relationships/image" Target="../media/image7.png"/><Relationship Id="rId3" Type="http://schemas.openxmlformats.org/officeDocument/2006/relationships/slide" Target="slide2.xml"/><Relationship Id="rId21" Type="http://schemas.microsoft.com/office/2007/relationships/hdphoto" Target="../media/hdphoto6.wdp"/><Relationship Id="rId7" Type="http://schemas.openxmlformats.org/officeDocument/2006/relationships/slide" Target="slide5.xml"/><Relationship Id="rId12" Type="http://schemas.openxmlformats.org/officeDocument/2006/relationships/image" Target="../media/image4.png"/><Relationship Id="rId17" Type="http://schemas.microsoft.com/office/2007/relationships/hdphoto" Target="../media/hdphoto4.wdp"/><Relationship Id="rId2" Type="http://schemas.openxmlformats.org/officeDocument/2006/relationships/notesSlide" Target="../notesSlides/notesSlide4.xml"/><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5" Type="http://schemas.microsoft.com/office/2007/relationships/hdphoto" Target="../media/hdphoto3.wdp"/><Relationship Id="rId10" Type="http://schemas.openxmlformats.org/officeDocument/2006/relationships/slide" Target="slide8.xml"/><Relationship Id="rId19" Type="http://schemas.microsoft.com/office/2007/relationships/hdphoto" Target="../media/hdphoto5.wdp"/><Relationship Id="rId4" Type="http://schemas.openxmlformats.org/officeDocument/2006/relationships/slide" Target="slide3.xml"/><Relationship Id="rId9" Type="http://schemas.openxmlformats.org/officeDocument/2006/relationships/slide" Target="slide7.xm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6.wdp"/><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9.xml"/><Relationship Id="rId3" Type="http://schemas.openxmlformats.org/officeDocument/2006/relationships/image" Target="../media/image6.png"/><Relationship Id="rId7" Type="http://schemas.openxmlformats.org/officeDocument/2006/relationships/slide" Target="slide4.xml"/><Relationship Id="rId12"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7.xml"/><Relationship Id="rId5" Type="http://schemas.openxmlformats.org/officeDocument/2006/relationships/slide" Target="slide2.xml"/><Relationship Id="rId10" Type="http://schemas.openxmlformats.org/officeDocument/2006/relationships/slide" Target="slide6.xml"/><Relationship Id="rId4" Type="http://schemas.microsoft.com/office/2007/relationships/hdphoto" Target="../media/hdphoto4.wdp"/><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2.wdp"/><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5.wdp"/><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3.wdp"/><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7.xml"/></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5380"/>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 y="1184745"/>
            <a:ext cx="4746926" cy="1494846"/>
          </a:xfrm>
        </p:spPr>
        <p:txBody>
          <a:bodyPr anchor="ctr" rtlCol="false">
            <a:normAutofit/>
          </a:bodyPr>
          <a:lstStyle/>
          <a:p>
            <a:pPr algn="l" rtl="false"/>
            <a:r>
              <a:rPr lang="nn-no" sz="4000">
                <a:solidFill>
                  <a:schemeClr val="bg1"/>
                </a:solidFill>
                <a:latin typeface="Arial" panose="020B0604020202020204" pitchFamily="34" charset="0"/>
                <a:cs typeface="Arial" panose="020B0604020202020204" pitchFamily="34" charset="0"/>
              </a:rPr>
              <a:t>Verksemd X anskaffingsstrategi</a:t>
            </a:r>
          </a:p>
        </p:txBody>
      </p: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44" y="0"/>
            <a:ext cx="1616906" cy="429370"/>
          </a:xfrm>
          <a:prstGeom prst="rect">
            <a:avLst/>
          </a:prstGeom>
        </p:spPr>
      </p:pic>
      <p:sp>
        <p:nvSpPr>
          <p:cNvPr id="10" name="TekstSylinder 9"/>
          <p:cNvSpPr txBox="1"/>
          <p:nvPr/>
        </p:nvSpPr>
        <p:spPr>
          <a:xfrm>
            <a:off x="1256306" y="2600078"/>
            <a:ext cx="2357751" cy="1015663"/>
          </a:xfrm>
          <a:prstGeom prst="rect">
            <a:avLst/>
          </a:prstGeom>
          <a:noFill/>
        </p:spPr>
        <p:txBody>
          <a:bodyPr wrap="square" rtlCol="false">
            <a:spAutoFit/>
          </a:bodyPr>
          <a:lstStyle/>
          <a:p>
            <a:pPr rtl="false"/>
            <a:r>
              <a:rPr lang="nn-no" sz="3000">
                <a:solidFill>
                  <a:schemeClr val="bg1"/>
                </a:solidFill>
                <a:latin typeface="Arial" panose="020B0604020202020204" pitchFamily="34" charset="0"/>
                <a:cs typeface="Arial" panose="020B0604020202020204" pitchFamily="34" charset="0"/>
              </a:rPr>
              <a:t>2017–2020</a:t>
            </a:r>
          </a:p>
          <a:p>
            <a:pPr rtl="false"/>
            <a:endParaRPr lang="nb-NO" sz="3000" dirty="0"/>
          </a:p>
        </p:txBody>
      </p:sp>
      <p:sp>
        <p:nvSpPr>
          <p:cNvPr id="3" name="TekstSylinder 2"/>
          <p:cNvSpPr txBox="1"/>
          <p:nvPr/>
        </p:nvSpPr>
        <p:spPr>
          <a:xfrm>
            <a:off x="7271757" y="6480716"/>
            <a:ext cx="1868130" cy="369332"/>
          </a:xfrm>
          <a:prstGeom prst="rect">
            <a:avLst/>
          </a:prstGeom>
          <a:noFill/>
        </p:spPr>
        <p:txBody>
          <a:bodyPr wrap="square" rtlCol="false">
            <a:spAutoFit/>
          </a:bodyPr>
          <a:lstStyle/>
          <a:p>
            <a:pPr rtl="false"/>
            <a:r>
              <a:rPr lang="nn-no">
                <a:solidFill>
                  <a:schemeClr val="bg1"/>
                </a:solidFill>
                <a:latin typeface="Arial" panose="020B0604020202020204" pitchFamily="34" charset="0"/>
                <a:cs typeface="Arial" panose="020B0604020202020204" pitchFamily="34" charset="0"/>
              </a:rPr>
              <a:t>Desember 2016</a:t>
            </a:r>
          </a:p>
        </p:txBody>
      </p:sp>
      <p:pic>
        <p:nvPicPr>
          <p:cNvPr id="11" name="Bilde 10"/>
          <p:cNvPicPr>
            <a:picLocks noChangeAspect="1"/>
          </p:cNvPicPr>
          <p:nvPr/>
        </p:nvPicPr>
        <p:blipFill>
          <a:blip r:embed="rId4"/>
          <a:stretch>
            <a:fillRect/>
          </a:stretch>
        </p:blipFill>
        <p:spPr>
          <a:xfrm>
            <a:off x="4746927" y="2119152"/>
            <a:ext cx="4066240" cy="4114692"/>
          </a:xfrm>
          <a:prstGeom prst="rect">
            <a:avLst/>
          </a:prstGeom>
        </p:spPr>
      </p:pic>
    </p:spTree>
    <p:extLst>
      <p:ext uri="{BB962C8B-B14F-4D97-AF65-F5344CB8AC3E}">
        <p14:creationId xmlns:p14="http://schemas.microsoft.com/office/powerpoint/2010/main" val="2721312271"/>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1246663"/>
            <a:ext cx="4569503" cy="5211085"/>
          </a:xfrm>
        </p:spPr>
        <p:txBody>
          <a:bodyPr rtlCol="false">
            <a:noAutofit/>
          </a:bodyPr>
          <a:lstStyle/>
          <a:p>
            <a:pPr marL="0" indent="0" rtl="false">
              <a:lnSpc>
                <a:spcPct val="100000"/>
              </a:lnSpc>
              <a:spcBef>
                <a:spcPts val="0"/>
              </a:spcBef>
              <a:buNone/>
            </a:pPr>
            <a:r>
              <a:rPr lang="nn-no" sz="1000" b="1">
                <a:latin typeface="Arial" panose="020B0604020202020204" pitchFamily="34" charset="0"/>
                <a:cs typeface="Arial" panose="020B0604020202020204" pitchFamily="34" charset="0"/>
              </a:rPr>
              <a:t>Måling og rapportering</a:t>
            </a:r>
          </a:p>
          <a:p>
            <a:pPr marL="0" indent="0" rtl="false">
              <a:lnSpc>
                <a:spcPct val="100000"/>
              </a:lnSpc>
              <a:spcBef>
                <a:spcPts val="0"/>
              </a:spcBef>
              <a:buNone/>
            </a:pPr>
            <a:r>
              <a:rPr lang="nn-no" sz="1000">
                <a:latin typeface="Arial" panose="020B0604020202020204" pitchFamily="34" charset="0"/>
                <a:cs typeface="Arial" panose="020B0604020202020204" pitchFamily="34" charset="0"/>
              </a:rPr>
              <a:t>Anskaffingsstrategien er vedtatt i leiarmøte og vert gjort kjent for alle medarbeidarar. Verksemdsleiaren har det overordna ansvaret for gjennomføring av strategien. Innkjøpsavdelinga har ansvar for å koordinere arbeidet og rapportere på framdrift. Alle tilsette har eit ansvar for å bidra til at ein når måla i strategien.</a:t>
            </a:r>
          </a:p>
          <a:p>
            <a:pPr marL="0" indent="0" rtl="false">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rtl="false">
              <a:lnSpc>
                <a:spcPct val="100000"/>
              </a:lnSpc>
              <a:spcBef>
                <a:spcPts val="0"/>
              </a:spcBef>
              <a:buNone/>
            </a:pPr>
            <a:r>
              <a:rPr lang="nn-no" sz="1000">
                <a:latin typeface="Arial" panose="020B0604020202020204" pitchFamily="34" charset="0"/>
                <a:cs typeface="Arial" panose="020B0604020202020204" pitchFamily="34" charset="0"/>
              </a:rPr>
              <a:t>Anskaffingsstrategien skal konkretiserast i ein årleg handlingsplan som vert vedtatt i leiargruppa og gjeld for det etterfølgande året. Innkjøpsavdelinga har ansvar for å lage handlingsplanen. Alle avdelingane skal også årleg utarbeide lokale tiltaksplanar. Dei lokale tiltaksplanane skal vere integrerte i den årlege handlingsplanen.</a:t>
            </a:r>
          </a:p>
          <a:p>
            <a:pPr marL="0" indent="0" rtl="false">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rtl="false">
              <a:lnSpc>
                <a:spcPct val="100000"/>
              </a:lnSpc>
              <a:spcBef>
                <a:spcPts val="0"/>
              </a:spcBef>
              <a:buNone/>
            </a:pPr>
            <a:r>
              <a:rPr lang="nn-no" sz="1000">
                <a:latin typeface="Arial" panose="020B0604020202020204" pitchFamily="34" charset="0"/>
                <a:cs typeface="Arial" panose="020B0604020202020204" pitchFamily="34" charset="0"/>
              </a:rPr>
              <a:t>Verksemdsleiar følger opp strategien gjennom dei ordinære årshjulprosessane og implementerer tiltak i budsjett og økonomiplan. Rapportering på dei viktigaste tiltaka vil inngå i årsmeldinga for verksemda. </a:t>
            </a:r>
          </a:p>
          <a:p>
            <a:pPr marL="0" indent="0" rtl="false">
              <a:lnSpc>
                <a:spcPct val="100000"/>
              </a:lnSpc>
              <a:spcBef>
                <a:spcPts val="0"/>
              </a:spcBef>
              <a:buNone/>
            </a:pPr>
            <a:r>
              <a:rPr lang="nn-no" sz="1000">
                <a:latin typeface="Arial" panose="020B0604020202020204" pitchFamily="34" charset="0"/>
                <a:cs typeface="Arial" panose="020B0604020202020204" pitchFamily="34" charset="0"/>
              </a:rPr>
              <a:t> </a:t>
            </a:r>
          </a:p>
          <a:p>
            <a:pPr marL="0" indent="0" rtl="false">
              <a:lnSpc>
                <a:spcPct val="100000"/>
              </a:lnSpc>
              <a:spcBef>
                <a:spcPts val="0"/>
              </a:spcBef>
              <a:buNone/>
            </a:pPr>
            <a:r>
              <a:rPr lang="nn-no" sz="1000" b="1">
                <a:latin typeface="Arial" panose="020B0604020202020204" pitchFamily="34" charset="0"/>
                <a:cs typeface="Arial" panose="020B0604020202020204" pitchFamily="34" charset="0"/>
              </a:rPr>
              <a:t>Økonomiske og administrative konsekvensar</a:t>
            </a:r>
          </a:p>
          <a:p>
            <a:pPr marL="0" indent="0" rtl="false">
              <a:lnSpc>
                <a:spcPct val="100000"/>
              </a:lnSpc>
              <a:spcBef>
                <a:spcPts val="0"/>
              </a:spcBef>
              <a:buNone/>
            </a:pPr>
            <a:r>
              <a:rPr lang="nn-no" sz="1000">
                <a:latin typeface="Arial" panose="020B0604020202020204" pitchFamily="34" charset="0"/>
                <a:cs typeface="Arial" panose="020B0604020202020204" pitchFamily="34" charset="0"/>
              </a:rPr>
              <a:t>Det vert lagt til grunn at dei tilsette i verksemda følger føringane i strategien og gjennomfører tiltaka i strategien innanfor vedtatte budsjett i strategiperioden.</a:t>
            </a:r>
          </a:p>
          <a:p>
            <a:pPr marL="0" indent="0" rtl="false">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rtl="false">
              <a:lnSpc>
                <a:spcPct val="100000"/>
              </a:lnSpc>
              <a:spcBef>
                <a:spcPts val="0"/>
              </a:spcBef>
              <a:buNone/>
            </a:pPr>
            <a:r>
              <a:rPr lang="nn-no" sz="1000">
                <a:latin typeface="Arial" panose="020B0604020202020204" pitchFamily="34" charset="0"/>
                <a:cs typeface="Arial" panose="020B0604020202020204" pitchFamily="34" charset="0"/>
              </a:rPr>
              <a:t>Innanfor kompetanseheving og digitalisering vil det vere behov for konsulentbistand estimert til X kr i 2017. Det skal årleg øyremerkast X kr per tilsett til opplæring. I 2017 og etterfølgande år må det påreknast eit førebels ukjent beløp til anskaffing og jamleg bruk av elektroniske verktøy. Avhengig av talet på brukarar dei elektroniske verktøya vil få, vil det vere ein internkostnad knytt til innføring, opplæring og oppfølging. Ei styrkt rådgiving og bistand til oppfølging av anskaffingar og kontraktar vil krevje allokering av ressursar. Gevinstane i form av betre måloppnåing vil sannsynlegvis langt overstige kostnadene over tid, men dei vil nok vere enklare å sannsynleggjere enn å bevise. </a:t>
            </a:r>
          </a:p>
          <a:p>
            <a:pPr marL="0" indent="0" rtl="false">
              <a:lnSpc>
                <a:spcPct val="100000"/>
              </a:lnSpc>
              <a:spcBef>
                <a:spcPts val="0"/>
              </a:spcBef>
              <a:buNone/>
            </a:pPr>
            <a:endParaRPr lang="nb-NO" sz="1000" b="1" dirty="0">
              <a:latin typeface="Arial" panose="020B0604020202020204" pitchFamily="34" charset="0"/>
              <a:cs typeface="Arial" panose="020B0604020202020204" pitchFamily="34" charset="0"/>
            </a:endParaRPr>
          </a:p>
          <a:p>
            <a:pPr marL="0" indent="0" rtl="false">
              <a:buNone/>
            </a:pPr>
            <a:endParaRPr lang="nb-NO" sz="1000" b="1" dirty="0">
              <a:latin typeface="Arial" panose="020B0604020202020204" pitchFamily="34" charset="0"/>
              <a:cs typeface="Arial" panose="020B0604020202020204" pitchFamily="34" charset="0"/>
            </a:endParaRPr>
          </a:p>
          <a:p>
            <a:pPr marL="0" indent="0" rtl="false">
              <a:buNone/>
            </a:pPr>
            <a:endParaRPr lang="nb-NO" sz="10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59"/>
            <a:ext cx="1586285" cy="261610"/>
          </a:xfrm>
          <a:prstGeom prst="rect">
            <a:avLst/>
          </a:prstGeom>
          <a:noFill/>
        </p:spPr>
        <p:txBody>
          <a:bodyPr wrap="square" rtlCol="false" anchor="ctr">
            <a:spAutoFit/>
          </a:bodyPr>
          <a:lstStyle/>
          <a:p>
            <a:pPr rtl="false"/>
            <a:r>
              <a:rPr lang="nn-no" sz="1100">
                <a:solidFill>
                  <a:srgbClr val="005380"/>
                </a:solidFill>
                <a:latin typeface="Arial" panose="020B0604020202020204" pitchFamily="34" charset="0"/>
                <a:cs typeface="Arial" panose="020B0604020202020204" pitchFamily="34" charset="0"/>
              </a:rPr>
              <a:t>Implementering</a:t>
            </a: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HOVUDMÅL</a:t>
            </a:r>
          </a:p>
        </p:txBody>
      </p:sp>
      <p:sp>
        <p:nvSpPr>
          <p:cNvPr id="15" name="Rektangel 14">
            <a:hlinkClick r:id="rId5"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chemeClr val="bg1"/>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rtlCol="false"/>
          <a:lstStyle/>
          <a:p>
            <a:pPr rtl="false"/>
            <a:fld id="{087DA6A7-F1BA-4F19-98D1-8BC0C441CFD1}" type="slidenum">
              <a:rPr lang="nb-NO" sz="800" smtClean="0">
                <a:solidFill>
                  <a:srgbClr val="5F6062"/>
                </a:solidFill>
                <a:latin typeface="Arial" panose="020B0604020202020204" pitchFamily="34" charset="0"/>
                <a:cs typeface="Arial" panose="020B0604020202020204" pitchFamily="34" charset="0"/>
              </a:rPr>
              <a:t>10</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rtlCol="false"/>
          <a:lstStyle/>
          <a:p>
            <a:pPr algn="l" rtl="false"/>
            <a:r>
              <a:rPr lang="nn-no" sz="800" b="1">
                <a:solidFill>
                  <a:srgbClr val="5F6062"/>
                </a:solidFill>
                <a:latin typeface="Arial" panose="020B0604020202020204" pitchFamily="34" charset="0"/>
                <a:cs typeface="Arial" panose="020B0604020202020204" pitchFamily="34" charset="0"/>
              </a:rPr>
              <a:t>Verksemd X </a:t>
            </a:r>
            <a:r>
              <a:rPr lang="nn-no" sz="800">
                <a:solidFill>
                  <a:srgbClr val="5F6062"/>
                </a:solidFill>
                <a:latin typeface="Arial" panose="020B0604020202020204" pitchFamily="34" charset="0"/>
                <a:cs typeface="Arial" panose="020B0604020202020204" pitchFamily="34" charset="0"/>
              </a:rPr>
              <a:t>anskaffingsstrategi 2017–2020</a:t>
            </a:r>
          </a:p>
        </p:txBody>
      </p:sp>
      <p:sp>
        <p:nvSpPr>
          <p:cNvPr id="12" name="Rektangel 11">
            <a:hlinkClick r:id="rId7" action="ppaction://hlinksldjump"/>
          </p:cNvPr>
          <p:cNvSpPr/>
          <p:nvPr/>
        </p:nvSpPr>
        <p:spPr>
          <a:xfrm>
            <a:off x="7084073" y="71984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5725" rtl="false">
              <a:buClr>
                <a:srgbClr val="5F6062"/>
              </a:buClr>
            </a:pPr>
            <a:r>
              <a:rPr lang="nn-no" sz="600">
                <a:solidFill>
                  <a:srgbClr val="5F6062"/>
                </a:solidFill>
                <a:latin typeface="Arial" panose="020B0604020202020204" pitchFamily="34" charset="0"/>
                <a:cs typeface="Arial" panose="020B0604020202020204" pitchFamily="34" charset="0"/>
              </a:rPr>
              <a:t>Målbilde</a:t>
            </a:r>
            <a:endParaRPr lang="nb-NO" sz="600" dirty="0">
              <a:solidFill>
                <a:srgbClr val="5F6062"/>
              </a:solidFill>
              <a:latin typeface="Arial" panose="020B0604020202020204" pitchFamily="34" charset="0"/>
              <a:cs typeface="Arial" panose="020B0604020202020204" pitchFamily="34" charset="0"/>
            </a:endParaRPr>
          </a:p>
        </p:txBody>
      </p:sp>
      <p:sp>
        <p:nvSpPr>
          <p:cNvPr id="18" name="Plassholder for innhold 2"/>
          <p:cNvSpPr txBox="1">
            <a:spLocks/>
          </p:cNvSpPr>
          <p:nvPr/>
        </p:nvSpPr>
        <p:spPr>
          <a:xfrm>
            <a:off x="4574497" y="1238969"/>
            <a:ext cx="4569503" cy="4733350"/>
          </a:xfrm>
          <a:prstGeom prst="rect">
            <a:avLst/>
          </a:prstGeom>
        </p:spPr>
        <p:txBody>
          <a:bodyPr vert="horz" lIns="91440" tIns="45720" rIns="91440" bIns="45720" rtlCol="fals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false">
              <a:lnSpc>
                <a:spcPct val="100000"/>
              </a:lnSpc>
              <a:spcBef>
                <a:spcPts val="0"/>
              </a:spcBef>
              <a:buFont typeface="Arial" panose="020B0604020202020204" pitchFamily="34" charset="0"/>
              <a:buNone/>
            </a:pPr>
            <a:r>
              <a:rPr lang="nn-no" sz="1000" b="1">
                <a:latin typeface="Arial" panose="020B0604020202020204" pitchFamily="34" charset="0"/>
                <a:cs typeface="Arial" panose="020B0604020202020204" pitchFamily="34" charset="0"/>
              </a:rPr>
              <a:t>Kritiske suksessfaktorar</a:t>
            </a:r>
          </a:p>
          <a:p>
            <a:pPr marL="0" indent="0" rtl="false">
              <a:spcBef>
                <a:spcPts val="0"/>
              </a:spcBef>
              <a:buNone/>
            </a:pPr>
            <a:r>
              <a:rPr lang="nn-no" sz="1000">
                <a:latin typeface="Arial" panose="020B0604020202020204" pitchFamily="34" charset="0"/>
                <a:cs typeface="Arial" panose="020B0604020202020204" pitchFamily="34" charset="0"/>
              </a:rPr>
              <a:t>For å lykkast med implementering av strategien er det behov for at: </a:t>
            </a:r>
          </a:p>
          <a:p>
            <a:pPr rtl="false">
              <a:spcBef>
                <a:spcPts val="0"/>
              </a:spcBef>
            </a:pPr>
            <a:r>
              <a:rPr lang="nn-no" sz="1000">
                <a:latin typeface="Arial" panose="020B0604020202020204" pitchFamily="34" charset="0"/>
                <a:cs typeface="Arial" panose="020B0604020202020204" pitchFamily="34" charset="0"/>
              </a:rPr>
              <a:t>anskaffingsstrategien er forankra frå topp til botn i verksemda. </a:t>
            </a:r>
          </a:p>
          <a:p>
            <a:pPr rtl="false">
              <a:spcBef>
                <a:spcPts val="0"/>
              </a:spcBef>
            </a:pPr>
            <a:r>
              <a:rPr lang="nn-no" sz="1000">
                <a:latin typeface="Arial" panose="020B0604020202020204" pitchFamily="34" charset="0"/>
                <a:cs typeface="Arial" panose="020B0604020202020204" pitchFamily="34" charset="0"/>
              </a:rPr>
              <a:t>alle anskaffingar vert gjennomførte i samsvar med gjeldande regelverk og interne rutinar, og at kontraktar vert etterlevde. </a:t>
            </a:r>
          </a:p>
          <a:p>
            <a:pPr rtl="false">
              <a:spcBef>
                <a:spcPts val="0"/>
              </a:spcBef>
            </a:pPr>
            <a:r>
              <a:rPr lang="nn-no" sz="1000">
                <a:latin typeface="Arial" panose="020B0604020202020204" pitchFamily="34" charset="0"/>
                <a:cs typeface="Arial" panose="020B0604020202020204" pitchFamily="34" charset="0"/>
              </a:rPr>
              <a:t>det vert frigjort ressursar i anskaffingsfunksjonen til gjennomføring av utviklingsoppgåver og implementering av tiltak. Dette gjer ein gjennom å: </a:t>
            </a:r>
          </a:p>
          <a:p>
            <a:pPr lvl="1" rtl="false">
              <a:spcBef>
                <a:spcPts val="0"/>
              </a:spcBef>
            </a:pPr>
            <a:r>
              <a:rPr lang="nn-no" sz="1000">
                <a:latin typeface="Arial" panose="020B0604020202020204" pitchFamily="34" charset="0"/>
                <a:cs typeface="Arial" panose="020B0604020202020204" pitchFamily="34" charset="0"/>
              </a:rPr>
              <a:t>utnytte kompetanse hos ressurspersonar i andre avdelingar og einingar som alt gjennomfører anskaffingsrelaterte oppgåver </a:t>
            </a:r>
          </a:p>
          <a:p>
            <a:pPr lvl="1" rtl="false">
              <a:spcBef>
                <a:spcPts val="0"/>
              </a:spcBef>
            </a:pPr>
            <a:r>
              <a:rPr lang="nn-no" sz="1000">
                <a:latin typeface="Arial" panose="020B0604020202020204" pitchFamily="34" charset="0"/>
                <a:cs typeface="Arial" panose="020B0604020202020204" pitchFamily="34" charset="0"/>
              </a:rPr>
              <a:t>forenkle og effektivisere saksbehandling </a:t>
            </a:r>
          </a:p>
          <a:p>
            <a:pPr lvl="1" rtl="false">
              <a:spcBef>
                <a:spcPts val="0"/>
              </a:spcBef>
            </a:pPr>
            <a:r>
              <a:rPr lang="nn-no" sz="1000">
                <a:latin typeface="Arial" panose="020B0604020202020204" pitchFamily="34" charset="0"/>
                <a:cs typeface="Arial" panose="020B0604020202020204" pitchFamily="34" charset="0"/>
              </a:rPr>
              <a:t>legge til rette for å nytte eksterne ressursar ved behov </a:t>
            </a:r>
          </a:p>
          <a:p>
            <a:pPr lvl="1" rtl="false">
              <a:spcBef>
                <a:spcPts val="0"/>
              </a:spcBef>
            </a:pPr>
            <a:r>
              <a:rPr lang="nn-no" sz="1000">
                <a:latin typeface="Arial" panose="020B0604020202020204" pitchFamily="34" charset="0"/>
                <a:cs typeface="Arial" panose="020B0604020202020204" pitchFamily="34" charset="0"/>
              </a:rPr>
              <a:t>innføre digitale anskaffingsprosessar</a:t>
            </a:r>
          </a:p>
          <a:p>
            <a:pPr rtl="false">
              <a:spcBef>
                <a:spcPts val="0"/>
              </a:spcBef>
            </a:pPr>
            <a:r>
              <a:rPr lang="nn-no" sz="1000">
                <a:latin typeface="Arial" panose="020B0604020202020204" pitchFamily="34" charset="0"/>
                <a:cs typeface="Arial" panose="020B0604020202020204" pitchFamily="34" charset="0"/>
              </a:rPr>
              <a:t>kommunisere informasjon om strategien ut til heile verksemda og at det vert rapportert på måloppnåing </a:t>
            </a:r>
          </a:p>
          <a:p>
            <a:pPr rtl="false">
              <a:spcBef>
                <a:spcPts val="0"/>
              </a:spcBef>
            </a:pPr>
            <a:r>
              <a:rPr lang="nn-no" sz="1000">
                <a:latin typeface="Arial" panose="020B0604020202020204" pitchFamily="34" charset="0"/>
                <a:cs typeface="Arial" panose="020B0604020202020204" pitchFamily="34" charset="0"/>
              </a:rPr>
              <a:t>handlingsplanen inneheld konkrete tiltak, mål som kvantifiserast, klare fristar og definerte ressursbehov </a:t>
            </a:r>
          </a:p>
          <a:p>
            <a:pPr rtl="false">
              <a:spcBef>
                <a:spcPts val="0"/>
              </a:spcBef>
            </a:pPr>
            <a:endParaRPr lang="nb-NO" sz="1000" dirty="0">
              <a:latin typeface="Arial" panose="020B0604020202020204" pitchFamily="34" charset="0"/>
              <a:cs typeface="Arial" panose="020B0604020202020204" pitchFamily="34" charset="0"/>
            </a:endParaRPr>
          </a:p>
          <a:p>
            <a:pPr marL="0" indent="0" rtl="false">
              <a:lnSpc>
                <a:spcPct val="100000"/>
              </a:lnSpc>
              <a:spcBef>
                <a:spcPts val="0"/>
              </a:spcBef>
              <a:buNone/>
            </a:pPr>
            <a:r>
              <a:rPr lang="nn-no" sz="1000" b="1">
                <a:latin typeface="Arial" panose="020B0604020202020204" pitchFamily="34" charset="0"/>
                <a:cs typeface="Arial" panose="020B0604020202020204" pitchFamily="34" charset="0"/>
              </a:rPr>
              <a:t>Gevinstrealisering</a:t>
            </a:r>
          </a:p>
          <a:p>
            <a:pPr marL="0" indent="0" rtl="false">
              <a:lnSpc>
                <a:spcPct val="100000"/>
              </a:lnSpc>
              <a:spcBef>
                <a:spcPts val="0"/>
              </a:spcBef>
              <a:buNone/>
            </a:pPr>
            <a:r>
              <a:rPr lang="nn-no" sz="1000">
                <a:latin typeface="Arial" panose="020B0604020202020204" pitchFamily="34" charset="0"/>
                <a:cs typeface="Arial" panose="020B0604020202020204" pitchFamily="34" charset="0"/>
              </a:rPr>
              <a:t>Ved utgangen av strategien skal oppnådde fordelar og effektar dokumenterast.</a:t>
            </a:r>
          </a:p>
          <a:p>
            <a:pPr marL="0" indent="0" rtl="false">
              <a:lnSpc>
                <a:spcPct val="100000"/>
              </a:lnSpc>
              <a:spcBef>
                <a:spcPts val="0"/>
              </a:spcBef>
              <a:buNone/>
            </a:pPr>
            <a:endParaRPr lang="nb-NO" sz="1000" b="1" dirty="0">
              <a:latin typeface="Arial" panose="020B0604020202020204" pitchFamily="34" charset="0"/>
              <a:cs typeface="Arial" panose="020B0604020202020204" pitchFamily="34" charset="0"/>
            </a:endParaRPr>
          </a:p>
          <a:p>
            <a:pPr marL="0" indent="0" rtl="false">
              <a:lnSpc>
                <a:spcPct val="100000"/>
              </a:lnSpc>
              <a:spcBef>
                <a:spcPts val="0"/>
              </a:spcBef>
              <a:buNone/>
            </a:pPr>
            <a:r>
              <a:rPr lang="nn-no" sz="1000" b="1">
                <a:latin typeface="Arial" panose="020B0604020202020204" pitchFamily="34" charset="0"/>
                <a:cs typeface="Arial" panose="020B0604020202020204" pitchFamily="34" charset="0"/>
              </a:rPr>
              <a:t>Tilgjengeleggjering av strategi</a:t>
            </a:r>
          </a:p>
          <a:p>
            <a:pPr marL="0" indent="0" rtl="false">
              <a:lnSpc>
                <a:spcPct val="100000"/>
              </a:lnSpc>
              <a:spcBef>
                <a:spcPts val="0"/>
              </a:spcBef>
              <a:buNone/>
            </a:pPr>
            <a:r>
              <a:rPr lang="nn-no" sz="1000">
                <a:latin typeface="Arial" panose="020B0604020202020204" pitchFamily="34" charset="0"/>
                <a:cs typeface="Arial" panose="020B0604020202020204" pitchFamily="34" charset="0"/>
              </a:rPr>
              <a:t>Strategien vil verte publisert på verksemda sine nettsider og på Doffin under verksemdsprofilen.</a:t>
            </a:r>
          </a:p>
          <a:p>
            <a:pPr marL="0" indent="0" rtl="false">
              <a:spcBef>
                <a:spcPts val="0"/>
              </a:spcBef>
              <a:buNone/>
            </a:pPr>
            <a:endParaRPr lang="nb-NO" sz="1000" dirty="0">
              <a:latin typeface="Arial" panose="020B0604020202020204" pitchFamily="34" charset="0"/>
              <a:cs typeface="Arial" panose="020B0604020202020204" pitchFamily="34" charset="0"/>
            </a:endParaRPr>
          </a:p>
          <a:p>
            <a:pPr rtl="false">
              <a:spcBef>
                <a:spcPts val="0"/>
              </a:spcBef>
            </a:pPr>
            <a:endParaRPr lang="nb-NO" sz="1000" dirty="0">
              <a:latin typeface="Arial" panose="020B0604020202020204" pitchFamily="34" charset="0"/>
              <a:cs typeface="Arial" panose="020B0604020202020204" pitchFamily="34" charset="0"/>
            </a:endParaRPr>
          </a:p>
          <a:p>
            <a:pPr marL="0" indent="0" rtl="false">
              <a:spcBef>
                <a:spcPts val="0"/>
              </a:spcBef>
              <a:buNone/>
            </a:pPr>
            <a:endParaRPr lang="nb-NO" sz="1000" dirty="0">
              <a:latin typeface="Arial" panose="020B0604020202020204" pitchFamily="34" charset="0"/>
              <a:cs typeface="Arial" panose="020B0604020202020204" pitchFamily="34" charset="0"/>
            </a:endParaRPr>
          </a:p>
          <a:p>
            <a:pPr marL="0" indent="0" rtl="false">
              <a:lnSpc>
                <a:spcPct val="100000"/>
              </a:lnSpc>
              <a:spcBef>
                <a:spcPts val="0"/>
              </a:spcBef>
              <a:buFont typeface="Arial" panose="020B0604020202020204" pitchFamily="34" charset="0"/>
              <a:buNone/>
            </a:pPr>
            <a:endParaRPr lang="nb-NO" sz="1000" b="1" dirty="0">
              <a:latin typeface="Arial" panose="020B0604020202020204" pitchFamily="34" charset="0"/>
              <a:cs typeface="Arial" panose="020B0604020202020204" pitchFamily="34" charset="0"/>
            </a:endParaRPr>
          </a:p>
          <a:p>
            <a:pPr marL="0" indent="0" rtl="false">
              <a:lnSpc>
                <a:spcPct val="100000"/>
              </a:lnSpc>
              <a:spcBef>
                <a:spcPts val="0"/>
              </a:spcBef>
              <a:buFont typeface="Arial" panose="020B0604020202020204" pitchFamily="34" charset="0"/>
              <a:buNone/>
            </a:pPr>
            <a:endParaRPr lang="nb-NO" sz="1000" b="1" dirty="0">
              <a:latin typeface="Arial" panose="020B0604020202020204" pitchFamily="34" charset="0"/>
              <a:cs typeface="Arial" panose="020B0604020202020204" pitchFamily="34" charset="0"/>
            </a:endParaRPr>
          </a:p>
          <a:p>
            <a:pPr marL="0" indent="0" rtl="false">
              <a:buFont typeface="Arial" panose="020B0604020202020204" pitchFamily="34" charset="0"/>
              <a:buNone/>
            </a:pPr>
            <a:endParaRPr lang="nb-NO" sz="1000" b="1" dirty="0">
              <a:latin typeface="Arial" panose="020B0604020202020204" pitchFamily="34" charset="0"/>
              <a:cs typeface="Arial" panose="020B0604020202020204" pitchFamily="34" charset="0"/>
            </a:endParaRPr>
          </a:p>
          <a:p>
            <a:pPr marL="0" indent="0" rtl="false">
              <a:buFont typeface="Arial" panose="020B0604020202020204" pitchFamily="34" charset="0"/>
              <a:buNone/>
            </a:pPr>
            <a:endParaRPr lang="nb-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469989"/>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85053"/>
            <a:ext cx="1586285" cy="246221"/>
          </a:xfrm>
          <a:prstGeom prst="rect">
            <a:avLst/>
          </a:prstGeom>
          <a:noFill/>
        </p:spPr>
        <p:txBody>
          <a:bodyPr wrap="square" rtlCol="false" anchor="ctr">
            <a:spAutoFit/>
          </a:bodyPr>
          <a:lstStyle/>
          <a:p>
            <a:pPr rtl="false"/>
            <a:r>
              <a:rPr lang="nn-no" sz="1000">
                <a:solidFill>
                  <a:srgbClr val="005380"/>
                </a:solidFill>
                <a:latin typeface="Arial" panose="020B0604020202020204" pitchFamily="34" charset="0"/>
                <a:cs typeface="Arial" panose="020B0604020202020204" pitchFamily="34" charset="0"/>
              </a:rPr>
              <a:t>Målbilde</a:t>
            </a:r>
            <a:endParaRPr lang="nb-NO" sz="1000" dirty="0">
              <a:solidFill>
                <a:srgbClr val="005380"/>
              </a:solidFill>
              <a:latin typeface="Arial" panose="020B0604020202020204" pitchFamily="34" charset="0"/>
              <a:cs typeface="Arial" panose="020B0604020202020204" pitchFamily="34" charset="0"/>
            </a:endParaRP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HOVUDMÅL</a:t>
            </a:r>
          </a:p>
        </p:txBody>
      </p:sp>
      <p:sp>
        <p:nvSpPr>
          <p:cNvPr id="15" name="Rektangel 14">
            <a:hlinkClick r:id="rId5"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chemeClr val="bg1"/>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rtlCol="false"/>
          <a:lstStyle/>
          <a:p>
            <a:pPr rtl="false"/>
            <a:fld id="{087DA6A7-F1BA-4F19-98D1-8BC0C441CFD1}" type="slidenum">
              <a:rPr lang="nb-NO" sz="800" smtClean="0">
                <a:solidFill>
                  <a:srgbClr val="5F6062"/>
                </a:solidFill>
                <a:latin typeface="Arial" panose="020B0604020202020204" pitchFamily="34" charset="0"/>
                <a:cs typeface="Arial" panose="020B0604020202020204" pitchFamily="34" charset="0"/>
              </a:rPr>
              <a:t>11</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rtlCol="false"/>
          <a:lstStyle/>
          <a:p>
            <a:pPr algn="l" rtl="false"/>
            <a:r>
              <a:rPr lang="nn-no" sz="800" b="1">
                <a:solidFill>
                  <a:srgbClr val="5F6062"/>
                </a:solidFill>
                <a:latin typeface="Arial" panose="020B0604020202020204" pitchFamily="34" charset="0"/>
                <a:cs typeface="Arial" panose="020B0604020202020204" pitchFamily="34" charset="0"/>
              </a:rPr>
              <a:t>Verksemd X </a:t>
            </a:r>
            <a:r>
              <a:rPr lang="nn-no" sz="800">
                <a:solidFill>
                  <a:srgbClr val="5F6062"/>
                </a:solidFill>
                <a:latin typeface="Arial" panose="020B0604020202020204" pitchFamily="34" charset="0"/>
                <a:cs typeface="Arial" panose="020B0604020202020204" pitchFamily="34" charset="0"/>
              </a:rPr>
              <a:t>anskaffingsstrategi 2017–2020</a:t>
            </a:r>
          </a:p>
        </p:txBody>
      </p:sp>
      <p:sp>
        <p:nvSpPr>
          <p:cNvPr id="18" name="Rectangle 3"/>
          <p:cNvSpPr>
            <a:spLocks noChangeAspect="1" noChangeArrowheads="1"/>
          </p:cNvSpPr>
          <p:nvPr/>
        </p:nvSpPr>
        <p:spPr bwMode="auto">
          <a:xfrm>
            <a:off x="1173163" y="1339850"/>
            <a:ext cx="6985000" cy="4695825"/>
          </a:xfrm>
          <a:prstGeom prst="rect">
            <a:avLst/>
          </a:prstGeom>
          <a:solidFill>
            <a:schemeClr val="bg1"/>
          </a:solidFill>
          <a:ln w="12700">
            <a:solidFill>
              <a:srgbClr val="5F606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0"/>
              </a:spcBef>
              <a:buFontTx/>
              <a:buNone/>
            </a:pPr>
            <a:endParaRPr lang="nb-NO" altLang="nb-NO" sz="1000">
              <a:solidFill>
                <a:srgbClr val="5F6062"/>
              </a:solidFill>
              <a:cs typeface="Arial" panose="020B0604020202020204" pitchFamily="34" charset="0"/>
            </a:endParaRPr>
          </a:p>
        </p:txBody>
      </p:sp>
      <p:sp>
        <p:nvSpPr>
          <p:cNvPr id="21" name="Arc 5"/>
          <p:cNvSpPr>
            <a:spLocks noChangeAspect="1"/>
          </p:cNvSpPr>
          <p:nvPr/>
        </p:nvSpPr>
        <p:spPr bwMode="auto">
          <a:xfrm>
            <a:off x="3752850" y="1370013"/>
            <a:ext cx="4378325" cy="2789237"/>
          </a:xfrm>
          <a:custGeom>
            <a:avLst/>
            <a:gdLst>
              <a:gd name="T0" fmla="*/ 714249033 w 26839"/>
              <a:gd name="T1" fmla="*/ 345668984 h 21842"/>
              <a:gd name="T2" fmla="*/ 26591 w 26839"/>
              <a:gd name="T3" fmla="*/ 0 h 21842"/>
              <a:gd name="T4" fmla="*/ 574826976 w 26839"/>
              <a:gd name="T5" fmla="*/ 3946460 h 21842"/>
              <a:gd name="T6" fmla="*/ 0 60000 65536"/>
              <a:gd name="T7" fmla="*/ 0 60000 65536"/>
              <a:gd name="T8" fmla="*/ 0 60000 65536"/>
            </a:gdLst>
            <a:ahLst/>
            <a:cxnLst>
              <a:cxn ang="T6">
                <a:pos x="T0" y="T1"/>
              </a:cxn>
              <a:cxn ang="T7">
                <a:pos x="T2" y="T3"/>
              </a:cxn>
              <a:cxn ang="T8">
                <a:pos x="T4" y="T5"/>
              </a:cxn>
            </a:cxnLst>
            <a:rect l="0" t="0" r="r" b="b"/>
            <a:pathLst>
              <a:path w="26839" h="21842" fill="none" extrusionOk="0">
                <a:moveTo>
                  <a:pt x="26839" y="21197"/>
                </a:moveTo>
                <a:cubicBezTo>
                  <a:pt x="25125" y="21625"/>
                  <a:pt x="23366" y="21842"/>
                  <a:pt x="21600" y="21842"/>
                </a:cubicBezTo>
                <a:cubicBezTo>
                  <a:pt x="9670" y="21842"/>
                  <a:pt x="0" y="12171"/>
                  <a:pt x="0" y="242"/>
                </a:cubicBezTo>
                <a:cubicBezTo>
                  <a:pt x="0" y="161"/>
                  <a:pt x="0" y="80"/>
                  <a:pt x="1" y="0"/>
                </a:cubicBezTo>
              </a:path>
              <a:path w="26839" h="21842" stroke="0" extrusionOk="0">
                <a:moveTo>
                  <a:pt x="26839" y="21197"/>
                </a:moveTo>
                <a:cubicBezTo>
                  <a:pt x="25125" y="21625"/>
                  <a:pt x="23366" y="21842"/>
                  <a:pt x="21600" y="21842"/>
                </a:cubicBezTo>
                <a:cubicBezTo>
                  <a:pt x="9670" y="21842"/>
                  <a:pt x="0" y="12171"/>
                  <a:pt x="0" y="242"/>
                </a:cubicBezTo>
                <a:cubicBezTo>
                  <a:pt x="0" y="161"/>
                  <a:pt x="0" y="80"/>
                  <a:pt x="1" y="0"/>
                </a:cubicBezTo>
                <a:lnTo>
                  <a:pt x="21600" y="242"/>
                </a:lnTo>
                <a:lnTo>
                  <a:pt x="26839" y="21197"/>
                </a:lnTo>
                <a:close/>
              </a:path>
            </a:pathLst>
          </a:custGeom>
          <a:noFill/>
          <a:ln w="12700" cap="rnd">
            <a:solidFill>
              <a:srgbClr val="5F606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false"/>
          <a:lstStyle/>
          <a:p>
            <a:pPr rtl="false"/>
            <a:endParaRPr lang="nb-NO" sz="1000">
              <a:solidFill>
                <a:srgbClr val="5F6062"/>
              </a:solidFill>
              <a:latin typeface="Arial" panose="020B0604020202020204" pitchFamily="34" charset="0"/>
              <a:cs typeface="Arial" panose="020B0604020202020204" pitchFamily="34" charset="0"/>
            </a:endParaRPr>
          </a:p>
        </p:txBody>
      </p:sp>
      <p:sp>
        <p:nvSpPr>
          <p:cNvPr id="22" name="Arc 6"/>
          <p:cNvSpPr>
            <a:spLocks noChangeAspect="1"/>
          </p:cNvSpPr>
          <p:nvPr/>
        </p:nvSpPr>
        <p:spPr bwMode="auto">
          <a:xfrm>
            <a:off x="2378075" y="1333500"/>
            <a:ext cx="5740400" cy="4022725"/>
          </a:xfrm>
          <a:custGeom>
            <a:avLst/>
            <a:gdLst>
              <a:gd name="T0" fmla="*/ 1319988470 w 24964"/>
              <a:gd name="T1" fmla="*/ 709124743 h 22553"/>
              <a:gd name="T2" fmla="*/ 1110415 w 24964"/>
              <a:gd name="T3" fmla="*/ 0 h 22553"/>
              <a:gd name="T4" fmla="*/ 1142114712 w 24964"/>
              <a:gd name="T5" fmla="*/ 30319642 h 22553"/>
              <a:gd name="T6" fmla="*/ 0 60000 65536"/>
              <a:gd name="T7" fmla="*/ 0 60000 65536"/>
              <a:gd name="T8" fmla="*/ 0 60000 65536"/>
            </a:gdLst>
            <a:ahLst/>
            <a:cxnLst>
              <a:cxn ang="T6">
                <a:pos x="T0" y="T1"/>
              </a:cxn>
              <a:cxn ang="T7">
                <a:pos x="T2" y="T3"/>
              </a:cxn>
              <a:cxn ang="T8">
                <a:pos x="T4" y="T5"/>
              </a:cxn>
            </a:cxnLst>
            <a:rect l="0" t="0" r="r" b="b"/>
            <a:pathLst>
              <a:path w="24964" h="22553" fill="none" extrusionOk="0">
                <a:moveTo>
                  <a:pt x="24964" y="22289"/>
                </a:moveTo>
                <a:cubicBezTo>
                  <a:pt x="23851" y="22464"/>
                  <a:pt x="22726" y="22553"/>
                  <a:pt x="21600" y="22553"/>
                </a:cubicBezTo>
                <a:cubicBezTo>
                  <a:pt x="9670" y="22553"/>
                  <a:pt x="0" y="12882"/>
                  <a:pt x="0" y="953"/>
                </a:cubicBezTo>
                <a:cubicBezTo>
                  <a:pt x="0" y="635"/>
                  <a:pt x="7" y="317"/>
                  <a:pt x="21" y="0"/>
                </a:cubicBezTo>
              </a:path>
              <a:path w="24964" h="22553" stroke="0" extrusionOk="0">
                <a:moveTo>
                  <a:pt x="24964" y="22289"/>
                </a:moveTo>
                <a:cubicBezTo>
                  <a:pt x="23851" y="22464"/>
                  <a:pt x="22726" y="22553"/>
                  <a:pt x="21600" y="22553"/>
                </a:cubicBezTo>
                <a:cubicBezTo>
                  <a:pt x="9670" y="22553"/>
                  <a:pt x="0" y="12882"/>
                  <a:pt x="0" y="953"/>
                </a:cubicBezTo>
                <a:cubicBezTo>
                  <a:pt x="0" y="635"/>
                  <a:pt x="7" y="317"/>
                  <a:pt x="21" y="0"/>
                </a:cubicBezTo>
                <a:lnTo>
                  <a:pt x="21600" y="953"/>
                </a:lnTo>
                <a:lnTo>
                  <a:pt x="24964" y="22289"/>
                </a:lnTo>
                <a:close/>
              </a:path>
            </a:pathLst>
          </a:custGeom>
          <a:noFill/>
          <a:ln w="12700" cap="rnd">
            <a:solidFill>
              <a:srgbClr val="5F606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false"/>
          <a:lstStyle/>
          <a:p>
            <a:pPr rtl="false"/>
            <a:endParaRPr lang="nb-NO" sz="1000">
              <a:solidFill>
                <a:srgbClr val="5F6062"/>
              </a:solidFill>
              <a:latin typeface="Arial" panose="020B0604020202020204" pitchFamily="34" charset="0"/>
              <a:cs typeface="Arial" panose="020B0604020202020204" pitchFamily="34" charset="0"/>
            </a:endParaRPr>
          </a:p>
        </p:txBody>
      </p:sp>
      <p:sp>
        <p:nvSpPr>
          <p:cNvPr id="24" name="Arc 8"/>
          <p:cNvSpPr>
            <a:spLocks noChangeAspect="1"/>
          </p:cNvSpPr>
          <p:nvPr/>
        </p:nvSpPr>
        <p:spPr bwMode="auto">
          <a:xfrm>
            <a:off x="5446713" y="1366838"/>
            <a:ext cx="2684462" cy="1906587"/>
          </a:xfrm>
          <a:custGeom>
            <a:avLst/>
            <a:gdLst>
              <a:gd name="T0" fmla="*/ 261307427 w 27578"/>
              <a:gd name="T1" fmla="*/ 149348800 h 23464"/>
              <a:gd name="T2" fmla="*/ 767531 w 27578"/>
              <a:gd name="T3" fmla="*/ 0 h 23464"/>
              <a:gd name="T4" fmla="*/ 204664578 w 27578"/>
              <a:gd name="T5" fmla="*/ 12307091 h 23464"/>
              <a:gd name="T6" fmla="*/ 0 60000 65536"/>
              <a:gd name="T7" fmla="*/ 0 60000 65536"/>
              <a:gd name="T8" fmla="*/ 0 60000 65536"/>
            </a:gdLst>
            <a:ahLst/>
            <a:cxnLst>
              <a:cxn ang="T6">
                <a:pos x="T0" y="T1"/>
              </a:cxn>
              <a:cxn ang="T7">
                <a:pos x="T2" y="T3"/>
              </a:cxn>
              <a:cxn ang="T8">
                <a:pos x="T4" y="T5"/>
              </a:cxn>
            </a:cxnLst>
            <a:rect l="0" t="0" r="r" b="b"/>
            <a:pathLst>
              <a:path w="27578" h="23464" fill="none" extrusionOk="0">
                <a:moveTo>
                  <a:pt x="27578" y="22620"/>
                </a:moveTo>
                <a:cubicBezTo>
                  <a:pt x="25634" y="23179"/>
                  <a:pt x="23622" y="23464"/>
                  <a:pt x="21600" y="23464"/>
                </a:cubicBezTo>
                <a:cubicBezTo>
                  <a:pt x="9670" y="23464"/>
                  <a:pt x="0" y="13793"/>
                  <a:pt x="0" y="1864"/>
                </a:cubicBezTo>
                <a:cubicBezTo>
                  <a:pt x="0" y="1241"/>
                  <a:pt x="26" y="619"/>
                  <a:pt x="80" y="-1"/>
                </a:cubicBezTo>
              </a:path>
              <a:path w="27578" h="23464" stroke="0" extrusionOk="0">
                <a:moveTo>
                  <a:pt x="27578" y="22620"/>
                </a:moveTo>
                <a:cubicBezTo>
                  <a:pt x="25634" y="23179"/>
                  <a:pt x="23622" y="23464"/>
                  <a:pt x="21600" y="23464"/>
                </a:cubicBezTo>
                <a:cubicBezTo>
                  <a:pt x="9670" y="23464"/>
                  <a:pt x="0" y="13793"/>
                  <a:pt x="0" y="1864"/>
                </a:cubicBezTo>
                <a:cubicBezTo>
                  <a:pt x="0" y="1241"/>
                  <a:pt x="26" y="619"/>
                  <a:pt x="80" y="-1"/>
                </a:cubicBezTo>
                <a:lnTo>
                  <a:pt x="21600" y="1864"/>
                </a:lnTo>
                <a:lnTo>
                  <a:pt x="27578" y="22620"/>
                </a:lnTo>
                <a:close/>
              </a:path>
            </a:pathLst>
          </a:custGeom>
          <a:noFill/>
          <a:ln w="12700" cap="rnd">
            <a:solidFill>
              <a:srgbClr val="5F606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false"/>
          <a:lstStyle/>
          <a:p>
            <a:pPr rtl="false"/>
            <a:endParaRPr lang="nb-NO" sz="1000">
              <a:solidFill>
                <a:srgbClr val="5F6062"/>
              </a:solidFill>
              <a:latin typeface="Arial" panose="020B0604020202020204" pitchFamily="34" charset="0"/>
              <a:cs typeface="Arial" panose="020B0604020202020204" pitchFamily="34" charset="0"/>
            </a:endParaRPr>
          </a:p>
        </p:txBody>
      </p:sp>
      <p:sp>
        <p:nvSpPr>
          <p:cNvPr id="32" name="Line 16"/>
          <p:cNvSpPr>
            <a:spLocks noChangeShapeType="1"/>
          </p:cNvSpPr>
          <p:nvPr/>
        </p:nvSpPr>
        <p:spPr bwMode="auto">
          <a:xfrm flipH="1">
            <a:off x="6272213" y="1570038"/>
            <a:ext cx="1439862" cy="4464050"/>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90000" tIns="46800" rIns="90000" bIns="46800" rtlCol="false"/>
          <a:lstStyle/>
          <a:p>
            <a:pPr rtl="false"/>
            <a:endParaRPr lang="nb-NO" sz="800">
              <a:solidFill>
                <a:srgbClr val="5F6062"/>
              </a:solidFill>
              <a:latin typeface="Arial" panose="020B0604020202020204" pitchFamily="34" charset="0"/>
              <a:cs typeface="Arial" panose="020B0604020202020204" pitchFamily="34" charset="0"/>
            </a:endParaRPr>
          </a:p>
        </p:txBody>
      </p:sp>
      <p:sp>
        <p:nvSpPr>
          <p:cNvPr id="34" name="Line 18"/>
          <p:cNvSpPr>
            <a:spLocks noChangeShapeType="1"/>
          </p:cNvSpPr>
          <p:nvPr/>
        </p:nvSpPr>
        <p:spPr bwMode="auto">
          <a:xfrm flipH="1">
            <a:off x="1169868" y="1570038"/>
            <a:ext cx="6397745" cy="4138099"/>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90000" tIns="46800" rIns="90000" bIns="46800" rtlCol="false"/>
          <a:lstStyle/>
          <a:p>
            <a:pPr rtl="false"/>
            <a:endParaRPr lang="nb-NO" sz="800">
              <a:solidFill>
                <a:srgbClr val="5F6062"/>
              </a:solidFill>
              <a:latin typeface="Arial" panose="020B0604020202020204" pitchFamily="34" charset="0"/>
              <a:cs typeface="Arial" panose="020B0604020202020204" pitchFamily="34" charset="0"/>
            </a:endParaRPr>
          </a:p>
        </p:txBody>
      </p:sp>
      <p:sp>
        <p:nvSpPr>
          <p:cNvPr id="35" name="Line 19"/>
          <p:cNvSpPr>
            <a:spLocks noChangeShapeType="1"/>
          </p:cNvSpPr>
          <p:nvPr/>
        </p:nvSpPr>
        <p:spPr bwMode="auto">
          <a:xfrm flipH="1">
            <a:off x="1167253" y="1538288"/>
            <a:ext cx="6189222" cy="1767314"/>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90000" tIns="46800" rIns="90000" bIns="46800" rtlCol="false"/>
          <a:lstStyle/>
          <a:p>
            <a:pPr rtl="false"/>
            <a:endParaRPr lang="nb-NO" sz="800">
              <a:solidFill>
                <a:srgbClr val="5F6062"/>
              </a:solidFill>
              <a:latin typeface="Arial" panose="020B0604020202020204" pitchFamily="34" charset="0"/>
              <a:cs typeface="Arial" panose="020B0604020202020204" pitchFamily="34" charset="0"/>
            </a:endParaRPr>
          </a:p>
        </p:txBody>
      </p:sp>
      <p:sp>
        <p:nvSpPr>
          <p:cNvPr id="36" name="Text Box 20"/>
          <p:cNvSpPr txBox="1">
            <a:spLocks noChangeArrowheads="1"/>
          </p:cNvSpPr>
          <p:nvPr/>
        </p:nvSpPr>
        <p:spPr bwMode="auto">
          <a:xfrm>
            <a:off x="1319179" y="151013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38" name="Line 22"/>
          <p:cNvSpPr>
            <a:spLocks noChangeShapeType="1"/>
          </p:cNvSpPr>
          <p:nvPr/>
        </p:nvSpPr>
        <p:spPr bwMode="auto">
          <a:xfrm flipH="1">
            <a:off x="4038600" y="1497013"/>
            <a:ext cx="3744913" cy="4537075"/>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90000" tIns="46800" rIns="90000" bIns="46800" rtlCol="false"/>
          <a:lstStyle/>
          <a:p>
            <a:pPr rtl="false"/>
            <a:endParaRPr lang="nb-NO" sz="800">
              <a:solidFill>
                <a:srgbClr val="5F6062"/>
              </a:solidFill>
              <a:latin typeface="Arial" panose="020B0604020202020204" pitchFamily="34" charset="0"/>
              <a:cs typeface="Arial" panose="020B0604020202020204" pitchFamily="34" charset="0"/>
            </a:endParaRPr>
          </a:p>
        </p:txBody>
      </p:sp>
      <p:sp>
        <p:nvSpPr>
          <p:cNvPr id="41" name="Text Box 25"/>
          <p:cNvSpPr txBox="1">
            <a:spLocks noChangeArrowheads="1"/>
          </p:cNvSpPr>
          <p:nvPr/>
        </p:nvSpPr>
        <p:spPr bwMode="auto">
          <a:xfrm>
            <a:off x="4111625" y="151013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43" name="Text Box 27"/>
          <p:cNvSpPr txBox="1">
            <a:spLocks noChangeArrowheads="1"/>
          </p:cNvSpPr>
          <p:nvPr/>
        </p:nvSpPr>
        <p:spPr bwMode="auto">
          <a:xfrm>
            <a:off x="2465404" y="151013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46" name="Text Box 30"/>
          <p:cNvSpPr txBox="1">
            <a:spLocks noChangeArrowheads="1"/>
          </p:cNvSpPr>
          <p:nvPr/>
        </p:nvSpPr>
        <p:spPr bwMode="auto">
          <a:xfrm>
            <a:off x="5551488" y="151013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47" name="Text Box 31"/>
          <p:cNvSpPr txBox="1">
            <a:spLocks noChangeArrowheads="1"/>
          </p:cNvSpPr>
          <p:nvPr/>
        </p:nvSpPr>
        <p:spPr bwMode="auto">
          <a:xfrm>
            <a:off x="1355803" y="3286368"/>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51" name="Text Box 35"/>
          <p:cNvSpPr txBox="1">
            <a:spLocks noChangeArrowheads="1"/>
          </p:cNvSpPr>
          <p:nvPr/>
        </p:nvSpPr>
        <p:spPr bwMode="auto">
          <a:xfrm>
            <a:off x="2973654" y="2857060"/>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52" name="Text Box 36"/>
          <p:cNvSpPr txBox="1">
            <a:spLocks noChangeArrowheads="1"/>
          </p:cNvSpPr>
          <p:nvPr/>
        </p:nvSpPr>
        <p:spPr bwMode="auto">
          <a:xfrm>
            <a:off x="4325410" y="2432844"/>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lnSpc>
                <a:spcPct val="90000"/>
              </a:lnSpc>
              <a:spcBef>
                <a:spcPct val="0"/>
              </a:spcBef>
              <a:buFontTx/>
              <a:buNone/>
            </a:pPr>
            <a:r>
              <a:rPr lang="nn-no" sz="80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53" name="Text Box 37"/>
          <p:cNvSpPr txBox="1">
            <a:spLocks noChangeArrowheads="1"/>
          </p:cNvSpPr>
          <p:nvPr/>
        </p:nvSpPr>
        <p:spPr bwMode="auto">
          <a:xfrm>
            <a:off x="5685631" y="2043438"/>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59" name="Text Box 43"/>
          <p:cNvSpPr txBox="1">
            <a:spLocks noChangeArrowheads="1"/>
          </p:cNvSpPr>
          <p:nvPr/>
        </p:nvSpPr>
        <p:spPr bwMode="auto">
          <a:xfrm>
            <a:off x="2346953" y="5064821"/>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60" name="Text Box 44"/>
          <p:cNvSpPr txBox="1">
            <a:spLocks noChangeArrowheads="1"/>
          </p:cNvSpPr>
          <p:nvPr/>
        </p:nvSpPr>
        <p:spPr bwMode="auto">
          <a:xfrm>
            <a:off x="4098221" y="3823734"/>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62" name="Text Box 46"/>
          <p:cNvSpPr txBox="1">
            <a:spLocks noChangeArrowheads="1"/>
          </p:cNvSpPr>
          <p:nvPr/>
        </p:nvSpPr>
        <p:spPr bwMode="auto">
          <a:xfrm>
            <a:off x="5334794" y="3083719"/>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63" name="Text Box 47"/>
          <p:cNvSpPr txBox="1">
            <a:spLocks noChangeArrowheads="1"/>
          </p:cNvSpPr>
          <p:nvPr/>
        </p:nvSpPr>
        <p:spPr bwMode="auto">
          <a:xfrm>
            <a:off x="6203826" y="2449275"/>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64" name="Text Box 48"/>
          <p:cNvSpPr txBox="1">
            <a:spLocks noChangeArrowheads="1"/>
          </p:cNvSpPr>
          <p:nvPr/>
        </p:nvSpPr>
        <p:spPr bwMode="auto">
          <a:xfrm>
            <a:off x="6195484" y="3454997"/>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65" name="Text Box 49"/>
          <p:cNvSpPr txBox="1">
            <a:spLocks noChangeArrowheads="1"/>
          </p:cNvSpPr>
          <p:nvPr/>
        </p:nvSpPr>
        <p:spPr bwMode="auto">
          <a:xfrm>
            <a:off x="4802737" y="5255790"/>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66" name="Text Box 50"/>
          <p:cNvSpPr txBox="1">
            <a:spLocks noChangeArrowheads="1"/>
          </p:cNvSpPr>
          <p:nvPr/>
        </p:nvSpPr>
        <p:spPr bwMode="auto">
          <a:xfrm>
            <a:off x="5515015" y="4350228"/>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68" name="Text Box 52"/>
          <p:cNvSpPr txBox="1">
            <a:spLocks noChangeArrowheads="1"/>
          </p:cNvSpPr>
          <p:nvPr/>
        </p:nvSpPr>
        <p:spPr bwMode="auto">
          <a:xfrm>
            <a:off x="6534150" y="548322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69" name="Text Box 53"/>
          <p:cNvSpPr txBox="1">
            <a:spLocks noChangeArrowheads="1"/>
          </p:cNvSpPr>
          <p:nvPr/>
        </p:nvSpPr>
        <p:spPr bwMode="auto">
          <a:xfrm>
            <a:off x="6890484" y="423471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70" name="Text Box 54"/>
          <p:cNvSpPr txBox="1">
            <a:spLocks noChangeArrowheads="1"/>
          </p:cNvSpPr>
          <p:nvPr/>
        </p:nvSpPr>
        <p:spPr bwMode="auto">
          <a:xfrm>
            <a:off x="7366393" y="2699018"/>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71" name="Text Box 55"/>
          <p:cNvSpPr txBox="1">
            <a:spLocks noChangeArrowheads="1"/>
          </p:cNvSpPr>
          <p:nvPr/>
        </p:nvSpPr>
        <p:spPr bwMode="auto">
          <a:xfrm>
            <a:off x="7089071" y="3628989"/>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rtlCol="fals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rtl="false">
              <a:spcBef>
                <a:spcPct val="50000"/>
              </a:spcBef>
              <a:buFontTx/>
              <a:buNone/>
            </a:pPr>
            <a:r>
              <a:rPr lang="nn-no" sz="800">
                <a:solidFill>
                  <a:srgbClr val="5F6062"/>
                </a:solidFill>
                <a:cs typeface="Arial" panose="020B0604020202020204" pitchFamily="34" charset="0"/>
              </a:rPr>
              <a:t>xxx</a:t>
            </a:r>
          </a:p>
        </p:txBody>
      </p:sp>
      <p:sp>
        <p:nvSpPr>
          <p:cNvPr id="73" name="Rektangel 72">
            <a:hlinkClick r:id="rId7" action="ppaction://hlinksldjump"/>
          </p:cNvPr>
          <p:cNvSpPr/>
          <p:nvPr/>
        </p:nvSpPr>
        <p:spPr>
          <a:xfrm>
            <a:off x="7084073" y="730420"/>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5725" rtl="false">
              <a:buClr>
                <a:srgbClr val="5F6062"/>
              </a:buClr>
            </a:pPr>
            <a:r>
              <a:rPr lang="nn-no" sz="600">
                <a:solidFill>
                  <a:schemeClr val="bg1"/>
                </a:solidFill>
                <a:latin typeface="Arial" panose="020B0604020202020204" pitchFamily="34" charset="0"/>
                <a:cs typeface="Arial" panose="020B0604020202020204" pitchFamily="34" charset="0"/>
              </a:rPr>
              <a:t>Målbilde</a:t>
            </a:r>
            <a:endParaRPr lang="nb-NO" sz="600" dirty="0">
              <a:solidFill>
                <a:schemeClr val="bg1"/>
              </a:solidFill>
              <a:latin typeface="Arial" panose="020B0604020202020204" pitchFamily="34" charset="0"/>
              <a:cs typeface="Arial" panose="020B0604020202020204" pitchFamily="34" charset="0"/>
            </a:endParaRPr>
          </a:p>
        </p:txBody>
      </p:sp>
      <p:sp>
        <p:nvSpPr>
          <p:cNvPr id="4" name="Rektangel 3"/>
          <p:cNvSpPr/>
          <p:nvPr/>
        </p:nvSpPr>
        <p:spPr>
          <a:xfrm>
            <a:off x="8165186" y="5316323"/>
            <a:ext cx="216000" cy="725385"/>
          </a:xfrm>
          <a:prstGeom prst="rect">
            <a:avLst/>
          </a:prstGeom>
          <a:solidFill>
            <a:srgbClr val="C19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5F6062"/>
                </a:solidFill>
                <a:latin typeface="Arial" panose="020B0604020202020204" pitchFamily="34" charset="0"/>
                <a:cs typeface="Arial" panose="020B0604020202020204" pitchFamily="34" charset="0"/>
              </a:rPr>
              <a:t>2017</a:t>
            </a:r>
          </a:p>
        </p:txBody>
      </p:sp>
      <p:sp>
        <p:nvSpPr>
          <p:cNvPr id="75" name="Rektangel 74"/>
          <p:cNvSpPr/>
          <p:nvPr/>
        </p:nvSpPr>
        <p:spPr>
          <a:xfrm>
            <a:off x="1169868" y="1114778"/>
            <a:ext cx="1232465" cy="216000"/>
          </a:xfrm>
          <a:prstGeom prst="rect">
            <a:avLst/>
          </a:prstGeom>
          <a:solidFill>
            <a:srgbClr val="C19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5F6062"/>
                </a:solidFill>
                <a:latin typeface="Arial" panose="020B0604020202020204" pitchFamily="34" charset="0"/>
                <a:cs typeface="Arial" panose="020B0604020202020204" pitchFamily="34" charset="0"/>
              </a:rPr>
              <a:t>2017</a:t>
            </a:r>
          </a:p>
        </p:txBody>
      </p:sp>
      <p:sp>
        <p:nvSpPr>
          <p:cNvPr id="76" name="Rektangel 75"/>
          <p:cNvSpPr/>
          <p:nvPr/>
        </p:nvSpPr>
        <p:spPr>
          <a:xfrm>
            <a:off x="5460962" y="1114778"/>
            <a:ext cx="1895513" cy="216000"/>
          </a:xfrm>
          <a:prstGeom prst="rect">
            <a:avLst/>
          </a:prstGeom>
          <a:solidFill>
            <a:srgbClr val="D8E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5F6062"/>
                </a:solidFill>
                <a:latin typeface="Arial" panose="020B0604020202020204" pitchFamily="34" charset="0"/>
                <a:cs typeface="Arial" panose="020B0604020202020204" pitchFamily="34" charset="0"/>
              </a:rPr>
              <a:t>2020</a:t>
            </a:r>
          </a:p>
        </p:txBody>
      </p:sp>
      <p:sp>
        <p:nvSpPr>
          <p:cNvPr id="78" name="Ellipse 77"/>
          <p:cNvSpPr/>
          <p:nvPr/>
        </p:nvSpPr>
        <p:spPr>
          <a:xfrm>
            <a:off x="7208063" y="1128482"/>
            <a:ext cx="1080000" cy="1080000"/>
          </a:xfrm>
          <a:prstGeom prst="ellipse">
            <a:avLst/>
          </a:prstGeom>
          <a:solidFill>
            <a:srgbClr val="5F606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algn="ctr" rtl="false"/>
            <a:r>
              <a:rPr lang="nn-no" sz="800">
                <a:solidFill>
                  <a:schemeClr val="bg1"/>
                </a:solidFill>
                <a:latin typeface="Arial" panose="020B0604020202020204" pitchFamily="34" charset="0"/>
                <a:cs typeface="Arial" panose="020B0604020202020204" pitchFamily="34" charset="0"/>
              </a:rPr>
              <a:t>Verksemda har realisert strategien</a:t>
            </a:r>
          </a:p>
        </p:txBody>
      </p:sp>
      <p:sp>
        <p:nvSpPr>
          <p:cNvPr id="79" name="Rektangel 78"/>
          <p:cNvSpPr/>
          <p:nvPr/>
        </p:nvSpPr>
        <p:spPr>
          <a:xfrm>
            <a:off x="2401623" y="1114778"/>
            <a:ext cx="1349640" cy="216000"/>
          </a:xfrm>
          <a:prstGeom prst="rect">
            <a:avLst/>
          </a:prstGeom>
          <a:solidFill>
            <a:srgbClr val="F6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5F6062"/>
                </a:solidFill>
                <a:latin typeface="Arial" panose="020B0604020202020204" pitchFamily="34" charset="0"/>
                <a:cs typeface="Arial" panose="020B0604020202020204" pitchFamily="34" charset="0"/>
              </a:rPr>
              <a:t>2018</a:t>
            </a:r>
          </a:p>
        </p:txBody>
      </p:sp>
      <p:sp>
        <p:nvSpPr>
          <p:cNvPr id="80" name="Rektangel 79"/>
          <p:cNvSpPr/>
          <p:nvPr/>
        </p:nvSpPr>
        <p:spPr>
          <a:xfrm>
            <a:off x="8165186" y="4069042"/>
            <a:ext cx="216000" cy="1253805"/>
          </a:xfrm>
          <a:prstGeom prst="rect">
            <a:avLst/>
          </a:prstGeom>
          <a:solidFill>
            <a:srgbClr val="F6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5F6062"/>
                </a:solidFill>
                <a:latin typeface="Arial" panose="020B0604020202020204" pitchFamily="34" charset="0"/>
                <a:cs typeface="Arial" panose="020B0604020202020204" pitchFamily="34" charset="0"/>
              </a:rPr>
              <a:t>2018</a:t>
            </a:r>
          </a:p>
        </p:txBody>
      </p:sp>
      <p:sp>
        <p:nvSpPr>
          <p:cNvPr id="81" name="Rektangel 80"/>
          <p:cNvSpPr/>
          <p:nvPr/>
        </p:nvSpPr>
        <p:spPr>
          <a:xfrm>
            <a:off x="814828" y="1338937"/>
            <a:ext cx="360000" cy="196626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false" anchor="ctr"/>
          <a:lstStyle/>
          <a:p>
            <a:pPr algn="ctr" rtl="false"/>
            <a:r>
              <a:rPr lang="nn-no" sz="800">
                <a:solidFill>
                  <a:srgbClr val="5F6062"/>
                </a:solidFill>
                <a:latin typeface="Arial" panose="020B0604020202020204" pitchFamily="34" charset="0"/>
                <a:cs typeface="Arial" panose="020B0604020202020204" pitchFamily="34" charset="0"/>
              </a:rPr>
              <a:t>Anskaffingar skal bidra til betre behovsdekning og møte behova for framtida</a:t>
            </a:r>
          </a:p>
        </p:txBody>
      </p:sp>
      <p:sp>
        <p:nvSpPr>
          <p:cNvPr id="83" name="Rektangel 82"/>
          <p:cNvSpPr/>
          <p:nvPr/>
        </p:nvSpPr>
        <p:spPr>
          <a:xfrm>
            <a:off x="814828" y="3303787"/>
            <a:ext cx="360000" cy="2381617"/>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false" anchor="ctr"/>
          <a:lstStyle/>
          <a:p>
            <a:pPr algn="ctr" rtl="false"/>
            <a:r>
              <a:rPr lang="nn-no" sz="800">
                <a:solidFill>
                  <a:srgbClr val="5F6062"/>
                </a:solidFill>
                <a:latin typeface="Arial" panose="020B0604020202020204" pitchFamily="34" charset="0"/>
                <a:cs typeface="Arial" panose="020B0604020202020204" pitchFamily="34" charset="0"/>
              </a:rPr>
              <a:t>Anskaffingar skal bidra til effektiv tenesteproduksjon gjennom betre ressursutnytting.</a:t>
            </a:r>
          </a:p>
        </p:txBody>
      </p:sp>
      <p:sp>
        <p:nvSpPr>
          <p:cNvPr id="86" name="Rektangel 85"/>
          <p:cNvSpPr/>
          <p:nvPr/>
        </p:nvSpPr>
        <p:spPr>
          <a:xfrm>
            <a:off x="1173163" y="6038020"/>
            <a:ext cx="2865437" cy="36000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false" anchor="ctr"/>
          <a:lstStyle/>
          <a:p>
            <a:pPr algn="ctr" rtl="false"/>
            <a:r>
              <a:rPr lang="nn-no" sz="800">
                <a:solidFill>
                  <a:srgbClr val="5F6062"/>
                </a:solidFill>
                <a:latin typeface="Arial" panose="020B0604020202020204" pitchFamily="34" charset="0"/>
                <a:cs typeface="Arial" panose="020B0604020202020204" pitchFamily="34" charset="0"/>
              </a:rPr>
              <a:t>Anskaffingar skal gjennomførast raskare, enklare og digitalt.</a:t>
            </a:r>
            <a:endParaRPr lang="nb-NO" sz="800" dirty="0">
              <a:solidFill>
                <a:srgbClr val="5F6062"/>
              </a:solidFill>
              <a:latin typeface="Arial" panose="020B0604020202020204" pitchFamily="34" charset="0"/>
              <a:cs typeface="Arial" panose="020B0604020202020204" pitchFamily="34" charset="0"/>
            </a:endParaRPr>
          </a:p>
        </p:txBody>
      </p:sp>
      <p:sp>
        <p:nvSpPr>
          <p:cNvPr id="87" name="Rektangel 86"/>
          <p:cNvSpPr/>
          <p:nvPr/>
        </p:nvSpPr>
        <p:spPr>
          <a:xfrm>
            <a:off x="4038600" y="6038020"/>
            <a:ext cx="2243137" cy="36000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false" anchor="ctr"/>
          <a:lstStyle/>
          <a:p>
            <a:pPr algn="ctr" rtl="false"/>
            <a:r>
              <a:rPr lang="nn-no" sz="800">
                <a:solidFill>
                  <a:srgbClr val="5F6062"/>
                </a:solidFill>
                <a:latin typeface="Arial" panose="020B0604020202020204" pitchFamily="34" charset="0"/>
                <a:cs typeface="Arial" panose="020B0604020202020204" pitchFamily="34" charset="0"/>
              </a:rPr>
              <a:t>Anskaffingar skal bidra til marknadsutvikling.</a:t>
            </a:r>
          </a:p>
        </p:txBody>
      </p:sp>
      <p:sp>
        <p:nvSpPr>
          <p:cNvPr id="88" name="Rektangel 87"/>
          <p:cNvSpPr/>
          <p:nvPr/>
        </p:nvSpPr>
        <p:spPr>
          <a:xfrm>
            <a:off x="6278864" y="6038019"/>
            <a:ext cx="1877590" cy="36000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false" anchor="ctr"/>
          <a:lstStyle/>
          <a:p>
            <a:pPr algn="ctr" rtl="false"/>
            <a:r>
              <a:rPr lang="nn-no" sz="800">
                <a:solidFill>
                  <a:srgbClr val="5F6062"/>
                </a:solidFill>
                <a:latin typeface="Arial" panose="020B0604020202020204" pitchFamily="34" charset="0"/>
                <a:cs typeface="Arial" panose="020B0604020202020204" pitchFamily="34" charset="0"/>
              </a:rPr>
              <a:t>Verksemda skal vise samfunnsansvar i anskaffingane.</a:t>
            </a:r>
          </a:p>
        </p:txBody>
      </p:sp>
      <p:sp>
        <p:nvSpPr>
          <p:cNvPr id="89" name="Rektangel 88"/>
          <p:cNvSpPr/>
          <p:nvPr/>
        </p:nvSpPr>
        <p:spPr>
          <a:xfrm>
            <a:off x="8165186" y="3206222"/>
            <a:ext cx="216000" cy="866082"/>
          </a:xfrm>
          <a:prstGeom prst="rect">
            <a:avLst/>
          </a:prstGeom>
          <a:solidFill>
            <a:srgbClr val="DA8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5F6062"/>
                </a:solidFill>
                <a:latin typeface="Arial" panose="020B0604020202020204" pitchFamily="34" charset="0"/>
                <a:cs typeface="Arial" panose="020B0604020202020204" pitchFamily="34" charset="0"/>
              </a:rPr>
              <a:t>2019</a:t>
            </a:r>
          </a:p>
        </p:txBody>
      </p:sp>
      <p:sp>
        <p:nvSpPr>
          <p:cNvPr id="90" name="Rektangel 89"/>
          <p:cNvSpPr/>
          <p:nvPr/>
        </p:nvSpPr>
        <p:spPr>
          <a:xfrm>
            <a:off x="8165185" y="1985678"/>
            <a:ext cx="216000" cy="1225437"/>
          </a:xfrm>
          <a:prstGeom prst="rect">
            <a:avLst/>
          </a:prstGeom>
          <a:solidFill>
            <a:srgbClr val="D8E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5F6062"/>
                </a:solidFill>
                <a:latin typeface="Arial" panose="020B0604020202020204" pitchFamily="34" charset="0"/>
                <a:cs typeface="Arial" panose="020B0604020202020204" pitchFamily="34" charset="0"/>
              </a:rPr>
              <a:t>2020</a:t>
            </a:r>
          </a:p>
        </p:txBody>
      </p:sp>
      <p:sp>
        <p:nvSpPr>
          <p:cNvPr id="91" name="Rektangel 90"/>
          <p:cNvSpPr/>
          <p:nvPr/>
        </p:nvSpPr>
        <p:spPr>
          <a:xfrm>
            <a:off x="3751262" y="1114778"/>
            <a:ext cx="1709699" cy="216000"/>
          </a:xfrm>
          <a:prstGeom prst="rect">
            <a:avLst/>
          </a:prstGeom>
          <a:solidFill>
            <a:srgbClr val="DA8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5F6062"/>
                </a:solidFill>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2287195641"/>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id="11" name="Plassholder for innhold 8"/>
          <p:cNvGraphicFramePr>
            <a:graphicFrameLocks/>
          </p:cNvGraphicFramePr>
          <p:nvPr>
            <p:extLst>
              <p:ext uri="{D42A27DB-BD31-4B8C-83A1-F6EECF244321}">
                <p14:modId xmlns:p14="http://schemas.microsoft.com/office/powerpoint/2010/main" val="2092105766"/>
              </p:ext>
            </p:extLst>
          </p:nvPr>
        </p:nvGraphicFramePr>
        <p:xfrm>
          <a:off x="4572000" y="3108458"/>
          <a:ext cx="4572000" cy="3651152"/>
        </p:xfrm>
        <a:graphic>
          <a:graphicData uri="http://schemas.openxmlformats.org/drawingml/2006/chart">
            <c:chart xmlns:c="http://schemas.openxmlformats.org/drawingml/2006/chart" r:id="rId3"/>
          </a:graphicData>
        </a:graphic>
      </p:graphicFrame>
      <p:sp>
        <p:nvSpPr>
          <p:cNvPr id="3" name="Plassholder for innhold 2"/>
          <p:cNvSpPr>
            <a:spLocks noGrp="1"/>
          </p:cNvSpPr>
          <p:nvPr>
            <p:ph idx="1"/>
          </p:nvPr>
        </p:nvSpPr>
        <p:spPr>
          <a:xfrm>
            <a:off x="10243" y="1259933"/>
            <a:ext cx="4569503" cy="4733350"/>
          </a:xfrm>
        </p:spPr>
        <p:txBody>
          <a:bodyPr rtlCol="false">
            <a:normAutofit/>
          </a:bodyPr>
          <a:lstStyle/>
          <a:p>
            <a:pPr marL="0" indent="0" rtl="false">
              <a:buNone/>
            </a:pPr>
            <a:r>
              <a:rPr lang="nn-no" sz="1000">
                <a:latin typeface="Arial" panose="020B0604020202020204" pitchFamily="34" charset="0"/>
                <a:cs typeface="Arial" panose="020B0604020202020204" pitchFamily="34" charset="0"/>
              </a:rPr>
              <a:t>Verksemda anskaffar årleg varer og tenester for X kr. Dette utgjer X % av det årlege budsjettet vårt. Vi har ei avtaledekning på X % og X tal rammeavtalar per 1.1.2017.</a:t>
            </a:r>
          </a:p>
          <a:p>
            <a:pPr marL="0" indent="0" rtl="false">
              <a:buNone/>
            </a:pPr>
            <a:r>
              <a:rPr lang="nn-no" sz="1000">
                <a:latin typeface="Arial" panose="020B0604020202020204" pitchFamily="34" charset="0"/>
                <a:cs typeface="Arial" panose="020B0604020202020204" pitchFamily="34" charset="0"/>
              </a:rPr>
              <a:t>Avtalane som vert inngått, er viktige både for verksemda, brukarane og leverandørane. Med dette følger eit ansvar om å opptre som ein profesjonell innkjøpar og sørge for å få mest mogleg att for midlane. Samtidig ønsker verksemda å bruke anskaffingane strategisk for å bidra til den innovasjon- og verksemdsutviklinga vi treng. </a:t>
            </a:r>
          </a:p>
          <a:p>
            <a:pPr marL="0" indent="0" rtl="false">
              <a:buNone/>
            </a:pPr>
            <a:r>
              <a:rPr lang="nn-no" sz="1000">
                <a:latin typeface="Arial" panose="020B0604020202020204" pitchFamily="34" charset="0"/>
                <a:cs typeface="Arial" panose="020B0604020202020204" pitchFamily="34" charset="0"/>
              </a:rPr>
              <a:t>Anskaffingar er eit strategisk viktig område for verksemda og skal vere med på å sikre at vi når måla våre. I nokre tilfelle er det ein direkte samanheng mellom kvaliteten på dei anskaffingane verksemda gjer, og kvaliteten på dei tenestene som vi leverer. </a:t>
            </a:r>
          </a:p>
          <a:p>
            <a:pPr marL="0" indent="0" rtl="false">
              <a:buNone/>
            </a:pPr>
            <a:r>
              <a:rPr lang="nn-no" sz="1000">
                <a:latin typeface="Arial" panose="020B0604020202020204" pitchFamily="34" charset="0"/>
                <a:cs typeface="Arial" panose="020B0604020202020204" pitchFamily="34" charset="0"/>
              </a:rPr>
              <a:t>Anskaffingsstrategien skal støtte opp om hovudstrategien til verksemda og skildre ei overordna tenking og åtferd for anskaffingar. Anskaffingsstrategien skal gi eit felles grunnlag for gjennomføring av anskaffingar og sikre effektiv ressursbruk. Vi skal gjennomføre anskaffingane i tråd med lov og forskrift og sikre krava til konkurranse, likebehandling og openheit. </a:t>
            </a:r>
          </a:p>
          <a:p>
            <a:pPr marL="0" indent="0" rtl="false">
              <a:buNone/>
            </a:pPr>
            <a:r>
              <a:rPr lang="nn-no" sz="1000">
                <a:latin typeface="Arial" panose="020B0604020202020204" pitchFamily="34" charset="0"/>
                <a:cs typeface="Arial" panose="020B0604020202020204" pitchFamily="34" charset="0"/>
              </a:rPr>
              <a:t>Strategien gjeld for alt anskaffingsarbeid som vert gjennomført i verksemda, på tvers av einingar og for alle fasar i ein anskaffingsprosess; frå planlegging av anskaffinga til avslutninga av kontrakten. Han vedkjem alle delar av organisasjonen, og alle tilsette har eit felles ansvar for å bidra til at vi lykkast med å nå måla.  </a:t>
            </a: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59"/>
            <a:ext cx="1586285" cy="261610"/>
          </a:xfrm>
          <a:prstGeom prst="rect">
            <a:avLst/>
          </a:prstGeom>
          <a:noFill/>
        </p:spPr>
        <p:txBody>
          <a:bodyPr wrap="square" rtlCol="false" anchor="ctr">
            <a:spAutoFit/>
          </a:bodyPr>
          <a:lstStyle/>
          <a:p>
            <a:pPr rtl="false"/>
            <a:r>
              <a:rPr lang="nn-no" sz="1100">
                <a:solidFill>
                  <a:srgbClr val="005380"/>
                </a:solidFill>
                <a:latin typeface="Arial" panose="020B0604020202020204" pitchFamily="34" charset="0"/>
                <a:cs typeface="Arial" panose="020B0604020202020204" pitchFamily="34" charset="0"/>
              </a:rPr>
              <a:t>Introduksjon</a:t>
            </a:r>
          </a:p>
        </p:txBody>
      </p:sp>
      <p:graphicFrame>
        <p:nvGraphicFramePr>
          <p:cNvPr id="9" name="Plassholder for innhold 7"/>
          <p:cNvGraphicFramePr>
            <a:graphicFrameLocks/>
          </p:cNvGraphicFramePr>
          <p:nvPr>
            <p:extLst>
              <p:ext uri="{D42A27DB-BD31-4B8C-83A1-F6EECF244321}">
                <p14:modId xmlns:p14="http://schemas.microsoft.com/office/powerpoint/2010/main" val="348523047"/>
              </p:ext>
            </p:extLst>
          </p:nvPr>
        </p:nvGraphicFramePr>
        <p:xfrm>
          <a:off x="5736715" y="1108164"/>
          <a:ext cx="2890232" cy="1983783"/>
        </p:xfrm>
        <a:graphic>
          <a:graphicData uri="http://schemas.openxmlformats.org/drawingml/2006/chart">
            <c:chart xmlns:c="http://schemas.openxmlformats.org/drawingml/2006/chart" r:id="rId4"/>
          </a:graphicData>
        </a:graphic>
      </p:graphicFrame>
      <p:sp>
        <p:nvSpPr>
          <p:cNvPr id="10" name="Rektangel 9">
            <a:hlinkClick r:id="rId5" action="ppaction://hlinksldjump"/>
          </p:cNvPr>
          <p:cNvSpPr/>
          <p:nvPr/>
        </p:nvSpPr>
        <p:spPr>
          <a:xfrm>
            <a:off x="72000"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chemeClr val="bg1"/>
                </a:solidFill>
                <a:latin typeface="Arial" panose="020B0604020202020204" pitchFamily="34" charset="0"/>
                <a:cs typeface="Arial" panose="020B0604020202020204" pitchFamily="34" charset="0"/>
              </a:rPr>
              <a:t>INTRODUKSJON</a:t>
            </a:r>
          </a:p>
        </p:txBody>
      </p:sp>
      <p:sp>
        <p:nvSpPr>
          <p:cNvPr id="12" name="TekstSylinder 11"/>
          <p:cNvSpPr txBox="1"/>
          <p:nvPr/>
        </p:nvSpPr>
        <p:spPr>
          <a:xfrm>
            <a:off x="4579747" y="2787231"/>
            <a:ext cx="1021433" cy="246221"/>
          </a:xfrm>
          <a:prstGeom prst="rect">
            <a:avLst/>
          </a:prstGeom>
          <a:noFill/>
        </p:spPr>
        <p:txBody>
          <a:bodyPr wrap="none" rtlCol="false">
            <a:spAutoFit/>
          </a:bodyPr>
          <a:lstStyle/>
          <a:p>
            <a:pPr rtl="false"/>
            <a:r>
              <a:rPr lang="nn-no" sz="1000">
                <a:latin typeface="Arial" panose="020B0604020202020204" pitchFamily="34" charset="0"/>
                <a:cs typeface="Arial" panose="020B0604020202020204" pitchFamily="34" charset="0"/>
              </a:rPr>
              <a:t>Sjølvevaluering</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6"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HOVUDMÅL</a:t>
            </a:r>
          </a:p>
        </p:txBody>
      </p:sp>
      <p:sp>
        <p:nvSpPr>
          <p:cNvPr id="15" name="Rektangel 14">
            <a:hlinkClick r:id="rId7"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DELMÅL</a:t>
            </a:r>
          </a:p>
        </p:txBody>
      </p:sp>
      <p:sp>
        <p:nvSpPr>
          <p:cNvPr id="16" name="Rektangel 15">
            <a:hlinkClick r:id="rId8"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rtlCol="false"/>
          <a:lstStyle/>
          <a:p>
            <a:pPr rtl="false"/>
            <a:fld id="{087DA6A7-F1BA-4F19-98D1-8BC0C441CFD1}" type="slidenum">
              <a:rPr lang="nb-NO" sz="800" smtClean="0">
                <a:solidFill>
                  <a:srgbClr val="5F6062"/>
                </a:solidFill>
                <a:latin typeface="Arial" panose="020B0604020202020204" pitchFamily="34" charset="0"/>
                <a:cs typeface="Arial" panose="020B0604020202020204" pitchFamily="34" charset="0"/>
              </a:rPr>
              <a:t>2</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rtlCol="false"/>
          <a:lstStyle/>
          <a:p>
            <a:pPr algn="l" rtl="false"/>
            <a:r>
              <a:rPr lang="nn-no" sz="800" b="1">
                <a:solidFill>
                  <a:srgbClr val="5F6062"/>
                </a:solidFill>
                <a:latin typeface="Arial" panose="020B0604020202020204" pitchFamily="34" charset="0"/>
                <a:cs typeface="Arial" panose="020B0604020202020204" pitchFamily="34" charset="0"/>
              </a:rPr>
              <a:t>Verksemd X </a:t>
            </a:r>
            <a:r>
              <a:rPr lang="nn-no" sz="800">
                <a:solidFill>
                  <a:srgbClr val="5F6062"/>
                </a:solidFill>
                <a:latin typeface="Arial" panose="020B0604020202020204" pitchFamily="34" charset="0"/>
                <a:cs typeface="Arial" panose="020B0604020202020204" pitchFamily="34" charset="0"/>
              </a:rPr>
              <a:t>anskaffingsstrategi 2017–2020</a:t>
            </a:r>
          </a:p>
        </p:txBody>
      </p:sp>
      <p:sp>
        <p:nvSpPr>
          <p:cNvPr id="18" name="TekstSylinder 17"/>
          <p:cNvSpPr txBox="1"/>
          <p:nvPr/>
        </p:nvSpPr>
        <p:spPr>
          <a:xfrm>
            <a:off x="4579747" y="1259933"/>
            <a:ext cx="1843774" cy="246221"/>
          </a:xfrm>
          <a:prstGeom prst="rect">
            <a:avLst/>
          </a:prstGeom>
          <a:noFill/>
        </p:spPr>
        <p:txBody>
          <a:bodyPr wrap="none" rtlCol="false">
            <a:spAutoFit/>
          </a:bodyPr>
          <a:lstStyle/>
          <a:p>
            <a:pPr rtl="false"/>
            <a:r>
              <a:rPr lang="nn-no" sz="1000">
                <a:latin typeface="Arial" panose="020B0604020202020204" pitchFamily="34" charset="0"/>
                <a:cs typeface="Arial" panose="020B0604020202020204" pitchFamily="34" charset="0"/>
              </a:rPr>
              <a:t>Verksemda sitt forbruk i 2016</a:t>
            </a:r>
          </a:p>
        </p:txBody>
      </p:sp>
      <p:sp>
        <p:nvSpPr>
          <p:cNvPr id="20" name="Rektangel 19"/>
          <p:cNvSpPr/>
          <p:nvPr/>
        </p:nvSpPr>
        <p:spPr>
          <a:xfrm>
            <a:off x="1251040" y="5021105"/>
            <a:ext cx="2095893" cy="226150"/>
          </a:xfrm>
          <a:prstGeom prst="rect">
            <a:avLst/>
          </a:prstGeom>
          <a:solidFill>
            <a:srgbClr val="B1B2B3"/>
          </a:solid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rtl="false"/>
            <a:r>
              <a:rPr lang="nn-no" sz="1000">
                <a:solidFill>
                  <a:srgbClr val="5F6062"/>
                </a:solidFill>
                <a:latin typeface="Arial" panose="020B0604020202020204" pitchFamily="34" charset="0"/>
                <a:cs typeface="Arial" panose="020B0604020202020204" pitchFamily="34" charset="0"/>
              </a:rPr>
              <a:t>Våre viktigaste innkjøp</a:t>
            </a:r>
          </a:p>
        </p:txBody>
      </p:sp>
      <p:sp>
        <p:nvSpPr>
          <p:cNvPr id="21" name="Rektangel 20"/>
          <p:cNvSpPr/>
          <p:nvPr/>
        </p:nvSpPr>
        <p:spPr>
          <a:xfrm>
            <a:off x="1251040" y="5247440"/>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228600" indent="-228600" rtl="false">
              <a:buFont typeface="+mj-lt"/>
              <a:buAutoNum type="arabicPeriod"/>
            </a:pPr>
            <a:r>
              <a:rPr lang="nn-no" sz="1000">
                <a:solidFill>
                  <a:srgbClr val="5F6062"/>
                </a:solidFill>
                <a:latin typeface="Arial" panose="020B0604020202020204" pitchFamily="34" charset="0"/>
                <a:cs typeface="Arial" panose="020B0604020202020204" pitchFamily="34" charset="0"/>
              </a:rPr>
              <a:t>Konsulenttenester</a:t>
            </a:r>
          </a:p>
        </p:txBody>
      </p:sp>
      <p:sp>
        <p:nvSpPr>
          <p:cNvPr id="22" name="Rektangel 21"/>
          <p:cNvSpPr/>
          <p:nvPr/>
        </p:nvSpPr>
        <p:spPr>
          <a:xfrm>
            <a:off x="1251040" y="5472601"/>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228600" indent="-228600" rtl="false">
              <a:buFont typeface="+mj-lt"/>
              <a:buAutoNum type="arabicPeriod" startAt="2"/>
            </a:pPr>
            <a:r>
              <a:rPr lang="nn-no" sz="1000">
                <a:solidFill>
                  <a:srgbClr val="5F6062"/>
                </a:solidFill>
                <a:latin typeface="Arial" panose="020B0604020202020204" pitchFamily="34" charset="0"/>
                <a:cs typeface="Arial" panose="020B0604020202020204" pitchFamily="34" charset="0"/>
              </a:rPr>
              <a:t>Leige av lokale</a:t>
            </a:r>
          </a:p>
        </p:txBody>
      </p:sp>
      <p:sp>
        <p:nvSpPr>
          <p:cNvPr id="23" name="Rektangel 22"/>
          <p:cNvSpPr/>
          <p:nvPr/>
        </p:nvSpPr>
        <p:spPr>
          <a:xfrm>
            <a:off x="1251040" y="5697801"/>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228600" indent="-228600" rtl="false">
              <a:buFont typeface="+mj-lt"/>
              <a:buAutoNum type="arabicPeriod" startAt="3"/>
            </a:pPr>
            <a:r>
              <a:rPr lang="nn-no" sz="1000">
                <a:solidFill>
                  <a:srgbClr val="5F6062"/>
                </a:solidFill>
                <a:latin typeface="Arial" panose="020B0604020202020204" pitchFamily="34" charset="0"/>
                <a:cs typeface="Arial" panose="020B0604020202020204" pitchFamily="34" charset="0"/>
              </a:rPr>
              <a:t>Programvare for drift av X</a:t>
            </a:r>
            <a:endParaRPr lang="nb-NO" sz="1000" dirty="0">
              <a:solidFill>
                <a:srgbClr val="5F6062"/>
              </a:solidFill>
              <a:latin typeface="Arial" panose="020B0604020202020204" pitchFamily="34" charset="0"/>
              <a:cs typeface="Arial" panose="020B0604020202020204" pitchFamily="34" charset="0"/>
            </a:endParaRPr>
          </a:p>
        </p:txBody>
      </p:sp>
      <p:sp>
        <p:nvSpPr>
          <p:cNvPr id="24" name="Rektangel 23"/>
          <p:cNvSpPr/>
          <p:nvPr/>
        </p:nvSpPr>
        <p:spPr>
          <a:xfrm>
            <a:off x="1251040" y="5924304"/>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228600" indent="-228600" rtl="false">
              <a:buFont typeface="+mj-lt"/>
              <a:buAutoNum type="arabicPeriod" startAt="4"/>
            </a:pPr>
            <a:r>
              <a:rPr lang="nn-no" sz="1000">
                <a:solidFill>
                  <a:srgbClr val="5F6062"/>
                </a:solidFill>
                <a:latin typeface="Arial" panose="020B0604020202020204" pitchFamily="34" charset="0"/>
                <a:cs typeface="Arial" panose="020B0604020202020204" pitchFamily="34" charset="0"/>
              </a:rPr>
              <a:t>Datamaskiner</a:t>
            </a:r>
          </a:p>
        </p:txBody>
      </p:sp>
      <p:sp>
        <p:nvSpPr>
          <p:cNvPr id="25" name="Rektangel 24"/>
          <p:cNvSpPr/>
          <p:nvPr/>
        </p:nvSpPr>
        <p:spPr>
          <a:xfrm>
            <a:off x="1251040" y="6150889"/>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marL="228600" indent="-228600" rtl="false">
              <a:buFont typeface="+mj-lt"/>
              <a:buAutoNum type="arabicPeriod" startAt="5"/>
            </a:pPr>
            <a:r>
              <a:rPr lang="nn-no" sz="1000">
                <a:solidFill>
                  <a:srgbClr val="5F6062"/>
                </a:solidFill>
                <a:latin typeface="Arial" panose="020B0604020202020204" pitchFamily="34" charset="0"/>
                <a:cs typeface="Arial" panose="020B0604020202020204" pitchFamily="34" charset="0"/>
              </a:rPr>
              <a:t>Vikartenester</a:t>
            </a:r>
          </a:p>
        </p:txBody>
      </p:sp>
    </p:spTree>
    <p:extLst>
      <p:ext uri="{BB962C8B-B14F-4D97-AF65-F5344CB8AC3E}">
        <p14:creationId xmlns:p14="http://schemas.microsoft.com/office/powerpoint/2010/main" val="1589946412"/>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1152144"/>
            <a:ext cx="4569503" cy="5228970"/>
          </a:xfrm>
        </p:spPr>
        <p:txBody>
          <a:bodyPr rtlCol="false">
            <a:normAutofit/>
          </a:bodyPr>
          <a:lstStyle/>
          <a:p>
            <a:pPr marL="0" indent="0" rtl="false">
              <a:lnSpc>
                <a:spcPct val="120000"/>
              </a:lnSpc>
              <a:spcBef>
                <a:spcPts val="0"/>
              </a:spcBef>
              <a:buNone/>
            </a:pPr>
            <a:endParaRPr lang="nb-NO" sz="1000" dirty="0">
              <a:latin typeface="Arial" panose="020B0604020202020204" pitchFamily="34" charset="0"/>
              <a:cs typeface="Arial" panose="020B0604020202020204" pitchFamily="34" charset="0"/>
            </a:endParaRPr>
          </a:p>
          <a:p>
            <a:pPr marL="0" indent="0" rtl="false">
              <a:lnSpc>
                <a:spcPct val="120000"/>
              </a:lnSpc>
              <a:spcBef>
                <a:spcPts val="0"/>
              </a:spcBef>
              <a:buNone/>
            </a:pPr>
            <a:r>
              <a:rPr lang="nn-no" sz="1000" b="1">
                <a:latin typeface="Arial" panose="020B0604020202020204" pitchFamily="34" charset="0"/>
                <a:cs typeface="Arial" panose="020B0604020202020204" pitchFamily="34" charset="0"/>
              </a:rPr>
              <a:t>Verksemda sine anskaffingar skal gjerast profesjonelt, effektivt og verknadsfullt.</a:t>
            </a:r>
          </a:p>
          <a:p>
            <a:pPr marL="0" indent="0" rtl="false">
              <a:lnSpc>
                <a:spcPct val="120000"/>
              </a:lnSpc>
              <a:spcBef>
                <a:spcPts val="0"/>
              </a:spcBef>
              <a:buNone/>
            </a:pPr>
            <a:endParaRPr lang="nb-NO" sz="1000" dirty="0">
              <a:latin typeface="Arial" panose="020B0604020202020204" pitchFamily="34" charset="0"/>
              <a:cs typeface="Arial" panose="020B0604020202020204" pitchFamily="34" charset="0"/>
            </a:endParaRPr>
          </a:p>
          <a:p>
            <a:pPr marL="0" indent="0" rtl="false">
              <a:lnSpc>
                <a:spcPct val="120000"/>
              </a:lnSpc>
              <a:spcBef>
                <a:spcPts val="0"/>
              </a:spcBef>
              <a:buNone/>
            </a:pPr>
            <a:r>
              <a:rPr lang="nn-no" sz="1100">
                <a:solidFill>
                  <a:srgbClr val="005380"/>
                </a:solidFill>
                <a:latin typeface="Arial" panose="020B0604020202020204" pitchFamily="34" charset="0"/>
                <a:cs typeface="Arial" panose="020B0604020202020204" pitchFamily="34" charset="0"/>
              </a:rPr>
              <a:t>Hovudmål</a:t>
            </a:r>
          </a:p>
          <a:p>
            <a:pPr marL="0" indent="0" rtl="false">
              <a:lnSpc>
                <a:spcPct val="120000"/>
              </a:lnSpc>
              <a:spcBef>
                <a:spcPts val="0"/>
              </a:spcBef>
              <a:buNone/>
            </a:pPr>
            <a:endParaRPr lang="nb-NO" sz="1000" dirty="0">
              <a:latin typeface="Arial" panose="020B0604020202020204" pitchFamily="34" charset="0"/>
              <a:cs typeface="Arial" panose="020B0604020202020204" pitchFamily="34" charset="0"/>
            </a:endParaRPr>
          </a:p>
          <a:p>
            <a:pPr marL="0" indent="0" rtl="false">
              <a:lnSpc>
                <a:spcPct val="120000"/>
              </a:lnSpc>
              <a:spcBef>
                <a:spcPts val="0"/>
              </a:spcBef>
              <a:buNone/>
            </a:pPr>
            <a:r>
              <a:rPr lang="nn-no" sz="1000" b="1">
                <a:latin typeface="Arial" panose="020B0604020202020204" pitchFamily="34" charset="0"/>
                <a:cs typeface="Arial" panose="020B0604020202020204" pitchFamily="34" charset="0"/>
              </a:rPr>
              <a:t>Anskaffingar skal bidra til best mogleg verdiskaping til lågast mogleg ressursbruk. </a:t>
            </a:r>
          </a:p>
          <a:p>
            <a:pPr marL="0" indent="0" rtl="false">
              <a:lnSpc>
                <a:spcPct val="120000"/>
              </a:lnSpc>
              <a:spcBef>
                <a:spcPts val="0"/>
              </a:spcBef>
              <a:buNone/>
            </a:pPr>
            <a:endParaRPr lang="nb-NO" sz="1000" dirty="0">
              <a:latin typeface="Arial" panose="020B0604020202020204" pitchFamily="34" charset="0"/>
              <a:cs typeface="Arial" panose="020B0604020202020204" pitchFamily="34" charset="0"/>
            </a:endParaRPr>
          </a:p>
          <a:p>
            <a:pPr marL="0" indent="0" rtl="false">
              <a:lnSpc>
                <a:spcPct val="120000"/>
              </a:lnSpc>
              <a:spcBef>
                <a:spcPts val="0"/>
              </a:spcBef>
              <a:buNone/>
            </a:pPr>
            <a:r>
              <a:rPr lang="nn-no" sz="1000">
                <a:latin typeface="Arial" panose="020B0604020202020204" pitchFamily="34" charset="0"/>
                <a:cs typeface="Arial" panose="020B0604020202020204" pitchFamily="34" charset="0"/>
              </a:rPr>
              <a:t>Følgande parametrar vert vektlagde: </a:t>
            </a:r>
          </a:p>
          <a:p>
            <a:pPr marL="358775" indent="-176213" rtl="false">
              <a:lnSpc>
                <a:spcPct val="120000"/>
              </a:lnSpc>
              <a:spcBef>
                <a:spcPts val="0"/>
              </a:spcBef>
              <a:buFont typeface="Wingdings" panose="05000000000000000000" pitchFamily="2" charset="2"/>
              <a:buChar char="ü"/>
            </a:pPr>
            <a:r>
              <a:rPr lang="nn-no" sz="1000">
                <a:latin typeface="Arial" panose="020B0604020202020204" pitchFamily="34" charset="0"/>
                <a:cs typeface="Arial" panose="020B0604020202020204" pitchFamily="34" charset="0"/>
              </a:rPr>
              <a:t>Kvalitet – anskaffinga skal bidra til riktige og gode produkt og tenester til brukarane og verksemda. </a:t>
            </a:r>
          </a:p>
          <a:p>
            <a:pPr marL="358775" indent="-176213" rtl="false">
              <a:lnSpc>
                <a:spcPct val="120000"/>
              </a:lnSpc>
              <a:spcBef>
                <a:spcPts val="0"/>
              </a:spcBef>
              <a:buFont typeface="Wingdings" panose="05000000000000000000" pitchFamily="2" charset="2"/>
              <a:buChar char="ü"/>
            </a:pPr>
            <a:r>
              <a:rPr lang="nn-no" sz="1000">
                <a:latin typeface="Arial" panose="020B0604020202020204" pitchFamily="34" charset="0"/>
                <a:cs typeface="Arial" panose="020B0604020202020204" pitchFamily="34" charset="0"/>
              </a:rPr>
              <a:t>Kostnader – anskaffinga skal vere kostnadseffektiv. </a:t>
            </a:r>
          </a:p>
          <a:p>
            <a:pPr marL="358775" indent="-176213" rtl="false">
              <a:lnSpc>
                <a:spcPct val="120000"/>
              </a:lnSpc>
              <a:spcBef>
                <a:spcPts val="0"/>
              </a:spcBef>
              <a:buFont typeface="Wingdings" panose="05000000000000000000" pitchFamily="2" charset="2"/>
              <a:buChar char="ü"/>
            </a:pPr>
            <a:r>
              <a:rPr lang="nn-no" sz="1000">
                <a:latin typeface="Arial" panose="020B0604020202020204" pitchFamily="34" charset="0"/>
                <a:cs typeface="Arial" panose="020B0604020202020204" pitchFamily="34" charset="0"/>
              </a:rPr>
              <a:t>Tidsbruk – anskaffinga skal vere effektiv med omsyn til bruk av tid. </a:t>
            </a:r>
          </a:p>
          <a:p>
            <a:pPr rtl="false">
              <a:lnSpc>
                <a:spcPct val="120000"/>
              </a:lnSpc>
              <a:spcBef>
                <a:spcPts val="0"/>
              </a:spcBef>
            </a:pPr>
            <a:endParaRPr lang="nb-NO" sz="1000" dirty="0">
              <a:latin typeface="Arial" panose="020B0604020202020204" pitchFamily="34" charset="0"/>
              <a:cs typeface="Arial" panose="020B0604020202020204" pitchFamily="34" charset="0"/>
            </a:endParaRPr>
          </a:p>
          <a:p>
            <a:pPr marL="0" indent="0" rtl="false">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rtl="false">
              <a:buNone/>
            </a:pPr>
            <a:endParaRPr lang="nb-NO" sz="10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59"/>
            <a:ext cx="1586285" cy="261610"/>
          </a:xfrm>
          <a:prstGeom prst="rect">
            <a:avLst/>
          </a:prstGeom>
          <a:noFill/>
        </p:spPr>
        <p:txBody>
          <a:bodyPr wrap="square" rtlCol="false" anchor="ctr">
            <a:spAutoFit/>
          </a:bodyPr>
          <a:lstStyle/>
          <a:p>
            <a:pPr rtl="false"/>
            <a:r>
              <a:rPr lang="nn-no" sz="1100">
                <a:solidFill>
                  <a:srgbClr val="005380"/>
                </a:solidFill>
                <a:latin typeface="Arial" panose="020B0604020202020204" pitchFamily="34" charset="0"/>
                <a:cs typeface="Arial" panose="020B0604020202020204" pitchFamily="34" charset="0"/>
              </a:rPr>
              <a:t>Visjon</a:t>
            </a: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chemeClr val="bg1"/>
                </a:solidFill>
                <a:latin typeface="Arial" panose="020B0604020202020204" pitchFamily="34" charset="0"/>
                <a:cs typeface="Arial" panose="020B0604020202020204" pitchFamily="34" charset="0"/>
              </a:rPr>
              <a:t>HOVUDMÅL</a:t>
            </a:r>
          </a:p>
        </p:txBody>
      </p:sp>
      <p:sp>
        <p:nvSpPr>
          <p:cNvPr id="15" name="Rektangel 14">
            <a:hlinkClick r:id="rId5"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rtlCol="false"/>
          <a:lstStyle/>
          <a:p>
            <a:pPr rtl="false"/>
            <a:fld id="{087DA6A7-F1BA-4F19-98D1-8BC0C441CFD1}" type="slidenum">
              <a:rPr lang="nb-NO" sz="800" smtClean="0">
                <a:solidFill>
                  <a:srgbClr val="5F6062"/>
                </a:solidFill>
                <a:latin typeface="Arial" panose="020B0604020202020204" pitchFamily="34" charset="0"/>
                <a:cs typeface="Arial" panose="020B0604020202020204" pitchFamily="34" charset="0"/>
              </a:rPr>
              <a:t>3</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rtlCol="false"/>
          <a:lstStyle/>
          <a:p>
            <a:pPr algn="l" rtl="false"/>
            <a:r>
              <a:rPr lang="nn-no" sz="800" b="1">
                <a:solidFill>
                  <a:srgbClr val="5F6062"/>
                </a:solidFill>
                <a:latin typeface="Arial" panose="020B0604020202020204" pitchFamily="34" charset="0"/>
                <a:cs typeface="Arial" panose="020B0604020202020204" pitchFamily="34" charset="0"/>
              </a:rPr>
              <a:t>Verksemd X </a:t>
            </a:r>
            <a:r>
              <a:rPr lang="nn-no" sz="800">
                <a:solidFill>
                  <a:srgbClr val="5F6062"/>
                </a:solidFill>
                <a:latin typeface="Arial" panose="020B0604020202020204" pitchFamily="34" charset="0"/>
                <a:cs typeface="Arial" panose="020B0604020202020204" pitchFamily="34" charset="0"/>
              </a:rPr>
              <a:t>anskaffingsstrategi 2017–2020</a:t>
            </a:r>
          </a:p>
        </p:txBody>
      </p:sp>
      <p:pic>
        <p:nvPicPr>
          <p:cNvPr id="4" name="Bilde 3"/>
          <p:cNvPicPr>
            <a:picLocks noChangeAspect="1"/>
          </p:cNvPicPr>
          <p:nvPr/>
        </p:nvPicPr>
        <p:blipFill>
          <a:blip r:embed="rId7" cstate="print">
            <a:lum bright="59000" contrast="-70000"/>
            <a:extLst>
              <a:ext uri="{BEBA8EAE-BF5A-486C-A8C5-ECC9F3942E4B}">
                <a14:imgProps xmlns:a14="http://schemas.microsoft.com/office/drawing/2010/main">
                  <a14:imgLayer r:embed="rId8">
                    <a14:imgEffect>
                      <a14:colorTemperature colorTemp="6501"/>
                    </a14:imgEffect>
                    <a14:imgEffect>
                      <a14:saturation sat="56000"/>
                    </a14:imgEffect>
                  </a14:imgLayer>
                </a14:imgProps>
              </a:ext>
              <a:ext uri="{28A0092B-C50C-407E-A947-70E740481C1C}">
                <a14:useLocalDpi xmlns:a14="http://schemas.microsoft.com/office/drawing/2010/main" val="0"/>
              </a:ext>
            </a:extLst>
          </a:blip>
          <a:stretch>
            <a:fillRect/>
          </a:stretch>
        </p:blipFill>
        <p:spPr>
          <a:xfrm>
            <a:off x="4969138" y="1981852"/>
            <a:ext cx="3861826" cy="2896370"/>
          </a:xfrm>
          <a:prstGeom prst="rect">
            <a:avLst/>
          </a:prstGeom>
          <a:effectLst>
            <a:softEdge rad="25400"/>
          </a:effectLst>
        </p:spPr>
      </p:pic>
    </p:spTree>
    <p:extLst>
      <p:ext uri="{BB962C8B-B14F-4D97-AF65-F5344CB8AC3E}">
        <p14:creationId xmlns:p14="http://schemas.microsoft.com/office/powerpoint/2010/main" val="3843439055"/>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1246664"/>
            <a:ext cx="4569503" cy="576006"/>
          </a:xfrm>
        </p:spPr>
        <p:txBody>
          <a:bodyPr rtlCol="false">
            <a:normAutofit/>
          </a:bodyPr>
          <a:lstStyle/>
          <a:p>
            <a:pPr marL="0" indent="0" rtl="false">
              <a:buNone/>
            </a:pPr>
            <a:r>
              <a:rPr lang="nn-no" sz="1000">
                <a:latin typeface="Arial" panose="020B0604020202020204" pitchFamily="34" charset="0"/>
                <a:cs typeface="Arial" panose="020B0604020202020204" pitchFamily="34" charset="0"/>
              </a:rPr>
              <a:t>For å oppnå hovudmålet og basert på hovudutfordringane til verksemda, prioriterer vi desse fem områda i strategiperioden.</a:t>
            </a: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60"/>
            <a:ext cx="3035173" cy="261610"/>
          </a:xfrm>
          <a:prstGeom prst="rect">
            <a:avLst/>
          </a:prstGeom>
          <a:noFill/>
        </p:spPr>
        <p:txBody>
          <a:bodyPr wrap="square" rtlCol="false" anchor="ctr">
            <a:spAutoFit/>
          </a:bodyPr>
          <a:lstStyle/>
          <a:p>
            <a:pPr rtl="false"/>
            <a:r>
              <a:rPr lang="nn-no" sz="1100">
                <a:solidFill>
                  <a:srgbClr val="005380"/>
                </a:solidFill>
                <a:latin typeface="Arial" panose="020B0604020202020204" pitchFamily="34" charset="0"/>
                <a:cs typeface="Arial" panose="020B0604020202020204" pitchFamily="34" charset="0"/>
              </a:rPr>
              <a:t>Delmål </a:t>
            </a: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HOVUDMÅL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rtlCol="false"/>
          <a:lstStyle/>
          <a:p>
            <a:pPr rtl="false"/>
            <a:fld id="{087DA6A7-F1BA-4F19-98D1-8BC0C441CFD1}" type="slidenum">
              <a:rPr lang="nb-NO" sz="800" smtClean="0">
                <a:solidFill>
                  <a:srgbClr val="5F6062"/>
                </a:solidFill>
                <a:latin typeface="Arial" panose="020B0604020202020204" pitchFamily="34" charset="0"/>
                <a:cs typeface="Arial" panose="020B0604020202020204" pitchFamily="34" charset="0"/>
              </a:rPr>
              <a:t>4</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rtlCol="false"/>
          <a:lstStyle/>
          <a:p>
            <a:pPr algn="l" rtl="false"/>
            <a:r>
              <a:rPr lang="nn-no" sz="800" b="1">
                <a:solidFill>
                  <a:srgbClr val="5F6062"/>
                </a:solidFill>
                <a:latin typeface="Arial" panose="020B0604020202020204" pitchFamily="34" charset="0"/>
                <a:cs typeface="Arial" panose="020B0604020202020204" pitchFamily="34" charset="0"/>
              </a:rPr>
              <a:t>Verksemd X </a:t>
            </a:r>
            <a:r>
              <a:rPr lang="nn-no" sz="800">
                <a:solidFill>
                  <a:srgbClr val="5F6062"/>
                </a:solidFill>
                <a:latin typeface="Arial" panose="020B0604020202020204" pitchFamily="34" charset="0"/>
                <a:cs typeface="Arial" panose="020B0604020202020204" pitchFamily="34" charset="0"/>
              </a:rPr>
              <a:t>anskaffingsstrategi 2017–2020</a:t>
            </a:r>
          </a:p>
        </p:txBody>
      </p:sp>
      <p:sp>
        <p:nvSpPr>
          <p:cNvPr id="2" name="Rektangel 1">
            <a:hlinkClick r:id="rId7" action="ppaction://hlinksldjump"/>
          </p:cNvPr>
          <p:cNvSpPr/>
          <p:nvPr/>
        </p:nvSpPr>
        <p:spPr>
          <a:xfrm>
            <a:off x="1356101" y="2844288"/>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t"/>
          <a:lstStyle/>
          <a:p>
            <a:pPr marL="180000" indent="-180000" rtl="false">
              <a:buClr>
                <a:srgbClr val="5F6062"/>
              </a:buClr>
              <a:buFont typeface="+mj-lt"/>
              <a:buAutoNum type="arabicPeriod"/>
            </a:pPr>
            <a:r>
              <a:rPr lang="nn-no" sz="1000">
                <a:solidFill>
                  <a:srgbClr val="5F6062"/>
                </a:solidFill>
                <a:latin typeface="Arial" panose="020B0604020202020204" pitchFamily="34" charset="0"/>
                <a:cs typeface="Arial" panose="020B0604020202020204" pitchFamily="34" charset="0"/>
              </a:rPr>
              <a:t>Anskaffingar skal bidra til betre behovsdekning og møte behova for framtida.</a:t>
            </a:r>
          </a:p>
        </p:txBody>
      </p:sp>
      <p:cxnSp>
        <p:nvCxnSpPr>
          <p:cNvPr id="6" name="Rett linje 5"/>
          <p:cNvCxnSpPr/>
          <p:nvPr/>
        </p:nvCxnSpPr>
        <p:spPr>
          <a:xfrm>
            <a:off x="1561400" y="3346314"/>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7" name="TekstSylinder 6"/>
          <p:cNvSpPr txBox="1"/>
          <p:nvPr/>
        </p:nvSpPr>
        <p:spPr>
          <a:xfrm>
            <a:off x="1561400" y="3416534"/>
            <a:ext cx="1173398" cy="92333"/>
          </a:xfrm>
          <a:prstGeom prst="rect">
            <a:avLst/>
          </a:prstGeom>
          <a:noFill/>
        </p:spPr>
        <p:txBody>
          <a:bodyPr wrap="none" lIns="0" tIns="0" rIns="0" bIns="0" rtlCol="false" anchor="ctr">
            <a:spAutoFit/>
          </a:bodyPr>
          <a:lstStyle/>
          <a:p>
            <a:pPr rtl="false"/>
            <a:r>
              <a:rPr lang="nn-no" sz="600">
                <a:solidFill>
                  <a:srgbClr val="005380"/>
                </a:solidFill>
                <a:latin typeface="Arial" panose="020B0604020202020204" pitchFamily="34" charset="0"/>
                <a:cs typeface="Arial" panose="020B0604020202020204" pitchFamily="34" charset="0"/>
              </a:rPr>
              <a:t>KLIKK FOR MEIR INFORMASJON</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a:pPr>
            <a:r>
              <a:rPr lang="nn-no" sz="600">
                <a:solidFill>
                  <a:srgbClr val="5F6062"/>
                </a:solidFill>
                <a:latin typeface="Arial" panose="020B0604020202020204" pitchFamily="34" charset="0"/>
                <a:cs typeface="Arial" panose="020B0604020202020204" pitchFamily="34" charset="0"/>
              </a:rPr>
              <a:t>Anskaffingar skal bidra til betre behovsdekning og møte behova for framtida.</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2"/>
            </a:pPr>
            <a:r>
              <a:rPr lang="nn-no" sz="600">
                <a:solidFill>
                  <a:srgbClr val="5F6062"/>
                </a:solidFill>
                <a:latin typeface="Arial" panose="020B0604020202020204" pitchFamily="34" charset="0"/>
                <a:cs typeface="Arial" panose="020B0604020202020204" pitchFamily="34" charset="0"/>
              </a:rPr>
              <a:t>Anskaffingar skal bidra til effektiv tenesteproduksjon gjennom betre ressursutnytting.</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3"/>
            </a:pPr>
            <a:r>
              <a:rPr lang="nn-no" sz="600">
                <a:solidFill>
                  <a:srgbClr val="5F6062"/>
                </a:solidFill>
                <a:latin typeface="Arial" panose="020B0604020202020204" pitchFamily="34" charset="0"/>
                <a:cs typeface="Arial" panose="020B0604020202020204" pitchFamily="34" charset="0"/>
              </a:rPr>
              <a:t>Anskaffingar skal gjennomførast raskare, enklare og digitalt.</a:t>
            </a:r>
          </a:p>
        </p:txBody>
      </p:sp>
      <p:sp>
        <p:nvSpPr>
          <p:cNvPr id="22" name="Rektangel 21">
            <a:hlinkClick r:id="rId10"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4"/>
            </a:pPr>
            <a:r>
              <a:rPr lang="nn-no" sz="600">
                <a:solidFill>
                  <a:srgbClr val="5F6062"/>
                </a:solidFill>
                <a:latin typeface="Arial" panose="020B0604020202020204" pitchFamily="34" charset="0"/>
                <a:cs typeface="Arial" panose="020B0604020202020204" pitchFamily="34" charset="0"/>
              </a:rPr>
              <a:t>Anskaffingar skal bidra til marknadsutvikling.</a:t>
            </a:r>
          </a:p>
        </p:txBody>
      </p:sp>
      <p:sp>
        <p:nvSpPr>
          <p:cNvPr id="23" name="Rektangel 22">
            <a:hlinkClick r:id="rId11" action="ppaction://hlinksldjump"/>
          </p:cNvPr>
          <p:cNvSpPr/>
          <p:nvPr/>
        </p:nvSpPr>
        <p:spPr>
          <a:xfrm>
            <a:off x="4746715" y="1858617"/>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5"/>
            </a:pPr>
            <a:r>
              <a:rPr lang="nn-no" sz="600">
                <a:solidFill>
                  <a:srgbClr val="5F6062"/>
                </a:solidFill>
                <a:latin typeface="Arial" panose="020B0604020202020204" pitchFamily="34" charset="0"/>
                <a:cs typeface="Arial" panose="020B0604020202020204" pitchFamily="34" charset="0"/>
              </a:rPr>
              <a:t>Verksemd X skal vise samfunnsansvar i anskaffingane.</a:t>
            </a:r>
          </a:p>
        </p:txBody>
      </p:sp>
      <p:sp>
        <p:nvSpPr>
          <p:cNvPr id="24" name="Rektangel 23">
            <a:hlinkClick r:id="rId8" action="ppaction://hlinksldjump"/>
          </p:cNvPr>
          <p:cNvSpPr/>
          <p:nvPr/>
        </p:nvSpPr>
        <p:spPr>
          <a:xfrm>
            <a:off x="1356100" y="3800379"/>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t"/>
          <a:lstStyle/>
          <a:p>
            <a:pPr marL="180000" indent="-180000" rtl="false">
              <a:buClr>
                <a:srgbClr val="5F6062"/>
              </a:buClr>
              <a:buFont typeface="+mj-lt"/>
              <a:buAutoNum type="arabicPeriod" startAt="2"/>
            </a:pPr>
            <a:r>
              <a:rPr lang="nn-no" sz="1000">
                <a:solidFill>
                  <a:srgbClr val="5F6062"/>
                </a:solidFill>
                <a:latin typeface="Arial" panose="020B0604020202020204" pitchFamily="34" charset="0"/>
                <a:cs typeface="Arial" panose="020B0604020202020204" pitchFamily="34" charset="0"/>
              </a:rPr>
              <a:t>Anskaffingar skal bidra til effektiv tenesteproduksjon gjennom betre ressursutnytting.</a:t>
            </a:r>
          </a:p>
        </p:txBody>
      </p:sp>
      <p:cxnSp>
        <p:nvCxnSpPr>
          <p:cNvPr id="25" name="Rett linje 24"/>
          <p:cNvCxnSpPr/>
          <p:nvPr/>
        </p:nvCxnSpPr>
        <p:spPr>
          <a:xfrm>
            <a:off x="1561399" y="4302405"/>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1561399" y="4372625"/>
            <a:ext cx="1173398" cy="92333"/>
          </a:xfrm>
          <a:prstGeom prst="rect">
            <a:avLst/>
          </a:prstGeom>
          <a:noFill/>
        </p:spPr>
        <p:txBody>
          <a:bodyPr wrap="none" lIns="0" tIns="0" rIns="0" bIns="0" rtlCol="false" anchor="ctr">
            <a:spAutoFit/>
          </a:bodyPr>
          <a:lstStyle/>
          <a:p>
            <a:pPr rtl="false"/>
            <a:r>
              <a:rPr lang="nn-no" sz="600">
                <a:solidFill>
                  <a:srgbClr val="005380"/>
                </a:solidFill>
                <a:latin typeface="Arial" panose="020B0604020202020204" pitchFamily="34" charset="0"/>
                <a:cs typeface="Arial" panose="020B0604020202020204" pitchFamily="34" charset="0"/>
              </a:rPr>
              <a:t>KLIKK FOR MEIR INFORMASJON</a:t>
            </a:r>
          </a:p>
        </p:txBody>
      </p:sp>
      <p:sp>
        <p:nvSpPr>
          <p:cNvPr id="27" name="Rektangel 26">
            <a:hlinkClick r:id="rId9" action="ppaction://hlinksldjump"/>
          </p:cNvPr>
          <p:cNvSpPr/>
          <p:nvPr/>
        </p:nvSpPr>
        <p:spPr>
          <a:xfrm>
            <a:off x="1356101" y="4750663"/>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t"/>
          <a:lstStyle/>
          <a:p>
            <a:pPr marL="180000" indent="-180000" rtl="false">
              <a:buClr>
                <a:srgbClr val="5F6062"/>
              </a:buClr>
              <a:buFont typeface="+mj-lt"/>
              <a:buAutoNum type="arabicPeriod" startAt="3"/>
            </a:pPr>
            <a:r>
              <a:rPr lang="nn-no" sz="1000">
                <a:solidFill>
                  <a:srgbClr val="5F6062"/>
                </a:solidFill>
                <a:latin typeface="Arial" panose="020B0604020202020204" pitchFamily="34" charset="0"/>
                <a:cs typeface="Arial" panose="020B0604020202020204" pitchFamily="34" charset="0"/>
              </a:rPr>
              <a:t>Anskaffingar skal gjennomførast raskare, enklare og digitalt.</a:t>
            </a:r>
          </a:p>
        </p:txBody>
      </p:sp>
      <p:cxnSp>
        <p:nvCxnSpPr>
          <p:cNvPr id="28" name="Rett linje 27"/>
          <p:cNvCxnSpPr/>
          <p:nvPr/>
        </p:nvCxnSpPr>
        <p:spPr>
          <a:xfrm>
            <a:off x="1561400" y="5252689"/>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29" name="TekstSylinder 28"/>
          <p:cNvSpPr txBox="1"/>
          <p:nvPr/>
        </p:nvSpPr>
        <p:spPr>
          <a:xfrm>
            <a:off x="1561400" y="5322909"/>
            <a:ext cx="1173398" cy="92333"/>
          </a:xfrm>
          <a:prstGeom prst="rect">
            <a:avLst/>
          </a:prstGeom>
          <a:noFill/>
        </p:spPr>
        <p:txBody>
          <a:bodyPr wrap="none" lIns="0" tIns="0" rIns="0" bIns="0" rtlCol="false" anchor="ctr">
            <a:spAutoFit/>
          </a:bodyPr>
          <a:lstStyle/>
          <a:p>
            <a:pPr rtl="false"/>
            <a:r>
              <a:rPr lang="nn-no" sz="600">
                <a:solidFill>
                  <a:srgbClr val="005380"/>
                </a:solidFill>
                <a:latin typeface="Arial" panose="020B0604020202020204" pitchFamily="34" charset="0"/>
                <a:cs typeface="Arial" panose="020B0604020202020204" pitchFamily="34" charset="0"/>
              </a:rPr>
              <a:t>KLIKK FOR MEIR INFORMASJON</a:t>
            </a:r>
          </a:p>
        </p:txBody>
      </p:sp>
      <p:sp>
        <p:nvSpPr>
          <p:cNvPr id="30" name="Rektangel 29">
            <a:hlinkClick r:id="rId10" action="ppaction://hlinksldjump"/>
          </p:cNvPr>
          <p:cNvSpPr/>
          <p:nvPr/>
        </p:nvSpPr>
        <p:spPr>
          <a:xfrm>
            <a:off x="5281406" y="2844288"/>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t"/>
          <a:lstStyle/>
          <a:p>
            <a:pPr marL="180000" indent="-180000" rtl="false">
              <a:buClr>
                <a:srgbClr val="5F6062"/>
              </a:buClr>
              <a:buFont typeface="+mj-lt"/>
              <a:buAutoNum type="arabicPeriod" startAt="4"/>
              <a:tabLst>
                <a:tab pos="177800" algn="l"/>
              </a:tabLst>
            </a:pPr>
            <a:r>
              <a:rPr lang="nn-no" sz="1000">
                <a:solidFill>
                  <a:srgbClr val="5F6062"/>
                </a:solidFill>
                <a:latin typeface="Arial" panose="020B0604020202020204" pitchFamily="34" charset="0"/>
                <a:cs typeface="Arial" panose="020B0604020202020204" pitchFamily="34" charset="0"/>
              </a:rPr>
              <a:t>Anskaffingar skal bidra til marknadsutvikling.</a:t>
            </a:r>
          </a:p>
        </p:txBody>
      </p:sp>
      <p:cxnSp>
        <p:nvCxnSpPr>
          <p:cNvPr id="31" name="Rett linje 30"/>
          <p:cNvCxnSpPr/>
          <p:nvPr/>
        </p:nvCxnSpPr>
        <p:spPr>
          <a:xfrm>
            <a:off x="5486705" y="3346314"/>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32" name="TekstSylinder 31"/>
          <p:cNvSpPr txBox="1"/>
          <p:nvPr/>
        </p:nvSpPr>
        <p:spPr>
          <a:xfrm>
            <a:off x="5486705" y="3416534"/>
            <a:ext cx="1173398" cy="92333"/>
          </a:xfrm>
          <a:prstGeom prst="rect">
            <a:avLst/>
          </a:prstGeom>
          <a:noFill/>
        </p:spPr>
        <p:txBody>
          <a:bodyPr wrap="none" lIns="0" tIns="0" rIns="0" bIns="0" rtlCol="false" anchor="ctr">
            <a:spAutoFit/>
          </a:bodyPr>
          <a:lstStyle/>
          <a:p>
            <a:pPr rtl="false"/>
            <a:r>
              <a:rPr lang="nn-no" sz="600">
                <a:solidFill>
                  <a:srgbClr val="005380"/>
                </a:solidFill>
                <a:latin typeface="Arial" panose="020B0604020202020204" pitchFamily="34" charset="0"/>
                <a:cs typeface="Arial" panose="020B0604020202020204" pitchFamily="34" charset="0"/>
              </a:rPr>
              <a:t>KLIKK FOR MEIR INFORMASJON</a:t>
            </a:r>
          </a:p>
        </p:txBody>
      </p:sp>
      <p:sp>
        <p:nvSpPr>
          <p:cNvPr id="33" name="Rektangel 32">
            <a:hlinkClick r:id="rId11" action="ppaction://hlinksldjump"/>
          </p:cNvPr>
          <p:cNvSpPr/>
          <p:nvPr/>
        </p:nvSpPr>
        <p:spPr>
          <a:xfrm>
            <a:off x="5281405" y="3800379"/>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t"/>
          <a:lstStyle/>
          <a:p>
            <a:pPr marL="180000" indent="-180000" rtl="false">
              <a:buClr>
                <a:srgbClr val="5F6062"/>
              </a:buClr>
              <a:buFont typeface="+mj-lt"/>
              <a:buAutoNum type="arabicPeriod" startAt="5"/>
            </a:pPr>
            <a:r>
              <a:rPr lang="nn-no" sz="1000">
                <a:solidFill>
                  <a:srgbClr val="5F6062"/>
                </a:solidFill>
                <a:latin typeface="Arial" panose="020B0604020202020204" pitchFamily="34" charset="0"/>
                <a:cs typeface="Arial" panose="020B0604020202020204" pitchFamily="34" charset="0"/>
              </a:rPr>
              <a:t>Verksemd X skal vise samfunnsansvar i anskaffingane.</a:t>
            </a:r>
          </a:p>
        </p:txBody>
      </p:sp>
      <p:cxnSp>
        <p:nvCxnSpPr>
          <p:cNvPr id="34" name="Rett linje 33"/>
          <p:cNvCxnSpPr/>
          <p:nvPr/>
        </p:nvCxnSpPr>
        <p:spPr>
          <a:xfrm>
            <a:off x="5486704" y="4302405"/>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35" name="TekstSylinder 34"/>
          <p:cNvSpPr txBox="1"/>
          <p:nvPr/>
        </p:nvSpPr>
        <p:spPr>
          <a:xfrm>
            <a:off x="5486704" y="4372625"/>
            <a:ext cx="1173398" cy="92333"/>
          </a:xfrm>
          <a:prstGeom prst="rect">
            <a:avLst/>
          </a:prstGeom>
          <a:noFill/>
        </p:spPr>
        <p:txBody>
          <a:bodyPr wrap="none" lIns="0" tIns="0" rIns="0" bIns="0" rtlCol="false" anchor="ctr">
            <a:spAutoFit/>
          </a:bodyPr>
          <a:lstStyle/>
          <a:p>
            <a:pPr rtl="false"/>
            <a:r>
              <a:rPr lang="nn-no" sz="600">
                <a:solidFill>
                  <a:srgbClr val="005380"/>
                </a:solidFill>
                <a:latin typeface="Arial" panose="020B0604020202020204" pitchFamily="34" charset="0"/>
                <a:cs typeface="Arial" panose="020B0604020202020204" pitchFamily="34" charset="0"/>
              </a:rPr>
              <a:t>KLIKK FOR MEIR INFORMASJON</a:t>
            </a:r>
          </a:p>
        </p:txBody>
      </p:sp>
      <p:pic>
        <p:nvPicPr>
          <p:cNvPr id="36" name="Bilde 35"/>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323887" y="4737964"/>
            <a:ext cx="900000" cy="900000"/>
          </a:xfrm>
          <a:prstGeom prst="ellipse">
            <a:avLst/>
          </a:prstGeom>
          <a:effectLst>
            <a:softEdge rad="0"/>
          </a:effectLst>
        </p:spPr>
      </p:pic>
      <p:pic>
        <p:nvPicPr>
          <p:cNvPr id="37" name="Bilde 36"/>
          <p:cNvPicPr preferRelativeResize="0">
            <a:picLocks/>
          </p:cNvPicPr>
          <p:nvPr/>
        </p:nvPicPr>
        <p:blipFill>
          <a:blip r:embed="rId14" cstate="print">
            <a:extLst>
              <a:ext uri="{BEBA8EAE-BF5A-486C-A8C5-ECC9F3942E4B}">
                <a14:imgProps xmlns:a14="http://schemas.microsoft.com/office/drawing/2010/main">
                  <a14:imgLayer r:embed="rId15">
                    <a14:imgEffect>
                      <a14:artisticCrisscrossEtching/>
                    </a14:imgEffect>
                  </a14:imgLayer>
                </a14:imgProps>
              </a:ext>
              <a:ext uri="{28A0092B-C50C-407E-A947-70E740481C1C}">
                <a14:useLocalDpi xmlns:a14="http://schemas.microsoft.com/office/drawing/2010/main" val="0"/>
              </a:ext>
            </a:extLst>
          </a:blip>
          <a:stretch>
            <a:fillRect/>
          </a:stretch>
        </p:blipFill>
        <p:spPr>
          <a:xfrm>
            <a:off x="4249192" y="3681281"/>
            <a:ext cx="900000" cy="900000"/>
          </a:xfrm>
          <a:prstGeom prst="ellipse">
            <a:avLst/>
          </a:prstGeom>
          <a:effectLst>
            <a:softEdge rad="0"/>
          </a:effectLst>
        </p:spPr>
      </p:pic>
      <p:pic>
        <p:nvPicPr>
          <p:cNvPr id="39" name="Bilde 38"/>
          <p:cNvPicPr preferRelativeResize="0">
            <a:picLocks/>
          </p:cNvPicPr>
          <p:nvPr/>
        </p:nvPicPr>
        <p:blipFill>
          <a:blip r:embed="rId16" cstate="print">
            <a:extLst>
              <a:ext uri="{BEBA8EAE-BF5A-486C-A8C5-ECC9F3942E4B}">
                <a14:imgProps xmlns:a14="http://schemas.microsoft.com/office/drawing/2010/main">
                  <a14:imgLayer r:embed="rId17">
                    <a14:imgEffect>
                      <a14:artisticCrisscrossEtching/>
                    </a14:imgEffect>
                  </a14:imgLayer>
                </a14:imgProps>
              </a:ext>
              <a:ext uri="{28A0092B-C50C-407E-A947-70E740481C1C}">
                <a14:useLocalDpi xmlns:a14="http://schemas.microsoft.com/office/drawing/2010/main" val="0"/>
              </a:ext>
            </a:extLst>
          </a:blip>
          <a:stretch>
            <a:fillRect/>
          </a:stretch>
        </p:blipFill>
        <p:spPr>
          <a:xfrm>
            <a:off x="323887" y="3681281"/>
            <a:ext cx="900000" cy="900000"/>
          </a:xfrm>
          <a:prstGeom prst="ellipse">
            <a:avLst/>
          </a:prstGeom>
          <a:effectLst>
            <a:softEdge rad="0"/>
          </a:effectLst>
        </p:spPr>
      </p:pic>
      <p:pic>
        <p:nvPicPr>
          <p:cNvPr id="40" name="Bilde 39"/>
          <p:cNvPicPr preferRelativeResize="0">
            <a:picLocks/>
          </p:cNvPicPr>
          <p:nvPr/>
        </p:nvPicPr>
        <p:blipFill>
          <a:blip r:embed="rId18" cstate="print">
            <a:extLst>
              <a:ext uri="{BEBA8EAE-BF5A-486C-A8C5-ECC9F3942E4B}">
                <a14:imgProps xmlns:a14="http://schemas.microsoft.com/office/drawing/2010/main">
                  <a14:imgLayer r:embed="rId19">
                    <a14:imgEffect>
                      <a14:artisticCrisscrossEtching/>
                    </a14:imgEffect>
                  </a14:imgLayer>
                </a14:imgProps>
              </a:ext>
              <a:ext uri="{28A0092B-C50C-407E-A947-70E740481C1C}">
                <a14:useLocalDpi xmlns:a14="http://schemas.microsoft.com/office/drawing/2010/main" val="0"/>
              </a:ext>
            </a:extLst>
          </a:blip>
          <a:stretch>
            <a:fillRect/>
          </a:stretch>
        </p:blipFill>
        <p:spPr>
          <a:xfrm>
            <a:off x="4296715" y="2620833"/>
            <a:ext cx="900000" cy="900000"/>
          </a:xfrm>
          <a:prstGeom prst="ellipse">
            <a:avLst/>
          </a:prstGeom>
          <a:effectLst>
            <a:softEdge rad="0"/>
          </a:effectLst>
        </p:spPr>
      </p:pic>
      <p:pic>
        <p:nvPicPr>
          <p:cNvPr id="41" name="Bilde 40"/>
          <p:cNvPicPr preferRelativeResize="0">
            <a:picLocks/>
          </p:cNvPicPr>
          <p:nvPr/>
        </p:nvPicPr>
        <p:blipFill>
          <a:blip r:embed="rId20" cstate="print">
            <a:extLst>
              <a:ext uri="{BEBA8EAE-BF5A-486C-A8C5-ECC9F3942E4B}">
                <a14:imgProps xmlns:a14="http://schemas.microsoft.com/office/drawing/2010/main">
                  <a14:imgLayer r:embed="rId21">
                    <a14:imgEffect>
                      <a14:artisticCrisscrossEtching/>
                    </a14:imgEffect>
                  </a14:imgLayer>
                </a14:imgProps>
              </a:ext>
              <a:ext uri="{28A0092B-C50C-407E-A947-70E740481C1C}">
                <a14:useLocalDpi xmlns:a14="http://schemas.microsoft.com/office/drawing/2010/main" val="0"/>
              </a:ext>
            </a:extLst>
          </a:blip>
          <a:stretch>
            <a:fillRect/>
          </a:stretch>
        </p:blipFill>
        <p:spPr>
          <a:xfrm>
            <a:off x="323887" y="2620833"/>
            <a:ext cx="900000" cy="900000"/>
          </a:xfrm>
          <a:prstGeom prst="ellipse">
            <a:avLst/>
          </a:prstGeom>
          <a:effectLst>
            <a:softEdge rad="0"/>
          </a:effectLst>
        </p:spPr>
      </p:pic>
    </p:spTree>
    <p:extLst>
      <p:ext uri="{BB962C8B-B14F-4D97-AF65-F5344CB8AC3E}">
        <p14:creationId xmlns:p14="http://schemas.microsoft.com/office/powerpoint/2010/main" val="3334349981"/>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0" y="1531245"/>
            <a:ext cx="4746714" cy="4898034"/>
          </a:xfrm>
        </p:spPr>
        <p:txBody>
          <a:bodyPr rtlCol="false">
            <a:noAutofit/>
          </a:bodyPr>
          <a:lstStyle/>
          <a:p>
            <a:pPr marL="0" lvl="1" indent="0" rtl="false">
              <a:lnSpc>
                <a:spcPct val="100000"/>
              </a:lnSpc>
              <a:spcBef>
                <a:spcPts val="0"/>
              </a:spcBef>
              <a:buNone/>
              <a:tabLst>
                <a:tab pos="266700" algn="l"/>
              </a:tabLst>
            </a:pPr>
            <a:r>
              <a:rPr lang="nn-no" sz="900">
                <a:solidFill>
                  <a:srgbClr val="005380"/>
                </a:solidFill>
                <a:latin typeface="Arial" panose="020B0604020202020204" pitchFamily="34" charset="0"/>
                <a:cs typeface="Arial" panose="020B0604020202020204" pitchFamily="34" charset="0"/>
              </a:rPr>
              <a:t>ØNSKT EFFEKT</a:t>
            </a:r>
          </a:p>
          <a:p>
            <a:pPr marL="0" indent="0" rtl="false">
              <a:lnSpc>
                <a:spcPct val="100000"/>
              </a:lnSpc>
              <a:spcBef>
                <a:spcPts val="0"/>
              </a:spcBef>
              <a:buNone/>
            </a:pPr>
            <a:r>
              <a:rPr lang="nn-no" sz="900">
                <a:latin typeface="Arial" panose="020B0604020202020204" pitchFamily="34" charset="0"/>
                <a:cs typeface="Arial" panose="020B0604020202020204" pitchFamily="34" charset="0"/>
              </a:rPr>
              <a:t>Strategisk syn på anskaffingar. Behov vert vurderte ope og definerte basert på ei grundig og brei involvering av alle interessentar, både fagpersonar og brukarar. </a:t>
            </a:r>
          </a:p>
          <a:p>
            <a:pPr marL="0" indent="0" rtl="false">
              <a:lnSpc>
                <a:spcPct val="100000"/>
              </a:lnSpc>
              <a:spcBef>
                <a:spcPts val="0"/>
              </a:spcBef>
              <a:buNone/>
            </a:pPr>
            <a:r>
              <a:rPr lang="nn-no" sz="900">
                <a:latin typeface="Arial" panose="020B0604020202020204" pitchFamily="34" charset="0"/>
                <a:cs typeface="Arial" panose="020B0604020202020204" pitchFamily="34" charset="0"/>
              </a:rPr>
              <a:t>Verksemda har samarbeid med relevante leverandørmarknader for å sikre at gode og framtidsretta løysingar vert anskaffa. </a:t>
            </a:r>
          </a:p>
          <a:p>
            <a:pPr marL="0" indent="0" rtl="false">
              <a:lnSpc>
                <a:spcPct val="100000"/>
              </a:lnSpc>
              <a:spcBef>
                <a:spcPts val="0"/>
              </a:spcBef>
              <a:buNone/>
            </a:pPr>
            <a:endParaRPr lang="nb-NO" sz="900" dirty="0">
              <a:solidFill>
                <a:srgbClr val="005380"/>
              </a:solidFill>
              <a:latin typeface="Arial" panose="020B0604020202020204" pitchFamily="34" charset="0"/>
              <a:cs typeface="Arial" panose="020B0604020202020204" pitchFamily="34" charset="0"/>
            </a:endParaRPr>
          </a:p>
          <a:p>
            <a:pPr marL="0" lvl="1" indent="0" rtl="false">
              <a:lnSpc>
                <a:spcPct val="100000"/>
              </a:lnSpc>
              <a:spcBef>
                <a:spcPts val="0"/>
              </a:spcBef>
              <a:buNone/>
              <a:tabLst>
                <a:tab pos="266700" algn="l"/>
              </a:tabLst>
            </a:pPr>
            <a:r>
              <a:rPr lang="nn-no" sz="900">
                <a:solidFill>
                  <a:srgbClr val="005380"/>
                </a:solidFill>
                <a:latin typeface="Arial" panose="020B0604020202020204" pitchFamily="34" charset="0"/>
                <a:cs typeface="Arial" panose="020B0604020202020204" pitchFamily="34" charset="0"/>
              </a:rPr>
              <a:t>TILTAK</a:t>
            </a:r>
          </a:p>
          <a:p>
            <a:pPr marL="271463" lvl="1" indent="-271463" rtl="false">
              <a:lnSpc>
                <a:spcPct val="100000"/>
              </a:lnSpc>
              <a:spcBef>
                <a:spcPts val="0"/>
              </a:spcBef>
              <a:buNone/>
              <a:tabLst>
                <a:tab pos="361950" algn="l"/>
              </a:tabLst>
            </a:pPr>
            <a:r>
              <a:rPr lang="nn-no" sz="900">
                <a:latin typeface="Arial" panose="020B0604020202020204" pitchFamily="34" charset="0"/>
                <a:cs typeface="Arial" panose="020B0604020202020204" pitchFamily="34" charset="0"/>
              </a:rPr>
              <a:t>1.1 	Utvikle strategisk anskaffingskompetanse hos leiarar og i innkjøpsavdelinga.</a:t>
            </a:r>
          </a:p>
          <a:p>
            <a:pPr marL="271463" lvl="1" indent="-271463" rtl="false">
              <a:lnSpc>
                <a:spcPct val="100000"/>
              </a:lnSpc>
              <a:spcBef>
                <a:spcPts val="0"/>
              </a:spcBef>
              <a:buNone/>
              <a:tabLst>
                <a:tab pos="361950" algn="l"/>
              </a:tabLst>
            </a:pPr>
            <a:r>
              <a:rPr lang="nn-no" sz="900">
                <a:latin typeface="Arial" panose="020B0604020202020204" pitchFamily="34" charset="0"/>
                <a:cs typeface="Arial" panose="020B0604020202020204" pitchFamily="34" charset="0"/>
              </a:rPr>
              <a:t>1.2	Gjennomføre årlege behovskartleggingar av anskaffingar i avdelingane. Den årlege anskaffingsoversikta for verksemda skal kunngjerast på verksemda si nettside og Doffin. </a:t>
            </a:r>
          </a:p>
          <a:p>
            <a:pPr marL="271463" lvl="1" indent="-271463" rtl="false">
              <a:lnSpc>
                <a:spcPct val="100000"/>
              </a:lnSpc>
              <a:spcBef>
                <a:spcPts val="0"/>
              </a:spcBef>
              <a:buNone/>
              <a:tabLst>
                <a:tab pos="361950" algn="l"/>
              </a:tabLst>
            </a:pPr>
            <a:r>
              <a:rPr lang="nn-no" sz="900">
                <a:latin typeface="Arial" panose="020B0604020202020204" pitchFamily="34" charset="0"/>
                <a:cs typeface="Arial" panose="020B0604020202020204" pitchFamily="34" charset="0"/>
              </a:rPr>
              <a:t>1.3 	Få god oversikt over framtidige behov. Innovasjonspotensialet skal skildrast i den årlege anskaffingsoversikta for avdelinga. </a:t>
            </a:r>
          </a:p>
          <a:p>
            <a:pPr marL="271463" lvl="1" indent="-271463" rtl="false">
              <a:lnSpc>
                <a:spcPct val="100000"/>
              </a:lnSpc>
              <a:spcBef>
                <a:spcPts val="0"/>
              </a:spcBef>
              <a:buNone/>
              <a:tabLst>
                <a:tab pos="361950" algn="l"/>
              </a:tabLst>
            </a:pPr>
            <a:r>
              <a:rPr lang="nn-no" sz="900">
                <a:latin typeface="Arial" panose="020B0604020202020204" pitchFamily="34" charset="0"/>
                <a:cs typeface="Arial" panose="020B0604020202020204" pitchFamily="34" charset="0"/>
              </a:rPr>
              <a:t>1.4 	Innføre obligatorisk avgjerdsdokument/strategiplan for anskaffinga, i planlegginga av større anskaffingar.</a:t>
            </a:r>
          </a:p>
          <a:p>
            <a:pPr marL="271463" lvl="1" indent="-271463" rtl="false">
              <a:lnSpc>
                <a:spcPct val="100000"/>
              </a:lnSpc>
              <a:spcBef>
                <a:spcPts val="0"/>
              </a:spcBef>
              <a:buNone/>
              <a:tabLst>
                <a:tab pos="361950" algn="l"/>
              </a:tabLst>
            </a:pPr>
            <a:r>
              <a:rPr lang="nn-no" sz="900">
                <a:latin typeface="Arial" panose="020B0604020202020204" pitchFamily="34" charset="0"/>
                <a:cs typeface="Arial" panose="020B0604020202020204" pitchFamily="34" charset="0"/>
              </a:rPr>
              <a:t>1.5 	Knyte innovasjon i anskaffingar til verksemda sin strategi for innovasjon og næringsutvikling.</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1.6	Bruke Nasjonalt program for leverandørutvikling og Difi for å få auka kompetanse om gjennomføring av innovative offentlege anskaffingar.</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1.7	Avdelingane skal nytte innovasjonsmetodikk, medrekna leverandørdialog og prosedyrane konkurranseprega dialog og førkommersielle anskaffingar, der dette kan bidra til nødvendig nytenking og nyskaping. Innkjøpsavdelinga skal tilby prosessbistand til avdelingar som ønsker å prøve ut førkommersielle anskaffingar som verkemiddel til å fremme innovative løysingar.  	. </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1.8 	Gjennomføre årlege leverandørkonferansar og marknadskonferansar (plenumsmøte eller individuelt) på utvalde anskaffingar.</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1.9	Auke bruken av ytings- og funksjonskrav.</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1.10 	Avdelingane skal gjere konkrete vurderingar av moglegheitene for å nytte seg av regionale innovasjons- og utviklingsmidlar.</a:t>
            </a:r>
          </a:p>
          <a:p>
            <a:pPr marL="271463" lvl="1" indent="-271463" rtl="false">
              <a:lnSpc>
                <a:spcPct val="100000"/>
              </a:lnSpc>
              <a:spcBef>
                <a:spcPts val="0"/>
              </a:spcBef>
              <a:buNone/>
            </a:pPr>
            <a:r>
              <a:rPr lang="nn-no" sz="900">
                <a:latin typeface="Arial" panose="020B0604020202020204" pitchFamily="34" charset="0"/>
                <a:cs typeface="Arial" panose="020B0604020202020204" pitchFamily="34" charset="0"/>
              </a:rPr>
              <a:t>1.11 	Verksemdsleiar skal sørge for ein verksemdskultur med forståing for kva rolle anskaffingsarbeidet speler for verksemda sine resultat og omdømme.</a:t>
            </a:r>
          </a:p>
          <a:p>
            <a:pPr marL="271463" lvl="1" indent="-271463" rtl="false">
              <a:lnSpc>
                <a:spcPct val="100000"/>
              </a:lnSpc>
              <a:spcBef>
                <a:spcPts val="0"/>
              </a:spcBef>
              <a:buNone/>
            </a:pPr>
            <a:r>
              <a:rPr lang="nn-no" sz="900">
                <a:latin typeface="Arial" panose="020B0604020202020204" pitchFamily="34" charset="0"/>
                <a:cs typeface="Arial" panose="020B0604020202020204" pitchFamily="34" charset="0"/>
              </a:rPr>
              <a:t>1.12 Sette av meir tid til å klarlegge behov før vi anskaffar.</a:t>
            </a:r>
          </a:p>
          <a:p>
            <a:pPr marL="271463" lvl="1" indent="-271463" rtl="false">
              <a:lnSpc>
                <a:spcPct val="100000"/>
              </a:lnSpc>
              <a:spcBef>
                <a:spcPts val="0"/>
              </a:spcBef>
              <a:buNone/>
            </a:pPr>
            <a:r>
              <a:rPr lang="nn-no" sz="900">
                <a:latin typeface="Arial" panose="020B0604020202020204" pitchFamily="34" charset="0"/>
                <a:cs typeface="Arial" panose="020B0604020202020204" pitchFamily="34" charset="0"/>
              </a:rPr>
              <a:t>1.13 Auke involvering av interessentar, både fagpersonar og brukarar, i førebuinga av store eller strategisk viktige anskaffingar.</a:t>
            </a:r>
          </a:p>
          <a:p>
            <a:pPr marL="271463" lvl="1" indent="-271463" rtl="false">
              <a:lnSpc>
                <a:spcPct val="100000"/>
              </a:lnSpc>
              <a:spcBef>
                <a:spcPts val="0"/>
              </a:spcBef>
              <a:buNone/>
            </a:pPr>
            <a:r>
              <a:rPr lang="nn-no" sz="900">
                <a:latin typeface="Arial" panose="020B0604020202020204" pitchFamily="34" charset="0"/>
                <a:cs typeface="Arial" panose="020B0604020202020204" pitchFamily="34" charset="0"/>
              </a:rPr>
              <a:t>1.14 Bruke relevante anskaffingar til å profilere verksemda.</a:t>
            </a:r>
          </a:p>
          <a:p>
            <a:pPr marL="271463" lvl="1" indent="-271463" rtl="false">
              <a:lnSpc>
                <a:spcPct val="100000"/>
              </a:lnSpc>
              <a:spcBef>
                <a:spcPts val="0"/>
              </a:spcBef>
              <a:buNone/>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tabLst>
                <a:tab pos="361950" algn="l"/>
              </a:tabLst>
            </a:pPr>
            <a:r>
              <a:rPr lang="nn-no" sz="900">
                <a:latin typeface="Arial" panose="020B0604020202020204" pitchFamily="34" charset="0"/>
                <a:cs typeface="Arial" panose="020B0604020202020204" pitchFamily="34" charset="0"/>
              </a:rPr>
              <a:t>.</a:t>
            </a:r>
          </a:p>
          <a:p>
            <a:pPr marL="0" lvl="1" indent="0" rtl="false">
              <a:lnSpc>
                <a:spcPct val="100000"/>
              </a:lnSpc>
              <a:spcBef>
                <a:spcPts val="0"/>
              </a:spcBef>
              <a:buNone/>
              <a:tabLst>
                <a:tab pos="36195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tabLst>
                <a:tab pos="36195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tabLst>
                <a:tab pos="36195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1000"/>
              </a:spcBef>
              <a:buNone/>
              <a:tabLst>
                <a:tab pos="26670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1000"/>
              </a:spcBef>
              <a:buNone/>
              <a:tabLst>
                <a:tab pos="26670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1000"/>
              </a:spcBef>
              <a:buNone/>
              <a:tabLst>
                <a:tab pos="26670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rtl="false">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2498" y="804977"/>
            <a:ext cx="4569502" cy="553998"/>
          </a:xfrm>
          <a:prstGeom prst="rect">
            <a:avLst/>
          </a:prstGeom>
          <a:noFill/>
        </p:spPr>
        <p:txBody>
          <a:bodyPr wrap="square" rtlCol="false" anchor="ctr">
            <a:spAutoFit/>
          </a:bodyPr>
          <a:lstStyle/>
          <a:p>
            <a:pPr marL="228600" indent="-228600" rtl="false">
              <a:buAutoNum type="arabicPeriod"/>
            </a:pPr>
            <a:r>
              <a:rPr lang="nn-no" sz="1000">
                <a:solidFill>
                  <a:srgbClr val="005380"/>
                </a:solidFill>
                <a:latin typeface="Arial" panose="020B0604020202020204" pitchFamily="34" charset="0"/>
                <a:cs typeface="Arial" panose="020B0604020202020204" pitchFamily="34" charset="0"/>
              </a:rPr>
              <a:t>Anskaffingar skal bidra til betre behovsdekning og møte behova for framtida.</a:t>
            </a:r>
            <a:endParaRPr lang="nb-NO" sz="1000" dirty="0"/>
          </a:p>
          <a:p>
            <a:pPr rtl="false"/>
            <a:endParaRPr lang="nb-NO" sz="1000" dirty="0">
              <a:solidFill>
                <a:srgbClr val="005380"/>
              </a:solidFill>
              <a:latin typeface="Arial" panose="020B0604020202020204" pitchFamily="34" charset="0"/>
              <a:cs typeface="Arial" panose="020B0604020202020204" pitchFamily="34" charset="0"/>
            </a:endParaRP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HOVUDMÅL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rtlCol="false"/>
          <a:lstStyle/>
          <a:p>
            <a:pPr rtl="false"/>
            <a:fld id="{087DA6A7-F1BA-4F19-98D1-8BC0C441CFD1}" type="slidenum">
              <a:rPr lang="nb-NO" sz="800" smtClean="0">
                <a:solidFill>
                  <a:srgbClr val="5F6062"/>
                </a:solidFill>
                <a:latin typeface="Arial" panose="020B0604020202020204" pitchFamily="34" charset="0"/>
                <a:cs typeface="Arial" panose="020B0604020202020204" pitchFamily="34" charset="0"/>
              </a:rPr>
              <a:t>5</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rtlCol="false"/>
          <a:lstStyle/>
          <a:p>
            <a:pPr algn="l" rtl="false"/>
            <a:r>
              <a:rPr lang="nn-no" sz="800" b="1">
                <a:solidFill>
                  <a:srgbClr val="5F6062"/>
                </a:solidFill>
                <a:latin typeface="Arial" panose="020B0604020202020204" pitchFamily="34" charset="0"/>
                <a:cs typeface="Arial" panose="020B0604020202020204" pitchFamily="34" charset="0"/>
              </a:rPr>
              <a:t>Verksemd X </a:t>
            </a:r>
            <a:r>
              <a:rPr lang="nn-no" sz="800">
                <a:solidFill>
                  <a:srgbClr val="5F6062"/>
                </a:solidFill>
                <a:latin typeface="Arial" panose="020B0604020202020204" pitchFamily="34" charset="0"/>
                <a:cs typeface="Arial" panose="020B0604020202020204" pitchFamily="34" charset="0"/>
              </a:rPr>
              <a:t>anskaffingsstrategi 2017–2020</a:t>
            </a:r>
          </a:p>
        </p:txBody>
      </p:sp>
      <p:sp>
        <p:nvSpPr>
          <p:cNvPr id="9" name="Rektangel 8">
            <a:hlinkClick r:id="rId7" action="ppaction://hlinksldjump"/>
          </p:cNvPr>
          <p:cNvSpPr/>
          <p:nvPr/>
        </p:nvSpPr>
        <p:spPr>
          <a:xfrm>
            <a:off x="4746715" y="719843"/>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chemeClr val="bg1"/>
              </a:buClr>
              <a:buFont typeface="+mj-lt"/>
              <a:buAutoNum type="arabicPeriod"/>
            </a:pPr>
            <a:r>
              <a:rPr lang="nn-no" sz="600">
                <a:solidFill>
                  <a:schemeClr val="bg1"/>
                </a:solidFill>
                <a:latin typeface="Arial" panose="020B0604020202020204" pitchFamily="34" charset="0"/>
                <a:cs typeface="Arial" panose="020B0604020202020204" pitchFamily="34" charset="0"/>
              </a:rPr>
              <a:t>Anskaffingar skal bidra til betre behovsdekning og møte behova for framtida.</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2"/>
            </a:pPr>
            <a:r>
              <a:rPr lang="nn-no" sz="600">
                <a:solidFill>
                  <a:srgbClr val="5F6062"/>
                </a:solidFill>
                <a:latin typeface="Arial" panose="020B0604020202020204" pitchFamily="34" charset="0"/>
                <a:cs typeface="Arial" panose="020B0604020202020204" pitchFamily="34" charset="0"/>
              </a:rPr>
              <a:t>Anskaffingar skal bidra til effektiv tenesteproduksjon gjennom betre ressursutnytting.</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3"/>
            </a:pPr>
            <a:r>
              <a:rPr lang="nn-no" sz="600">
                <a:solidFill>
                  <a:srgbClr val="5F6062"/>
                </a:solidFill>
                <a:latin typeface="Arial" panose="020B0604020202020204" pitchFamily="34" charset="0"/>
                <a:cs typeface="Arial" panose="020B0604020202020204" pitchFamily="34" charset="0"/>
              </a:rPr>
              <a:t>Anskaffingar skal gjennomførast raskare, enklare og digitalt.</a:t>
            </a:r>
          </a:p>
        </p:txBody>
      </p:sp>
      <p:sp>
        <p:nvSpPr>
          <p:cNvPr id="22" name="Rektangel 21">
            <a:hlinkClick r:id="rId10"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4"/>
            </a:pPr>
            <a:r>
              <a:rPr lang="nn-no" sz="600">
                <a:solidFill>
                  <a:srgbClr val="5F6062"/>
                </a:solidFill>
                <a:latin typeface="Arial" panose="020B0604020202020204" pitchFamily="34" charset="0"/>
                <a:cs typeface="Arial" panose="020B0604020202020204" pitchFamily="34" charset="0"/>
              </a:rPr>
              <a:t>Anskaffingar skal bidra til marknadsutvikling.</a:t>
            </a:r>
          </a:p>
        </p:txBody>
      </p:sp>
      <p:sp>
        <p:nvSpPr>
          <p:cNvPr id="23" name="Rektangel 22">
            <a:hlinkClick r:id="rId11" action="ppaction://hlinksldjump"/>
          </p:cNvPr>
          <p:cNvSpPr/>
          <p:nvPr/>
        </p:nvSpPr>
        <p:spPr>
          <a:xfrm>
            <a:off x="4746715" y="1858617"/>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5"/>
            </a:pPr>
            <a:r>
              <a:rPr lang="nn-no" sz="600">
                <a:solidFill>
                  <a:srgbClr val="5F6062"/>
                </a:solidFill>
                <a:latin typeface="Arial" panose="020B0604020202020204" pitchFamily="34" charset="0"/>
                <a:cs typeface="Arial" panose="020B0604020202020204" pitchFamily="34" charset="0"/>
              </a:rPr>
              <a:t>Verksemd X skal vise samfunnsansvar i anskaffingane.</a:t>
            </a:r>
          </a:p>
        </p:txBody>
      </p:sp>
      <p:sp>
        <p:nvSpPr>
          <p:cNvPr id="39" name="Plassholder for innhold 2"/>
          <p:cNvSpPr txBox="1">
            <a:spLocks/>
          </p:cNvSpPr>
          <p:nvPr/>
        </p:nvSpPr>
        <p:spPr>
          <a:xfrm>
            <a:off x="4746714" y="2166368"/>
            <a:ext cx="4402449" cy="4308952"/>
          </a:xfrm>
          <a:prstGeom prst="rect">
            <a:avLst/>
          </a:prstGeom>
        </p:spPr>
        <p:txBody>
          <a:bodyPr vert="horz" lIns="91440" tIns="45720" rIns="91440" bIns="45720" rtlCol="false">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false">
              <a:lnSpc>
                <a:spcPct val="100000"/>
              </a:lnSpc>
              <a:spcBef>
                <a:spcPts val="0"/>
              </a:spcBef>
              <a:buFont typeface="Arial" panose="020B0604020202020204" pitchFamily="34" charset="0"/>
              <a:buNone/>
            </a:pPr>
            <a:r>
              <a:rPr lang="nn-no" sz="900">
                <a:solidFill>
                  <a:srgbClr val="005380"/>
                </a:solidFill>
                <a:latin typeface="Arial" panose="020B0604020202020204" pitchFamily="34" charset="0"/>
                <a:cs typeface="Arial" panose="020B0604020202020204" pitchFamily="34" charset="0"/>
              </a:rPr>
              <a:t>RISIKO</a:t>
            </a:r>
          </a:p>
          <a:p>
            <a:pPr marL="0" indent="0" rtl="false">
              <a:lnSpc>
                <a:spcPct val="100000"/>
              </a:lnSpc>
              <a:spcBef>
                <a:spcPts val="0"/>
              </a:spcBef>
              <a:buFont typeface="Arial" panose="020B0604020202020204" pitchFamily="34" charset="0"/>
              <a:buNone/>
            </a:pPr>
            <a:r>
              <a:rPr lang="nn-no" sz="900" i="1">
                <a:latin typeface="Arial" panose="020B0604020202020204" pitchFamily="34" charset="0"/>
                <a:cs typeface="Arial" panose="020B0604020202020204" pitchFamily="34" charset="0"/>
              </a:rPr>
              <a:t>Finst det hindringar for at valde mål og tiltak ikkje lar seg gjennomføre? Kast lys over situasjonar som det er høgt sannsyn for at kan inntreffe, og som vil gi høg konsekvens for måloppnåing.</a:t>
            </a:r>
          </a:p>
          <a:p>
            <a:pPr marL="0" indent="0" rtl="false">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Font typeface="Arial" panose="020B0604020202020204" pitchFamily="34" charset="0"/>
              <a:buNone/>
            </a:pPr>
            <a:r>
              <a:rPr lang="nn-no" sz="900">
                <a:solidFill>
                  <a:srgbClr val="005380"/>
                </a:solidFill>
                <a:latin typeface="Arial" panose="020B0604020202020204" pitchFamily="34" charset="0"/>
                <a:cs typeface="Arial" panose="020B0604020202020204" pitchFamily="34" charset="0"/>
              </a:rPr>
              <a:t>STYRINGSPARAMETRAR/ KPI</a:t>
            </a:r>
          </a:p>
          <a:p>
            <a:pPr rtl="false">
              <a:lnSpc>
                <a:spcPct val="100000"/>
              </a:lnSpc>
              <a:spcBef>
                <a:spcPts val="0"/>
              </a:spcBef>
            </a:pPr>
            <a:r>
              <a:rPr lang="nn-no" sz="900">
                <a:latin typeface="Arial" panose="020B0604020202020204" pitchFamily="34" charset="0"/>
                <a:cs typeface="Arial" panose="020B0604020202020204" pitchFamily="34" charset="0"/>
              </a:rPr>
              <a:t>Oppfatta behovsdekning innanfor definerte vare-/tenestegrupper målt gjennom årleg undersøking.</a:t>
            </a:r>
          </a:p>
          <a:p>
            <a:pPr rtl="false">
              <a:lnSpc>
                <a:spcPct val="100000"/>
              </a:lnSpc>
              <a:spcBef>
                <a:spcPts val="0"/>
              </a:spcBef>
            </a:pPr>
            <a:r>
              <a:rPr lang="nn-no" sz="900">
                <a:latin typeface="Arial" panose="020B0604020202020204" pitchFamily="34" charset="0"/>
                <a:cs typeface="Arial" panose="020B0604020202020204" pitchFamily="34" charset="0"/>
              </a:rPr>
              <a:t>Talet på tilbydarar i kunngjorde konkurransar.</a:t>
            </a:r>
          </a:p>
          <a:p>
            <a:pPr rtl="false">
              <a:lnSpc>
                <a:spcPct val="100000"/>
              </a:lnSpc>
              <a:spcBef>
                <a:spcPts val="0"/>
              </a:spcBef>
            </a:pPr>
            <a:r>
              <a:rPr lang="nn-no" sz="900">
                <a:latin typeface="Arial" panose="020B0604020202020204" pitchFamily="34" charset="0"/>
                <a:cs typeface="Arial" panose="020B0604020202020204" pitchFamily="34" charset="0"/>
              </a:rPr>
              <a:t>Del utlyste aktuelle og komande førespurnader i Doffin.</a:t>
            </a:r>
          </a:p>
          <a:p>
            <a:pPr rtl="false">
              <a:lnSpc>
                <a:spcPct val="100000"/>
              </a:lnSpc>
              <a:spcBef>
                <a:spcPts val="0"/>
              </a:spcBef>
            </a:pPr>
            <a:r>
              <a:rPr lang="nn-no" sz="900">
                <a:latin typeface="Arial" panose="020B0604020202020204" pitchFamily="34" charset="0"/>
                <a:cs typeface="Arial" panose="020B0604020202020204" pitchFamily="34" charset="0"/>
              </a:rPr>
              <a:t>Del konkurransar med kontakt med leverandørmarknaden i framkant av konkurransar.</a:t>
            </a:r>
          </a:p>
          <a:p>
            <a:pPr rtl="false">
              <a:lnSpc>
                <a:spcPct val="100000"/>
              </a:lnSpc>
              <a:spcBef>
                <a:spcPts val="0"/>
              </a:spcBef>
            </a:pPr>
            <a:r>
              <a:rPr lang="nn-no" sz="900">
                <a:latin typeface="Arial" panose="020B0604020202020204" pitchFamily="34" charset="0"/>
                <a:cs typeface="Arial" panose="020B0604020202020204" pitchFamily="34" charset="0"/>
              </a:rPr>
              <a:t>Talet på konkurransar med forhandling.</a:t>
            </a:r>
          </a:p>
          <a:p>
            <a:pPr rtl="false">
              <a:lnSpc>
                <a:spcPct val="100000"/>
              </a:lnSpc>
              <a:spcBef>
                <a:spcPts val="0"/>
              </a:spcBef>
            </a:pPr>
            <a:r>
              <a:rPr lang="nn-no" sz="900">
                <a:latin typeface="Arial" panose="020B0604020202020204" pitchFamily="34" charset="0"/>
                <a:cs typeface="Arial" panose="020B0604020202020204" pitchFamily="34" charset="0"/>
              </a:rPr>
              <a:t>Dokumenterte gevinstar frå anskaffingar gjennomførte etter innovativ metode.</a:t>
            </a:r>
          </a:p>
          <a:p>
            <a:pPr rtl="false">
              <a:lnSpc>
                <a:spcPct val="100000"/>
              </a:lnSpc>
              <a:spcBef>
                <a:spcPts val="0"/>
              </a:spcBef>
            </a:pPr>
            <a:r>
              <a:rPr lang="nn-no" sz="900">
                <a:latin typeface="Arial" panose="020B0604020202020204" pitchFamily="34" charset="0"/>
                <a:cs typeface="Arial" panose="020B0604020202020204" pitchFamily="34" charset="0"/>
              </a:rPr>
              <a:t>Del konkurransar med funksjons- og ytingskrav.</a:t>
            </a: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pPr>
            <a:r>
              <a:rPr lang="nn-no" sz="900">
                <a:latin typeface="Arial" panose="020B0604020202020204" pitchFamily="34" charset="0"/>
                <a:cs typeface="Arial" panose="020B0604020202020204" pitchFamily="34" charset="0"/>
              </a:rPr>
              <a:t> </a:t>
            </a:r>
          </a:p>
          <a:p>
            <a:pPr marL="0" indent="0" rtl="false">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p:txBody>
      </p:sp>
      <p:pic>
        <p:nvPicPr>
          <p:cNvPr id="24" name="Bilde 23"/>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65186"/>
            <a:ext cx="900000" cy="900000"/>
          </a:xfrm>
          <a:prstGeom prst="ellipse">
            <a:avLst/>
          </a:prstGeom>
          <a:effectLst>
            <a:softEdge rad="0"/>
          </a:effectLst>
        </p:spPr>
      </p:pic>
    </p:spTree>
    <p:extLst>
      <p:ext uri="{BB962C8B-B14F-4D97-AF65-F5344CB8AC3E}">
        <p14:creationId xmlns:p14="http://schemas.microsoft.com/office/powerpoint/2010/main" val="1423582878"/>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26" name="Bilde 25"/>
          <p:cNvPicPr preferRelativeResize="0">
            <a:picLocks/>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52791"/>
            <a:ext cx="900000" cy="900000"/>
          </a:xfrm>
          <a:prstGeom prst="ellipse">
            <a:avLst/>
          </a:prstGeom>
          <a:effectLst>
            <a:softEdge rad="0"/>
          </a:effectLst>
        </p:spPr>
      </p:pic>
      <p:sp>
        <p:nvSpPr>
          <p:cNvPr id="3" name="Plassholder for innhold 2"/>
          <p:cNvSpPr>
            <a:spLocks noGrp="1"/>
          </p:cNvSpPr>
          <p:nvPr>
            <p:ph idx="1"/>
          </p:nvPr>
        </p:nvSpPr>
        <p:spPr>
          <a:xfrm>
            <a:off x="10243" y="1549044"/>
            <a:ext cx="4736469" cy="5367952"/>
          </a:xfrm>
        </p:spPr>
        <p:txBody>
          <a:bodyPr rtlCol="false">
            <a:noAutofit/>
          </a:bodyPr>
          <a:lstStyle/>
          <a:p>
            <a:pPr marL="0" indent="0" rtl="false">
              <a:lnSpc>
                <a:spcPct val="100000"/>
              </a:lnSpc>
              <a:spcBef>
                <a:spcPts val="0"/>
              </a:spcBef>
              <a:buNone/>
            </a:pPr>
            <a:r>
              <a:rPr lang="nn-no" sz="900">
                <a:solidFill>
                  <a:srgbClr val="005380"/>
                </a:solidFill>
                <a:latin typeface="Arial" panose="020B0604020202020204" pitchFamily="34" charset="0"/>
                <a:cs typeface="Arial" panose="020B0604020202020204" pitchFamily="34" charset="0"/>
              </a:rPr>
              <a:t>ØNSKT EFFEKT</a:t>
            </a:r>
          </a:p>
          <a:p>
            <a:pPr rtl="false">
              <a:lnSpc>
                <a:spcPct val="100000"/>
              </a:lnSpc>
              <a:spcBef>
                <a:spcPts val="0"/>
              </a:spcBef>
            </a:pPr>
            <a:r>
              <a:rPr lang="nn-no" sz="900">
                <a:latin typeface="Arial" panose="020B0604020202020204" pitchFamily="34" charset="0"/>
                <a:cs typeface="Arial" panose="020B0604020202020204" pitchFamily="34" charset="0"/>
              </a:rPr>
              <a:t>Ein ser anskaffingar i samanheng med den totale ressursbruken i verksemda. </a:t>
            </a:r>
          </a:p>
          <a:p>
            <a:pPr rtl="false">
              <a:lnSpc>
                <a:spcPct val="100000"/>
              </a:lnSpc>
              <a:spcBef>
                <a:spcPts val="0"/>
              </a:spcBef>
            </a:pPr>
            <a:r>
              <a:rPr lang="nn-no" sz="900">
                <a:latin typeface="Arial" panose="020B0604020202020204" pitchFamily="34" charset="0"/>
                <a:cs typeface="Arial" panose="020B0604020202020204" pitchFamily="34" charset="0"/>
              </a:rPr>
              <a:t>Betre utnytting av og kvalitet på innkjøpa for auka og/eller betre tenesteproduksjon. </a:t>
            </a:r>
          </a:p>
          <a:p>
            <a:pPr rtl="false">
              <a:lnSpc>
                <a:spcPct val="100000"/>
              </a:lnSpc>
              <a:spcBef>
                <a:spcPts val="0"/>
              </a:spcBef>
            </a:pPr>
            <a:r>
              <a:rPr lang="nn-no" sz="900">
                <a:latin typeface="Arial" panose="020B0604020202020204" pitchFamily="34" charset="0"/>
                <a:cs typeface="Arial" panose="020B0604020202020204" pitchFamily="34" charset="0"/>
              </a:rPr>
              <a:t>Ha ein enkelt tilgjengeleg avtaleportefølje som gir økonomisk gevinst gjennom standardisering, effektivisering og samordning av anskaffingane. </a:t>
            </a:r>
          </a:p>
          <a:p>
            <a:pPr rtl="false">
              <a:lnSpc>
                <a:spcPct val="100000"/>
              </a:lnSpc>
              <a:spcBef>
                <a:spcPts val="0"/>
              </a:spcBef>
            </a:pPr>
            <a:r>
              <a:rPr lang="nn-no" sz="900">
                <a:latin typeface="Arial" panose="020B0604020202020204" pitchFamily="34" charset="0"/>
                <a:cs typeface="Arial" panose="020B0604020202020204" pitchFamily="34" charset="0"/>
              </a:rPr>
              <a:t>Høg lojalitet til avtalane verksemda har.</a:t>
            </a:r>
          </a:p>
          <a:p>
            <a:pPr rtl="false">
              <a:lnSpc>
                <a:spcPct val="100000"/>
              </a:lnSpc>
              <a:spcBef>
                <a:spcPts val="0"/>
              </a:spcBef>
            </a:pPr>
            <a:r>
              <a:rPr lang="nn-no" sz="900">
                <a:latin typeface="Arial" panose="020B0604020202020204" pitchFamily="34" charset="0"/>
                <a:cs typeface="Arial" panose="020B0604020202020204" pitchFamily="34" charset="0"/>
              </a:rPr>
              <a:t>Meir formelle og uformelle innkjøpssamarbeid med andre som sparer verksemda for transaksjonskostnader og bidrar til betre avtalevilkår. </a:t>
            </a:r>
          </a:p>
          <a:p>
            <a:pPr rtl="false">
              <a:lnSpc>
                <a:spcPct val="100000"/>
              </a:lnSpc>
              <a:spcBef>
                <a:spcPts val="0"/>
              </a:spcBef>
            </a:pPr>
            <a:r>
              <a:rPr lang="nn-no" sz="900">
                <a:latin typeface="Arial" panose="020B0604020202020204" pitchFamily="34" charset="0"/>
                <a:cs typeface="Arial" panose="020B0604020202020204" pitchFamily="34" charset="0"/>
              </a:rPr>
              <a:t>Kontraktsvilkåra vert respekterte og utnytta best mogleg gjennom heile avtaleperioden. </a:t>
            </a:r>
          </a:p>
          <a:p>
            <a:pPr rtl="false">
              <a:lnSpc>
                <a:spcPct val="100000"/>
              </a:lnSpc>
              <a:spcBef>
                <a:spcPts val="0"/>
              </a:spcBef>
            </a:pPr>
            <a:r>
              <a:rPr lang="nn-no" sz="900">
                <a:latin typeface="Arial" panose="020B0604020202020204" pitchFamily="34" charset="0"/>
                <a:cs typeface="Arial" panose="020B0604020202020204" pitchFamily="34" charset="0"/>
              </a:rPr>
              <a:t>Livsløpskostnader vert lagde vekt på i relevante anskaffingar.</a:t>
            </a:r>
          </a:p>
          <a:p>
            <a:pPr marL="0"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pPr>
            <a:r>
              <a:rPr lang="nn-no" sz="900">
                <a:solidFill>
                  <a:srgbClr val="005380"/>
                </a:solidFill>
                <a:latin typeface="Arial" panose="020B0604020202020204" pitchFamily="34" charset="0"/>
                <a:cs typeface="Arial" panose="020B0604020202020204" pitchFamily="34" charset="0"/>
              </a:rPr>
              <a:t>TILTAK</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2.1 	Sikre at datakvaliteten frå faktura- og økonomisystemet er høg og gir eit godt grunnlag for analyse.</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2.2 	Forbetre avtalene som vert inngått. Innkjøpsavdelinga skal inngå og forvalte samkjøps- og rammeavtalane verksemda har, på grunnlag av årleg analyse av verksemda sine samanfallande behov og økonomiske effekt. Gjere leiaren sitt ansvar tydelegare for å bruke rammeavtalane og bruke desse korrekt ved innkjøp av varer og tenester. Avdelingsleiar skal sikre at bestillar- og attestasjonsrolla vert utført av medarbeidarar med nødvendig kompetanse, og ha interne rutinar som sikrar at rammeavtalar vert følgde.</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2.3 	Innkjøpsavdelinga skal ta ut rapportar som gir tilstrekkeleg informasjon for å kunne kontrollere og etterprøve bruken av midlar på ulike avtalar og avtaleområde.</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2.4 	Utarbeide regelmessige forbruksanalysar på overordna nivå og sikre god innsikt i leverandørmarknaden for utvalde kategoriar.</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2.5 	Gradvis etablere faste anskaffingsteam med kompetanse på produkter/tenester innanfor fagområdet sitt. Potensial for innsparingar, modnad og risiko vert lagt til grunn for prioriteringa.</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2.6 	Etablere tettare samarbeid med andre verksemder.</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2.7	Etablere ein felles modell for kontraktsoppfølging i verksemda for å sikre at ein varetar intensjonane i kontrakten. </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2.8 	Innkjøpsavdelinga skal kunne måle innsparingar på avtalane sine og synleggjere gevinstrealisering for gjennomførte anskaffingar.</a:t>
            </a:r>
          </a:p>
          <a:p>
            <a:pPr marL="0"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5"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6"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HOVUDMÅL</a:t>
            </a:r>
          </a:p>
        </p:txBody>
      </p:sp>
      <p:sp>
        <p:nvSpPr>
          <p:cNvPr id="15" name="Rektangel 14">
            <a:hlinkClick r:id="rId7"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chemeClr val="bg1"/>
                </a:solidFill>
                <a:latin typeface="Arial" panose="020B0604020202020204" pitchFamily="34" charset="0"/>
                <a:cs typeface="Arial" panose="020B0604020202020204" pitchFamily="34" charset="0"/>
              </a:rPr>
              <a:t>DELMÅL</a:t>
            </a:r>
          </a:p>
        </p:txBody>
      </p:sp>
      <p:sp>
        <p:nvSpPr>
          <p:cNvPr id="16" name="Rektangel 15">
            <a:hlinkClick r:id="rId8"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rtlCol="false"/>
          <a:lstStyle/>
          <a:p>
            <a:pPr rtl="false"/>
            <a:fld id="{087DA6A7-F1BA-4F19-98D1-8BC0C441CFD1}" type="slidenum">
              <a:rPr lang="nb-NO" sz="800" smtClean="0">
                <a:solidFill>
                  <a:srgbClr val="5F6062"/>
                </a:solidFill>
                <a:latin typeface="Arial" panose="020B0604020202020204" pitchFamily="34" charset="0"/>
                <a:cs typeface="Arial" panose="020B0604020202020204" pitchFamily="34" charset="0"/>
              </a:rPr>
              <a:t>6</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rtlCol="false"/>
          <a:lstStyle/>
          <a:p>
            <a:pPr algn="l" rtl="false"/>
            <a:r>
              <a:rPr lang="nn-no" sz="800" b="1">
                <a:solidFill>
                  <a:srgbClr val="5F6062"/>
                </a:solidFill>
                <a:latin typeface="Arial" panose="020B0604020202020204" pitchFamily="34" charset="0"/>
                <a:cs typeface="Arial" panose="020B0604020202020204" pitchFamily="34" charset="0"/>
              </a:rPr>
              <a:t>Verksemd X </a:t>
            </a:r>
            <a:r>
              <a:rPr lang="nn-no" sz="800">
                <a:solidFill>
                  <a:srgbClr val="5F6062"/>
                </a:solidFill>
                <a:latin typeface="Arial" panose="020B0604020202020204" pitchFamily="34" charset="0"/>
                <a:cs typeface="Arial" panose="020B0604020202020204" pitchFamily="34" charset="0"/>
              </a:rPr>
              <a:t>anskaffingsstrategi 2017–2020</a:t>
            </a:r>
          </a:p>
        </p:txBody>
      </p:sp>
      <p:sp>
        <p:nvSpPr>
          <p:cNvPr id="9" name="Rektangel 8">
            <a:hlinkClick r:id="rId9"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a:pPr>
            <a:r>
              <a:rPr lang="nn-no" sz="600">
                <a:solidFill>
                  <a:srgbClr val="5F6062"/>
                </a:solidFill>
                <a:latin typeface="Arial" panose="020B0604020202020204" pitchFamily="34" charset="0"/>
                <a:cs typeface="Arial" panose="020B0604020202020204" pitchFamily="34" charset="0"/>
              </a:rPr>
              <a:t>Anskaffingar skal bidra til betre behovsdekning og møte behova for framtida.</a:t>
            </a:r>
          </a:p>
        </p:txBody>
      </p:sp>
      <p:sp>
        <p:nvSpPr>
          <p:cNvPr id="20" name="Rektangel 19">
            <a:hlinkClick r:id="rId10" action="ppaction://hlinksldjump"/>
          </p:cNvPr>
          <p:cNvSpPr/>
          <p:nvPr/>
        </p:nvSpPr>
        <p:spPr>
          <a:xfrm>
            <a:off x="4746715" y="1005201"/>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chemeClr val="bg1"/>
              </a:buClr>
              <a:buFont typeface="+mj-lt"/>
              <a:buAutoNum type="arabicPeriod" startAt="2"/>
            </a:pPr>
            <a:r>
              <a:rPr lang="nn-no" sz="600">
                <a:solidFill>
                  <a:schemeClr val="bg1"/>
                </a:solidFill>
                <a:latin typeface="Arial" panose="020B0604020202020204" pitchFamily="34" charset="0"/>
                <a:cs typeface="Arial" panose="020B0604020202020204" pitchFamily="34" charset="0"/>
              </a:rPr>
              <a:t>Anskaffingar skal bidra til effektiv tenesteproduksjon gjennom betre ressursutnytting.</a:t>
            </a:r>
          </a:p>
        </p:txBody>
      </p:sp>
      <p:sp>
        <p:nvSpPr>
          <p:cNvPr id="21" name="Rektangel 20">
            <a:hlinkClick r:id="rId11"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3"/>
            </a:pPr>
            <a:r>
              <a:rPr lang="nn-no" sz="600">
                <a:solidFill>
                  <a:srgbClr val="5F6062"/>
                </a:solidFill>
                <a:latin typeface="Arial" panose="020B0604020202020204" pitchFamily="34" charset="0"/>
                <a:cs typeface="Arial" panose="020B0604020202020204" pitchFamily="34" charset="0"/>
              </a:rPr>
              <a:t>Anskaffingar skal gjennomførast raskare, enklare og digitalt.</a:t>
            </a:r>
          </a:p>
        </p:txBody>
      </p:sp>
      <p:sp>
        <p:nvSpPr>
          <p:cNvPr id="22" name="Rektangel 21">
            <a:hlinkClick r:id="rId12"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4"/>
            </a:pPr>
            <a:r>
              <a:rPr lang="nn-no" sz="600">
                <a:solidFill>
                  <a:srgbClr val="5F6062"/>
                </a:solidFill>
                <a:latin typeface="Arial" panose="020B0604020202020204" pitchFamily="34" charset="0"/>
                <a:cs typeface="Arial" panose="020B0604020202020204" pitchFamily="34" charset="0"/>
              </a:rPr>
              <a:t>Anskaffingar skal bidra til marknadsutvikling.</a:t>
            </a:r>
          </a:p>
        </p:txBody>
      </p:sp>
      <p:sp>
        <p:nvSpPr>
          <p:cNvPr id="23" name="Rektangel 22">
            <a:hlinkClick r:id="rId13" action="ppaction://hlinksldjump"/>
          </p:cNvPr>
          <p:cNvSpPr/>
          <p:nvPr/>
        </p:nvSpPr>
        <p:spPr>
          <a:xfrm>
            <a:off x="4746715" y="1858617"/>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5"/>
            </a:pPr>
            <a:r>
              <a:rPr lang="nn-no" sz="600">
                <a:solidFill>
                  <a:srgbClr val="5F6062"/>
                </a:solidFill>
                <a:latin typeface="Arial" panose="020B0604020202020204" pitchFamily="34" charset="0"/>
                <a:cs typeface="Arial" panose="020B0604020202020204" pitchFamily="34" charset="0"/>
              </a:rPr>
              <a:t>Verksemd X skal vise samfunnsansvar i anskaffingane.</a:t>
            </a:r>
          </a:p>
        </p:txBody>
      </p:sp>
      <p:sp>
        <p:nvSpPr>
          <p:cNvPr id="39" name="Plassholder for innhold 2"/>
          <p:cNvSpPr txBox="1">
            <a:spLocks/>
          </p:cNvSpPr>
          <p:nvPr/>
        </p:nvSpPr>
        <p:spPr>
          <a:xfrm>
            <a:off x="4746714" y="2165119"/>
            <a:ext cx="4402449" cy="4326529"/>
          </a:xfrm>
          <a:prstGeom prst="rect">
            <a:avLst/>
          </a:prstGeom>
        </p:spPr>
        <p:txBody>
          <a:bodyPr vert="horz" lIns="91440" tIns="45720" rIns="91440" bIns="45720" rtlCol="false">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false">
              <a:lnSpc>
                <a:spcPct val="100000"/>
              </a:lnSpc>
              <a:spcBef>
                <a:spcPts val="0"/>
              </a:spcBef>
              <a:buFont typeface="Arial" panose="020B0604020202020204" pitchFamily="34" charset="0"/>
              <a:buNone/>
            </a:pPr>
            <a:r>
              <a:rPr lang="nn-no" sz="900">
                <a:solidFill>
                  <a:srgbClr val="005380"/>
                </a:solidFill>
                <a:latin typeface="Arial" panose="020B0604020202020204" pitchFamily="34" charset="0"/>
                <a:cs typeface="Arial" panose="020B0604020202020204" pitchFamily="34" charset="0"/>
              </a:rPr>
              <a:t>RISIKO</a:t>
            </a:r>
          </a:p>
          <a:p>
            <a:pPr marL="0" indent="0" rtl="false">
              <a:lnSpc>
                <a:spcPct val="100000"/>
              </a:lnSpc>
              <a:spcBef>
                <a:spcPts val="0"/>
              </a:spcBef>
              <a:buNone/>
            </a:pPr>
            <a:r>
              <a:rPr lang="nn-no" sz="900" i="1">
                <a:latin typeface="Arial" panose="020B0604020202020204" pitchFamily="34" charset="0"/>
                <a:cs typeface="Arial" panose="020B0604020202020204" pitchFamily="34" charset="0"/>
              </a:rPr>
              <a:t>Finst det hindringar for at valde mål og tiltak ikkje lar seg gjennomføre? Kast lys over situasjonar som det er høgt sannsyn for at kan inntreffe, og som vil gi høg konsekvens for måloppnåing.</a:t>
            </a:r>
          </a:p>
          <a:p>
            <a:pPr marL="0" indent="0" rtl="false">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Font typeface="Arial" panose="020B0604020202020204" pitchFamily="34" charset="0"/>
              <a:buNone/>
            </a:pPr>
            <a:r>
              <a:rPr lang="nn-no" sz="900">
                <a:solidFill>
                  <a:srgbClr val="005380"/>
                </a:solidFill>
                <a:latin typeface="Arial" panose="020B0604020202020204" pitchFamily="34" charset="0"/>
                <a:cs typeface="Arial" panose="020B0604020202020204" pitchFamily="34" charset="0"/>
              </a:rPr>
              <a:t>STYRINGSPARAMETRAR/ KPI</a:t>
            </a:r>
          </a:p>
          <a:p>
            <a:pPr rtl="false">
              <a:lnSpc>
                <a:spcPct val="110000"/>
              </a:lnSpc>
              <a:spcBef>
                <a:spcPts val="0"/>
              </a:spcBef>
            </a:pPr>
            <a:r>
              <a:rPr lang="nn-no" sz="900">
                <a:latin typeface="Arial" panose="020B0604020202020204" pitchFamily="34" charset="0"/>
                <a:cs typeface="Arial" panose="020B0604020202020204" pitchFamily="34" charset="0"/>
              </a:rPr>
              <a:t>Del av totalt kjøp via rammeavtalar. </a:t>
            </a:r>
          </a:p>
          <a:p>
            <a:pPr rtl="false">
              <a:lnSpc>
                <a:spcPct val="110000"/>
              </a:lnSpc>
              <a:spcBef>
                <a:spcPts val="0"/>
              </a:spcBef>
            </a:pPr>
            <a:r>
              <a:rPr lang="nn-no" sz="900">
                <a:latin typeface="Arial" panose="020B0604020202020204" pitchFamily="34" charset="0"/>
                <a:cs typeface="Arial" panose="020B0604020202020204" pitchFamily="34" charset="0"/>
              </a:rPr>
              <a:t>Talet på rammeavtalar. </a:t>
            </a:r>
          </a:p>
          <a:p>
            <a:pPr rtl="false">
              <a:lnSpc>
                <a:spcPct val="110000"/>
              </a:lnSpc>
              <a:spcBef>
                <a:spcPts val="0"/>
              </a:spcBef>
            </a:pPr>
            <a:r>
              <a:rPr lang="nn-no" sz="900">
                <a:latin typeface="Arial" panose="020B0604020202020204" pitchFamily="34" charset="0"/>
                <a:cs typeface="Arial" panose="020B0604020202020204" pitchFamily="34" charset="0"/>
              </a:rPr>
              <a:t>Talet på fakturaer. </a:t>
            </a:r>
          </a:p>
          <a:p>
            <a:pPr rtl="false">
              <a:lnSpc>
                <a:spcPct val="110000"/>
              </a:lnSpc>
              <a:spcBef>
                <a:spcPts val="0"/>
              </a:spcBef>
            </a:pPr>
            <a:r>
              <a:rPr lang="nn-no" sz="900">
                <a:latin typeface="Arial" panose="020B0604020202020204" pitchFamily="34" charset="0"/>
                <a:cs typeface="Arial" panose="020B0604020202020204" pitchFamily="34" charset="0"/>
              </a:rPr>
              <a:t>Talet på leverandørar. </a:t>
            </a:r>
          </a:p>
          <a:p>
            <a:pPr rtl="false">
              <a:lnSpc>
                <a:spcPct val="110000"/>
              </a:lnSpc>
              <a:spcBef>
                <a:spcPts val="0"/>
              </a:spcBef>
            </a:pPr>
            <a:r>
              <a:rPr lang="nn-no" sz="900">
                <a:latin typeface="Arial" panose="020B0604020202020204" pitchFamily="34" charset="0"/>
                <a:cs typeface="Arial" panose="020B0604020202020204" pitchFamily="34" charset="0"/>
              </a:rPr>
              <a:t>Avvik standardkrav til fakturaer. </a:t>
            </a:r>
          </a:p>
          <a:p>
            <a:pPr rtl="false">
              <a:lnSpc>
                <a:spcPct val="110000"/>
              </a:lnSpc>
              <a:spcBef>
                <a:spcPts val="0"/>
              </a:spcBef>
            </a:pPr>
            <a:r>
              <a:rPr lang="nn-no" sz="900">
                <a:latin typeface="Arial" panose="020B0604020202020204" pitchFamily="34" charset="0"/>
                <a:cs typeface="Arial" panose="020B0604020202020204" pitchFamily="34" charset="0"/>
              </a:rPr>
              <a:t>Kontraktsverdi ved signering mot faktisk verdi ved avslutning av kontrakt.</a:t>
            </a:r>
          </a:p>
          <a:p>
            <a:pPr rtl="false">
              <a:lnSpc>
                <a:spcPct val="110000"/>
              </a:lnSpc>
              <a:spcBef>
                <a:spcPts val="0"/>
              </a:spcBef>
            </a:pPr>
            <a:r>
              <a:rPr lang="nn-no" sz="900">
                <a:latin typeface="Arial" panose="020B0604020202020204" pitchFamily="34" charset="0"/>
                <a:cs typeface="Arial" panose="020B0604020202020204" pitchFamily="34" charset="0"/>
              </a:rPr>
              <a:t>Avtalelojalitet (stikkprøvekontrollar frå rekneskapen for å avdekke i kva grad rammeavtalane vert nytta). Brot på avtalelojalitet vert rapportert til overordna administrativ leiing i verksemda som følger opp med tiltak. </a:t>
            </a:r>
          </a:p>
          <a:p>
            <a:pPr rtl="false">
              <a:lnSpc>
                <a:spcPct val="110000"/>
              </a:lnSpc>
              <a:spcBef>
                <a:spcPts val="0"/>
              </a:spcBef>
            </a:pPr>
            <a:r>
              <a:rPr lang="nn-no" sz="900">
                <a:latin typeface="Arial" panose="020B0604020202020204" pitchFamily="34" charset="0"/>
                <a:cs typeface="Arial" panose="020B0604020202020204" pitchFamily="34" charset="0"/>
              </a:rPr>
              <a:t>Talet på anskaffingar som har vorte gjennomførte i samarbeid med andre offentlege verksemder.</a:t>
            </a:r>
          </a:p>
          <a:p>
            <a:pPr rtl="false">
              <a:lnSpc>
                <a:spcPct val="110000"/>
              </a:lnSpc>
              <a:spcBef>
                <a:spcPts val="0"/>
              </a:spcBef>
            </a:pPr>
            <a:r>
              <a:rPr lang="nn-no" sz="900">
                <a:latin typeface="Arial" panose="020B0604020202020204" pitchFamily="34" charset="0"/>
                <a:cs typeface="Arial" panose="020B0604020202020204" pitchFamily="34" charset="0"/>
              </a:rPr>
              <a:t>Del inngåtte avtalar der krav til livssykluskostnader er varetatt (i dei tilfella der dette er relevant). </a:t>
            </a:r>
          </a:p>
          <a:p>
            <a:pPr rtl="false">
              <a:lnSpc>
                <a:spcPct val="110000"/>
              </a:lnSpc>
              <a:spcBef>
                <a:spcPts val="0"/>
              </a:spcBef>
            </a:pPr>
            <a:r>
              <a:rPr lang="nn-no" sz="900">
                <a:latin typeface="Arial" panose="020B0604020202020204" pitchFamily="34" charset="0"/>
                <a:cs typeface="Arial" panose="020B0604020202020204" pitchFamily="34" charset="0"/>
              </a:rPr>
              <a:t>Talet på avtalar som har gått ut og skulle vore fornya.</a:t>
            </a:r>
          </a:p>
          <a:p>
            <a:pPr rtl="false">
              <a:lnSpc>
                <a:spcPct val="110000"/>
              </a:lnSpc>
              <a:spcBef>
                <a:spcPts val="0"/>
              </a:spcBef>
            </a:pPr>
            <a:r>
              <a:rPr lang="nn-no" sz="900">
                <a:latin typeface="Arial" panose="020B0604020202020204" pitchFamily="34" charset="0"/>
                <a:cs typeface="Arial" panose="020B0604020202020204" pitchFamily="34" charset="0"/>
              </a:rPr>
              <a:t>Del leverandørar under X kr utan avtale.</a:t>
            </a:r>
            <a:endParaRPr lang="nb-NO" sz="900" dirty="0">
              <a:solidFill>
                <a:srgbClr val="005380"/>
              </a:solidFill>
              <a:latin typeface="Arial" panose="020B0604020202020204" pitchFamily="34" charset="0"/>
              <a:cs typeface="Arial" panose="020B0604020202020204" pitchFamily="34" charset="0"/>
            </a:endParaRPr>
          </a:p>
          <a:p>
            <a:pPr rtl="false"/>
            <a:endParaRPr lang="nb-NO" sz="900" dirty="0">
              <a:latin typeface="Arial" panose="020B0604020202020204" pitchFamily="34" charset="0"/>
              <a:cs typeface="Arial" panose="020B0604020202020204" pitchFamily="34" charset="0"/>
            </a:endParaRPr>
          </a:p>
          <a:p>
            <a:pPr marL="0" indent="0" rtl="false">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p:txBody>
      </p:sp>
      <p:sp>
        <p:nvSpPr>
          <p:cNvPr id="24" name="TekstSylinder 23"/>
          <p:cNvSpPr txBox="1"/>
          <p:nvPr/>
        </p:nvSpPr>
        <p:spPr>
          <a:xfrm>
            <a:off x="2498" y="804977"/>
            <a:ext cx="4569502" cy="553998"/>
          </a:xfrm>
          <a:prstGeom prst="rect">
            <a:avLst/>
          </a:prstGeom>
          <a:noFill/>
        </p:spPr>
        <p:txBody>
          <a:bodyPr wrap="square" rtlCol="false" anchor="ctr">
            <a:spAutoFit/>
          </a:bodyPr>
          <a:lstStyle/>
          <a:p>
            <a:pPr marL="228600" indent="-228600" rtl="false">
              <a:buClr>
                <a:srgbClr val="005380"/>
              </a:buClr>
              <a:buFont typeface="+mj-lt"/>
              <a:buAutoNum type="arabicPeriod" startAt="2"/>
            </a:pPr>
            <a:r>
              <a:rPr lang="nn-no" sz="1000">
                <a:solidFill>
                  <a:srgbClr val="005380"/>
                </a:solidFill>
                <a:latin typeface="Arial" panose="020B0604020202020204" pitchFamily="34" charset="0"/>
                <a:cs typeface="Arial" panose="020B0604020202020204" pitchFamily="34" charset="0"/>
              </a:rPr>
              <a:t>Anskaffingar skal bidra til effektiv tenesteproduksjon gjennom betre ressursutnytting.</a:t>
            </a:r>
            <a:endParaRPr lang="nb-NO" sz="1000" dirty="0"/>
          </a:p>
          <a:p>
            <a:pPr rtl="false"/>
            <a:endParaRPr lang="nb-NO" sz="100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889372"/>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4" y="2192736"/>
            <a:ext cx="4736470" cy="3494770"/>
          </a:xfrm>
        </p:spPr>
        <p:txBody>
          <a:bodyPr rtlCol="false">
            <a:noAutofit/>
          </a:bodyPr>
          <a:lstStyle/>
          <a:p>
            <a:pPr marL="0" indent="0" rtl="false">
              <a:lnSpc>
                <a:spcPct val="100000"/>
              </a:lnSpc>
              <a:spcBef>
                <a:spcPts val="0"/>
              </a:spcBef>
              <a:buNone/>
            </a:pPr>
            <a:r>
              <a:rPr lang="nn-no" sz="900">
                <a:solidFill>
                  <a:srgbClr val="005380"/>
                </a:solidFill>
                <a:latin typeface="Arial" panose="020B0604020202020204" pitchFamily="34" charset="0"/>
                <a:cs typeface="Arial" panose="020B0604020202020204" pitchFamily="34" charset="0"/>
              </a:rPr>
              <a:t>ØNSKT EFFEKT</a:t>
            </a:r>
          </a:p>
          <a:p>
            <a:pPr marL="0" indent="0" rtl="false">
              <a:lnSpc>
                <a:spcPct val="100000"/>
              </a:lnSpc>
              <a:spcBef>
                <a:spcPts val="0"/>
              </a:spcBef>
              <a:buNone/>
            </a:pPr>
            <a:r>
              <a:rPr lang="nn-no" sz="900">
                <a:latin typeface="Arial" panose="020B0604020202020204" pitchFamily="34" charset="0"/>
                <a:cs typeface="Arial" panose="020B0604020202020204" pitchFamily="34" charset="0"/>
              </a:rPr>
              <a:t>Det skal ikkje brukast tid på anskaffingar som ikkje gir verdi for verksemda. Gjennomføring av anskaffingar skal kjenneteiknast av intern effektivitet og regelverksetterleving.</a:t>
            </a:r>
          </a:p>
          <a:p>
            <a:pPr marL="0"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pPr>
            <a:r>
              <a:rPr lang="nn-no" sz="900">
                <a:solidFill>
                  <a:srgbClr val="005380"/>
                </a:solidFill>
                <a:latin typeface="Arial" panose="020B0604020202020204" pitchFamily="34" charset="0"/>
                <a:cs typeface="Arial" panose="020B0604020202020204" pitchFamily="34" charset="0"/>
              </a:rPr>
              <a:t>TILTAK</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3.1 	Verksemda skal anskaffe eit elektronisk konkurransegjennomføringsverktøy (KGV).</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3.2	Innkjøparane skal ha enkelt tilgjengelege og oppdaterte rettleiarar, malar og verktøy til bruk i verksemda sine anskaffingsprosessar i KGV.</a:t>
            </a:r>
          </a:p>
          <a:p>
            <a:pPr marL="266700" indent="-266700" rtl="false">
              <a:lnSpc>
                <a:spcPct val="100000"/>
              </a:lnSpc>
              <a:spcBef>
                <a:spcPts val="0"/>
              </a:spcBef>
              <a:buNone/>
            </a:pPr>
            <a:r>
              <a:rPr lang="nn-no" sz="900">
                <a:latin typeface="Arial" panose="020B0604020202020204" pitchFamily="34" charset="0"/>
                <a:cs typeface="Arial" panose="020B0604020202020204" pitchFamily="34" charset="0"/>
              </a:rPr>
              <a:t>3.3 	Innføre elektroniske verktøy for fleire delar av anskaffingsprosessen. </a:t>
            </a:r>
          </a:p>
          <a:p>
            <a:pPr marL="266700" indent="-266700" rtl="false">
              <a:lnSpc>
                <a:spcPct val="100000"/>
              </a:lnSpc>
              <a:spcBef>
                <a:spcPts val="0"/>
              </a:spcBef>
              <a:buNone/>
            </a:pPr>
            <a:r>
              <a:rPr lang="nn-no" sz="900">
                <a:latin typeface="Arial" panose="020B0604020202020204" pitchFamily="34" charset="0"/>
                <a:cs typeface="Arial" panose="020B0604020202020204" pitchFamily="34" charset="0"/>
              </a:rPr>
              <a:t>3.4 	Utvikle og implementere betre prosess for store/viktige anskaffingar.</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3.5 	Sikre betre samhandling mellom dei ulike rollene i anskaffingsprosessen.</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3.6 	Alle nytilsette skal få informasjon om gjennomføring av anskaffingar.</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3.7 	Innkjøpsavdelinga skal tilby differensierte og målretta kompetansehevingstiltak retta mot ulike roller og område.</a:t>
            </a:r>
          </a:p>
          <a:p>
            <a:pPr marL="266700" lvl="1" indent="-266700" rtl="false">
              <a:lnSpc>
                <a:spcPct val="100000"/>
              </a:lnSpc>
              <a:spcBef>
                <a:spcPts val="0"/>
              </a:spcBef>
              <a:buNone/>
            </a:pPr>
            <a:r>
              <a:rPr lang="nn-no" sz="900">
                <a:latin typeface="Arial" panose="020B0604020202020204" pitchFamily="34" charset="0"/>
                <a:cs typeface="Arial" panose="020B0604020202020204" pitchFamily="34" charset="0"/>
              </a:rPr>
              <a:t>3.8 	Innkjøpsavdelinga skal sørge for å bruke kompetansen på ein måte som i størst mogleg grad gagnar verksemda, og skal ved manglande kapasitet prioritere bistand i anskaffingsprosessar der verdien overstig nasjonal terskelverdi, eller som er strategisk viktig.</a:t>
            </a: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HOVUDMÅL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rtlCol="false"/>
          <a:lstStyle/>
          <a:p>
            <a:pPr rtl="false"/>
            <a:fld id="{087DA6A7-F1BA-4F19-98D1-8BC0C441CFD1}" type="slidenum">
              <a:rPr lang="nb-NO" sz="800" smtClean="0">
                <a:solidFill>
                  <a:srgbClr val="5F6062"/>
                </a:solidFill>
                <a:latin typeface="Arial" panose="020B0604020202020204" pitchFamily="34" charset="0"/>
                <a:cs typeface="Arial" panose="020B0604020202020204" pitchFamily="34" charset="0"/>
              </a:rPr>
              <a:t>7</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rtlCol="false"/>
          <a:lstStyle/>
          <a:p>
            <a:pPr algn="l" rtl="false"/>
            <a:r>
              <a:rPr lang="nn-no" sz="800" b="1">
                <a:solidFill>
                  <a:srgbClr val="5F6062"/>
                </a:solidFill>
                <a:latin typeface="Arial" panose="020B0604020202020204" pitchFamily="34" charset="0"/>
                <a:cs typeface="Arial" panose="020B0604020202020204" pitchFamily="34" charset="0"/>
              </a:rPr>
              <a:t>Verksemd X </a:t>
            </a:r>
            <a:r>
              <a:rPr lang="nn-no" sz="800">
                <a:solidFill>
                  <a:srgbClr val="5F6062"/>
                </a:solidFill>
                <a:latin typeface="Arial" panose="020B0604020202020204" pitchFamily="34" charset="0"/>
                <a:cs typeface="Arial" panose="020B0604020202020204" pitchFamily="34" charset="0"/>
              </a:rPr>
              <a:t>anskaffingsstrategi 2017–2020</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a:pPr>
            <a:r>
              <a:rPr lang="nn-no" sz="600">
                <a:solidFill>
                  <a:srgbClr val="5F6062"/>
                </a:solidFill>
                <a:latin typeface="Arial" panose="020B0604020202020204" pitchFamily="34" charset="0"/>
                <a:cs typeface="Arial" panose="020B0604020202020204" pitchFamily="34" charset="0"/>
              </a:rPr>
              <a:t>Anskaffingar skal bidra til betre behovsdekning og møte behova for framtida.</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2"/>
            </a:pPr>
            <a:r>
              <a:rPr lang="nn-no" sz="600">
                <a:solidFill>
                  <a:srgbClr val="5F6062"/>
                </a:solidFill>
                <a:latin typeface="Arial" panose="020B0604020202020204" pitchFamily="34" charset="0"/>
                <a:cs typeface="Arial" panose="020B0604020202020204" pitchFamily="34" charset="0"/>
              </a:rPr>
              <a:t>Anskaffingar skal bidra til effektiv tenesteproduksjon gjennom betre ressursutnytting.</a:t>
            </a:r>
          </a:p>
        </p:txBody>
      </p:sp>
      <p:sp>
        <p:nvSpPr>
          <p:cNvPr id="21" name="Rektangel 20">
            <a:hlinkClick r:id="rId9" action="ppaction://hlinksldjump"/>
          </p:cNvPr>
          <p:cNvSpPr/>
          <p:nvPr/>
        </p:nvSpPr>
        <p:spPr>
          <a:xfrm>
            <a:off x="4746715" y="1291526"/>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chemeClr val="bg1"/>
              </a:buClr>
              <a:buFont typeface="+mj-lt"/>
              <a:buAutoNum type="arabicPeriod" startAt="3"/>
            </a:pPr>
            <a:r>
              <a:rPr lang="nn-no" sz="600">
                <a:solidFill>
                  <a:schemeClr val="bg1"/>
                </a:solidFill>
                <a:latin typeface="Arial" panose="020B0604020202020204" pitchFamily="34" charset="0"/>
                <a:cs typeface="Arial" panose="020B0604020202020204" pitchFamily="34" charset="0"/>
              </a:rPr>
              <a:t>Anskaffingar skal gjennomførast raskare, enklare og digitalt.</a:t>
            </a:r>
          </a:p>
        </p:txBody>
      </p:sp>
      <p:sp>
        <p:nvSpPr>
          <p:cNvPr id="22" name="Rektangel 21">
            <a:hlinkClick r:id="rId10"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4"/>
            </a:pPr>
            <a:r>
              <a:rPr lang="nn-no" sz="600">
                <a:solidFill>
                  <a:srgbClr val="5F6062"/>
                </a:solidFill>
                <a:latin typeface="Arial" panose="020B0604020202020204" pitchFamily="34" charset="0"/>
                <a:cs typeface="Arial" panose="020B0604020202020204" pitchFamily="34" charset="0"/>
              </a:rPr>
              <a:t>Anskaffingar skal bidra til marknadsutvikling.</a:t>
            </a:r>
          </a:p>
        </p:txBody>
      </p:sp>
      <p:sp>
        <p:nvSpPr>
          <p:cNvPr id="23" name="Rektangel 22">
            <a:hlinkClick r:id="rId11" action="ppaction://hlinksldjump"/>
          </p:cNvPr>
          <p:cNvSpPr/>
          <p:nvPr/>
        </p:nvSpPr>
        <p:spPr>
          <a:xfrm>
            <a:off x="4746715" y="1858617"/>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5"/>
            </a:pPr>
            <a:r>
              <a:rPr lang="nn-no" sz="600">
                <a:solidFill>
                  <a:srgbClr val="5F6062"/>
                </a:solidFill>
                <a:latin typeface="Arial" panose="020B0604020202020204" pitchFamily="34" charset="0"/>
                <a:cs typeface="Arial" panose="020B0604020202020204" pitchFamily="34" charset="0"/>
              </a:rPr>
              <a:t>Verksemd X skal vise samfunnsansvar i anskaffingane.</a:t>
            </a:r>
          </a:p>
        </p:txBody>
      </p:sp>
      <p:sp>
        <p:nvSpPr>
          <p:cNvPr id="39" name="Plassholder for innhold 2"/>
          <p:cNvSpPr txBox="1">
            <a:spLocks/>
          </p:cNvSpPr>
          <p:nvPr/>
        </p:nvSpPr>
        <p:spPr>
          <a:xfrm>
            <a:off x="4746714" y="2192736"/>
            <a:ext cx="4402449" cy="3426127"/>
          </a:xfrm>
          <a:prstGeom prst="rect">
            <a:avLst/>
          </a:prstGeom>
        </p:spPr>
        <p:txBody>
          <a:bodyPr vert="horz" lIns="91440" tIns="45720" rIns="91440" bIns="45720" rtlCol="fals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false">
              <a:lnSpc>
                <a:spcPct val="100000"/>
              </a:lnSpc>
              <a:spcBef>
                <a:spcPts val="0"/>
              </a:spcBef>
              <a:buFont typeface="Arial" panose="020B0604020202020204" pitchFamily="34" charset="0"/>
              <a:buNone/>
            </a:pPr>
            <a:r>
              <a:rPr lang="nn-no" sz="900">
                <a:solidFill>
                  <a:srgbClr val="005380"/>
                </a:solidFill>
                <a:latin typeface="Arial" panose="020B0604020202020204" pitchFamily="34" charset="0"/>
                <a:cs typeface="Arial" panose="020B0604020202020204" pitchFamily="34" charset="0"/>
              </a:rPr>
              <a:t>RISIKO</a:t>
            </a:r>
          </a:p>
          <a:p>
            <a:pPr marL="0" indent="0" rtl="false">
              <a:lnSpc>
                <a:spcPct val="100000"/>
              </a:lnSpc>
              <a:spcBef>
                <a:spcPts val="0"/>
              </a:spcBef>
              <a:buNone/>
            </a:pPr>
            <a:r>
              <a:rPr lang="nn-no" sz="900" i="1">
                <a:latin typeface="Arial" panose="020B0604020202020204" pitchFamily="34" charset="0"/>
                <a:cs typeface="Arial" panose="020B0604020202020204" pitchFamily="34" charset="0"/>
              </a:rPr>
              <a:t>Finst det hindringar for at valde mål og tiltak ikkje lar seg gjennomføre? Kast lys over situasjonar som det er høgt sannsyn for at kan inntreffe, og som vil gi høg konsekvens for måloppnåing.</a:t>
            </a:r>
          </a:p>
          <a:p>
            <a:pPr marL="0" indent="0" rtl="false">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Font typeface="Arial" panose="020B0604020202020204" pitchFamily="34" charset="0"/>
              <a:buNone/>
            </a:pPr>
            <a:r>
              <a:rPr lang="nn-no" sz="900">
                <a:solidFill>
                  <a:srgbClr val="005380"/>
                </a:solidFill>
                <a:latin typeface="Arial" panose="020B0604020202020204" pitchFamily="34" charset="0"/>
                <a:cs typeface="Arial" panose="020B0604020202020204" pitchFamily="34" charset="0"/>
              </a:rPr>
              <a:t>STYRINGSPARAMETRAR/ KPI</a:t>
            </a:r>
          </a:p>
          <a:p>
            <a:pPr rtl="false">
              <a:spcBef>
                <a:spcPts val="0"/>
              </a:spcBef>
            </a:pPr>
            <a:r>
              <a:rPr lang="nn-no" sz="900">
                <a:latin typeface="Arial" panose="020B0604020202020204" pitchFamily="34" charset="0"/>
                <a:cs typeface="Arial" panose="020B0604020202020204" pitchFamily="34" charset="0"/>
              </a:rPr>
              <a:t>Talet på gjennomførte konkurransar i KGV.</a:t>
            </a:r>
          </a:p>
          <a:p>
            <a:pPr rtl="false">
              <a:spcBef>
                <a:spcPts val="0"/>
              </a:spcBef>
            </a:pPr>
            <a:r>
              <a:rPr lang="nn-no" sz="900">
                <a:latin typeface="Arial" panose="020B0604020202020204" pitchFamily="34" charset="0"/>
                <a:cs typeface="Arial" panose="020B0604020202020204" pitchFamily="34" charset="0"/>
              </a:rPr>
              <a:t>Talet på fellande avgjerder/utsegner i rettsinnstans/KOFA. </a:t>
            </a:r>
          </a:p>
          <a:p>
            <a:pPr rtl="false">
              <a:spcBef>
                <a:spcPts val="0"/>
              </a:spcBef>
            </a:pPr>
            <a:r>
              <a:rPr lang="nn-no" sz="900">
                <a:latin typeface="Arial" panose="020B0604020202020204" pitchFamily="34" charset="0"/>
                <a:cs typeface="Arial" panose="020B0604020202020204" pitchFamily="34" charset="0"/>
              </a:rPr>
              <a:t>Talet på avlyste konkurransar. </a:t>
            </a:r>
          </a:p>
          <a:p>
            <a:pPr rtl="false">
              <a:spcBef>
                <a:spcPts val="0"/>
              </a:spcBef>
            </a:pPr>
            <a:r>
              <a:rPr lang="nn-no" sz="900">
                <a:latin typeface="Arial" panose="020B0604020202020204" pitchFamily="34" charset="0"/>
                <a:cs typeface="Arial" panose="020B0604020202020204" pitchFamily="34" charset="0"/>
              </a:rPr>
              <a:t>Merknader frå Riksrevisjonen/ Kommunerevisjonen. </a:t>
            </a:r>
          </a:p>
          <a:p>
            <a:pPr rtl="false">
              <a:spcBef>
                <a:spcPts val="0"/>
              </a:spcBef>
            </a:pPr>
            <a:r>
              <a:rPr lang="nn-no" sz="900">
                <a:latin typeface="Arial" panose="020B0604020202020204" pitchFamily="34" charset="0"/>
                <a:cs typeface="Arial" panose="020B0604020202020204" pitchFamily="34" charset="0"/>
              </a:rPr>
              <a:t>Etterleving av anskaffingsregelverket (stikkprøvekontrollar frå rekneskapen for å avdekke om større enkeltanskaffingar (ikkje avrop) er gjort i samsvar med lov om offentlege anskaffingar.</a:t>
            </a:r>
          </a:p>
          <a:p>
            <a:pPr rtl="false">
              <a:spcBef>
                <a:spcPts val="0"/>
              </a:spcBef>
            </a:pPr>
            <a:r>
              <a:rPr lang="nn-no" sz="900">
                <a:latin typeface="Arial" panose="020B0604020202020204" pitchFamily="34" charset="0"/>
                <a:cs typeface="Arial" panose="020B0604020202020204" pitchFamily="34" charset="0"/>
              </a:rPr>
              <a:t>Talet på ulovlege direkteanskaffingar over X kr som er identifiserte.</a:t>
            </a:r>
          </a:p>
          <a:p>
            <a:pPr rtl="false">
              <a:spcBef>
                <a:spcPts val="0"/>
              </a:spcBef>
            </a:pPr>
            <a:r>
              <a:rPr lang="nn-no" sz="900">
                <a:latin typeface="Arial" panose="020B0604020202020204" pitchFamily="34" charset="0"/>
                <a:cs typeface="Arial" panose="020B0604020202020204" pitchFamily="34" charset="0"/>
              </a:rPr>
              <a:t>Tilbydd verdi ved kontraktssignering mot estimert verdi ved igangsetting av anskaffinga.</a:t>
            </a:r>
          </a:p>
          <a:p>
            <a:pPr rtl="false">
              <a:spcBef>
                <a:spcPts val="0"/>
              </a:spcBef>
            </a:pPr>
            <a:r>
              <a:rPr lang="nn-no" sz="900">
                <a:latin typeface="Arial" panose="020B0604020202020204" pitchFamily="34" charset="0"/>
                <a:cs typeface="Arial" panose="020B0604020202020204" pitchFamily="34" charset="0"/>
              </a:rPr>
              <a:t>Tids- og ressursbruk frå oppstart av anskaffinga til utløpet av kontrakten.</a:t>
            </a:r>
          </a:p>
          <a:p>
            <a:pPr rtl="false">
              <a:spcBef>
                <a:spcPts val="0"/>
              </a:spcBef>
            </a:pPr>
            <a:r>
              <a:rPr lang="nn-no" sz="900">
                <a:latin typeface="Arial" panose="020B0604020202020204" pitchFamily="34" charset="0"/>
                <a:cs typeface="Arial" panose="020B0604020202020204" pitchFamily="34" charset="0"/>
              </a:rPr>
              <a:t>Talet på anskaffingar over og under X kr gjennomført utanfor interne rutinar </a:t>
            </a:r>
          </a:p>
          <a:p>
            <a:pPr rtl="false">
              <a:spcBef>
                <a:spcPts val="0"/>
              </a:spcBef>
            </a:pPr>
            <a:r>
              <a:rPr lang="nn-no" sz="900">
                <a:latin typeface="Arial" panose="020B0604020202020204" pitchFamily="34" charset="0"/>
                <a:cs typeface="Arial" panose="020B0604020202020204" pitchFamily="34" charset="0"/>
              </a:rPr>
              <a:t>Del bestillingsløysinga er brukt. 	</a:t>
            </a:r>
          </a:p>
          <a:p>
            <a:pPr rtl="false">
              <a:spcBef>
                <a:spcPts val="0"/>
              </a:spcBef>
            </a:pPr>
            <a:r>
              <a:rPr lang="nn-no" sz="900">
                <a:latin typeface="Arial" panose="020B0604020202020204" pitchFamily="34" charset="0"/>
                <a:cs typeface="Arial" panose="020B0604020202020204" pitchFamily="34" charset="0"/>
              </a:rPr>
              <a:t>Brukarvennlegheita av utlagde avtalar, malar og rettleiarar på intranettet.</a:t>
            </a:r>
          </a:p>
          <a:p>
            <a:pPr marL="0" indent="0" rtl="false">
              <a:buNone/>
            </a:pPr>
            <a:r>
              <a:rPr lang="nn-no" sz="900">
                <a:solidFill>
                  <a:srgbClr val="005380"/>
                </a:solidFill>
                <a:latin typeface="Arial" panose="020B0604020202020204" pitchFamily="34" charset="0"/>
                <a:cs typeface="Arial" panose="020B0604020202020204" pitchFamily="34" charset="0"/>
              </a:rPr>
              <a:t>RESULTATMÅL</a:t>
            </a:r>
          </a:p>
          <a:p>
            <a:pPr marL="0" indent="0" rtl="false">
              <a:lnSpc>
                <a:spcPct val="100000"/>
              </a:lnSpc>
              <a:spcBef>
                <a:spcPts val="0"/>
              </a:spcBef>
              <a:buNone/>
            </a:pPr>
            <a:r>
              <a:rPr lang="nn-no" sz="900">
                <a:latin typeface="Arial" panose="020B0604020202020204" pitchFamily="34" charset="0"/>
                <a:cs typeface="Arial" panose="020B0604020202020204" pitchFamily="34" charset="0"/>
              </a:rPr>
              <a:t>X % elektronisk konkurransegjennomføring for anskaffingar over X kr innan 2018.</a:t>
            </a:r>
          </a:p>
        </p:txBody>
      </p:sp>
      <p:pic>
        <p:nvPicPr>
          <p:cNvPr id="25" name="Bilde 24"/>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52372"/>
            <a:ext cx="900000" cy="900000"/>
          </a:xfrm>
          <a:prstGeom prst="ellipse">
            <a:avLst/>
          </a:prstGeom>
          <a:effectLst>
            <a:softEdge rad="0"/>
          </a:effectLst>
        </p:spPr>
      </p:pic>
      <p:sp>
        <p:nvSpPr>
          <p:cNvPr id="26" name="TekstSylinder 25"/>
          <p:cNvSpPr txBox="1"/>
          <p:nvPr/>
        </p:nvSpPr>
        <p:spPr>
          <a:xfrm>
            <a:off x="2498" y="881921"/>
            <a:ext cx="4569502" cy="400110"/>
          </a:xfrm>
          <a:prstGeom prst="rect">
            <a:avLst/>
          </a:prstGeom>
          <a:noFill/>
        </p:spPr>
        <p:txBody>
          <a:bodyPr wrap="square" rtlCol="false" anchor="ctr">
            <a:spAutoFit/>
          </a:bodyPr>
          <a:lstStyle/>
          <a:p>
            <a:pPr marL="228600" indent="-228600" rtl="false">
              <a:buClr>
                <a:srgbClr val="005380"/>
              </a:buClr>
              <a:buFont typeface="+mj-lt"/>
              <a:buAutoNum type="arabicPeriod" startAt="3"/>
            </a:pPr>
            <a:r>
              <a:rPr lang="nn-no" sz="1000">
                <a:solidFill>
                  <a:srgbClr val="005380"/>
                </a:solidFill>
                <a:latin typeface="Arial" panose="020B0604020202020204" pitchFamily="34" charset="0"/>
                <a:cs typeface="Arial" panose="020B0604020202020204" pitchFamily="34" charset="0"/>
              </a:rPr>
              <a:t>Anskaffingar skal gjennomførast raskare, enklare og digitalt.</a:t>
            </a:r>
            <a:endParaRPr lang="nb-NO" sz="1000" dirty="0"/>
          </a:p>
          <a:p>
            <a:pPr rtl="false"/>
            <a:endParaRPr lang="nb-NO" sz="100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088767"/>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4" y="2191767"/>
            <a:ext cx="4736470" cy="3131281"/>
          </a:xfrm>
        </p:spPr>
        <p:txBody>
          <a:bodyPr rtlCol="false">
            <a:normAutofit/>
          </a:bodyPr>
          <a:lstStyle/>
          <a:p>
            <a:pPr marL="0" indent="0" rtl="false">
              <a:lnSpc>
                <a:spcPct val="100000"/>
              </a:lnSpc>
              <a:spcBef>
                <a:spcPts val="0"/>
              </a:spcBef>
              <a:buNone/>
            </a:pPr>
            <a:r>
              <a:rPr lang="nn-no" sz="900">
                <a:solidFill>
                  <a:srgbClr val="005380"/>
                </a:solidFill>
                <a:latin typeface="Arial" panose="020B0604020202020204" pitchFamily="34" charset="0"/>
                <a:cs typeface="Arial" panose="020B0604020202020204" pitchFamily="34" charset="0"/>
              </a:rPr>
              <a:t>ØNSKT EFFEKT</a:t>
            </a:r>
          </a:p>
          <a:p>
            <a:pPr marL="0" indent="0" rtl="false">
              <a:lnSpc>
                <a:spcPct val="100000"/>
              </a:lnSpc>
              <a:spcBef>
                <a:spcPts val="0"/>
              </a:spcBef>
              <a:buNone/>
            </a:pPr>
            <a:r>
              <a:rPr lang="nn-no" sz="900">
                <a:latin typeface="Arial" panose="020B0604020202020204" pitchFamily="34" charset="0"/>
                <a:cs typeface="Arial" panose="020B0604020202020204" pitchFamily="34" charset="0"/>
              </a:rPr>
              <a:t>Verksemd X skal arbeide aktivt for å få ein godt tilpassa og utvikla leverandørmarknad slik at dei noverande kjende behova og framtidige behova våre vert dekte. Vi ønsker at open konkurranse pregar dei marknadene Verksemd X kjøper sine varer og tenester i.</a:t>
            </a:r>
          </a:p>
          <a:p>
            <a:pPr marL="0"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pPr>
            <a:r>
              <a:rPr lang="nn-no" sz="900">
                <a:solidFill>
                  <a:srgbClr val="005380"/>
                </a:solidFill>
                <a:latin typeface="Arial" panose="020B0604020202020204" pitchFamily="34" charset="0"/>
                <a:cs typeface="Arial" panose="020B0604020202020204" pitchFamily="34" charset="0"/>
              </a:rPr>
              <a:t>TILTAK</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4.1 	Kunngjere fleire anskaffingar over X kr på Doffin. </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4.2	Nytte standardkontraktar for å sikre gjennomtenkte og balanserte kontraktsvilkår som er kjende i leverandørmarknaden.</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4.3 	Innføre digitale løysingar for innlevering av tilbod (KGV). </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4.4 	Innkjøpsavdelinga skal etablere møteplassar for erfarings- og informasjonsutveksling mellom innkjøparar i verksemda og mellom innkjøparane og leverandørmarknaden.</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4.5 	Invitere bortvalde leverandørar til eit møte for å gjennomgå evalueringa av eige tilbod, motivere desse til forbetringar og til deltaking ved neste aktuelle anskaffingsprosess i utvalde anskaffingsprosessar.</a:t>
            </a:r>
          </a:p>
          <a:p>
            <a:pPr marL="271463" indent="-271463" rtl="false">
              <a:lnSpc>
                <a:spcPct val="100000"/>
              </a:lnSpc>
              <a:spcBef>
                <a:spcPts val="0"/>
              </a:spcBef>
              <a:buNone/>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lvl="0" rtl="false">
              <a:lnSpc>
                <a:spcPct val="100000"/>
              </a:lnSpc>
              <a:spcBef>
                <a:spcPts val="0"/>
              </a:spcBef>
            </a:pPr>
            <a:endParaRPr lang="nb-NO" sz="900" dirty="0">
              <a:latin typeface="Arial" panose="020B0604020202020204" pitchFamily="34" charset="0"/>
              <a:cs typeface="Arial" panose="020B0604020202020204" pitchFamily="34" charset="0"/>
            </a:endParaRPr>
          </a:p>
          <a:p>
            <a:pPr lvl="0" rtl="false">
              <a:lnSpc>
                <a:spcPct val="100000"/>
              </a:lnSpc>
              <a:spcBef>
                <a:spcPts val="0"/>
              </a:spcBef>
            </a:pPr>
            <a:endParaRPr lang="nb-NO" sz="900" dirty="0">
              <a:latin typeface="Arial" panose="020B0604020202020204" pitchFamily="34" charset="0"/>
              <a:cs typeface="Arial" panose="020B0604020202020204" pitchFamily="34" charset="0"/>
            </a:endParaRPr>
          </a:p>
          <a:p>
            <a:pPr lvl="0" rtl="false">
              <a:lnSpc>
                <a:spcPct val="100000"/>
              </a:lnSpc>
              <a:spcBef>
                <a:spcPts val="0"/>
              </a:spcBef>
            </a:pPr>
            <a:endParaRPr lang="nb-NO" sz="900" dirty="0">
              <a:latin typeface="Arial" panose="020B0604020202020204" pitchFamily="34" charset="0"/>
              <a:cs typeface="Arial" panose="020B0604020202020204" pitchFamily="34" charset="0"/>
            </a:endParaRPr>
          </a:p>
          <a:p>
            <a:pPr lvl="0" rtl="false">
              <a:lnSpc>
                <a:spcPct val="100000"/>
              </a:lnSpc>
              <a:spcBef>
                <a:spcPts val="0"/>
              </a:spcBef>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marL="228600" lvl="1" rtl="false">
              <a:lnSpc>
                <a:spcPct val="100000"/>
              </a:lnSpc>
              <a:spcBef>
                <a:spcPts val="0"/>
              </a:spcBef>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b="1" dirty="0">
              <a:latin typeface="Arial" panose="020B0604020202020204" pitchFamily="34" charset="0"/>
              <a:cs typeface="Arial" panose="020B0604020202020204" pitchFamily="34" charset="0"/>
            </a:endParaRPr>
          </a:p>
          <a:p>
            <a:pPr lvl="0" rtl="false">
              <a:lnSpc>
                <a:spcPct val="100000"/>
              </a:lnSpc>
              <a:spcBef>
                <a:spcPts val="0"/>
              </a:spcBef>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HOVUDMÅL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rtlCol="false"/>
          <a:lstStyle/>
          <a:p>
            <a:pPr rtl="false"/>
            <a:fld id="{087DA6A7-F1BA-4F19-98D1-8BC0C441CFD1}" type="slidenum">
              <a:rPr lang="nb-NO" sz="800" smtClean="0">
                <a:solidFill>
                  <a:srgbClr val="5F6062"/>
                </a:solidFill>
                <a:latin typeface="Arial" panose="020B0604020202020204" pitchFamily="34" charset="0"/>
                <a:cs typeface="Arial" panose="020B0604020202020204" pitchFamily="34" charset="0"/>
              </a:rPr>
              <a:t>8</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rtlCol="false"/>
          <a:lstStyle/>
          <a:p>
            <a:pPr algn="l" rtl="false"/>
            <a:r>
              <a:rPr lang="nn-no" sz="800" b="1">
                <a:solidFill>
                  <a:srgbClr val="5F6062"/>
                </a:solidFill>
                <a:latin typeface="Arial" panose="020B0604020202020204" pitchFamily="34" charset="0"/>
                <a:cs typeface="Arial" panose="020B0604020202020204" pitchFamily="34" charset="0"/>
              </a:rPr>
              <a:t>Verksemd X </a:t>
            </a:r>
            <a:r>
              <a:rPr lang="nn-no" sz="800">
                <a:solidFill>
                  <a:srgbClr val="5F6062"/>
                </a:solidFill>
                <a:latin typeface="Arial" panose="020B0604020202020204" pitchFamily="34" charset="0"/>
                <a:cs typeface="Arial" panose="020B0604020202020204" pitchFamily="34" charset="0"/>
              </a:rPr>
              <a:t>anskaffingsstrategi 2017–2020</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a:pPr>
            <a:r>
              <a:rPr lang="nn-no" sz="600">
                <a:solidFill>
                  <a:srgbClr val="5F6062"/>
                </a:solidFill>
                <a:latin typeface="Arial" panose="020B0604020202020204" pitchFamily="34" charset="0"/>
                <a:cs typeface="Arial" panose="020B0604020202020204" pitchFamily="34" charset="0"/>
              </a:rPr>
              <a:t>Anskaffingar skal bidra til betre behovsdekning og møte behova for framtida.</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2"/>
            </a:pPr>
            <a:r>
              <a:rPr lang="nn-no" sz="600">
                <a:solidFill>
                  <a:srgbClr val="5F6062"/>
                </a:solidFill>
                <a:latin typeface="Arial" panose="020B0604020202020204" pitchFamily="34" charset="0"/>
                <a:cs typeface="Arial" panose="020B0604020202020204" pitchFamily="34" charset="0"/>
              </a:rPr>
              <a:t>Anskaffingar skal bidra til effektiv tenesteproduksjon gjennom betre ressursutnytting.</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3"/>
            </a:pPr>
            <a:r>
              <a:rPr lang="nn-no" sz="600">
                <a:solidFill>
                  <a:srgbClr val="5F6062"/>
                </a:solidFill>
                <a:latin typeface="Arial" panose="020B0604020202020204" pitchFamily="34" charset="0"/>
                <a:cs typeface="Arial" panose="020B0604020202020204" pitchFamily="34" charset="0"/>
              </a:rPr>
              <a:t>Anskaffingar skal gjennomførast raskare, enklare og digitalt.</a:t>
            </a:r>
          </a:p>
        </p:txBody>
      </p:sp>
      <p:sp>
        <p:nvSpPr>
          <p:cNvPr id="22" name="Rektangel 21">
            <a:hlinkClick r:id="rId10" action="ppaction://hlinksldjump"/>
          </p:cNvPr>
          <p:cNvSpPr/>
          <p:nvPr/>
        </p:nvSpPr>
        <p:spPr>
          <a:xfrm>
            <a:off x="4746715" y="1577851"/>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chemeClr val="bg1"/>
              </a:buClr>
              <a:buFont typeface="+mj-lt"/>
              <a:buAutoNum type="arabicPeriod" startAt="4"/>
            </a:pPr>
            <a:r>
              <a:rPr lang="nn-no" sz="600">
                <a:solidFill>
                  <a:schemeClr val="bg1"/>
                </a:solidFill>
                <a:latin typeface="Arial" panose="020B0604020202020204" pitchFamily="34" charset="0"/>
                <a:cs typeface="Arial" panose="020B0604020202020204" pitchFamily="34" charset="0"/>
              </a:rPr>
              <a:t>Anskaffingar skal bidra til marknadsutvikling.</a:t>
            </a:r>
          </a:p>
        </p:txBody>
      </p:sp>
      <p:sp>
        <p:nvSpPr>
          <p:cNvPr id="23" name="Rektangel 22">
            <a:hlinkClick r:id="rId11" action="ppaction://hlinksldjump"/>
          </p:cNvPr>
          <p:cNvSpPr/>
          <p:nvPr/>
        </p:nvSpPr>
        <p:spPr>
          <a:xfrm>
            <a:off x="4746715" y="1858617"/>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5"/>
            </a:pPr>
            <a:r>
              <a:rPr lang="nn-no" sz="600">
                <a:solidFill>
                  <a:srgbClr val="5F6062"/>
                </a:solidFill>
                <a:latin typeface="Arial" panose="020B0604020202020204" pitchFamily="34" charset="0"/>
                <a:cs typeface="Arial" panose="020B0604020202020204" pitchFamily="34" charset="0"/>
              </a:rPr>
              <a:t>Verksemd X skal vise samfunnsansvar i anskaffingane.</a:t>
            </a:r>
          </a:p>
        </p:txBody>
      </p:sp>
      <p:sp>
        <p:nvSpPr>
          <p:cNvPr id="39" name="Plassholder for innhold 2"/>
          <p:cNvSpPr txBox="1">
            <a:spLocks/>
          </p:cNvSpPr>
          <p:nvPr/>
        </p:nvSpPr>
        <p:spPr>
          <a:xfrm>
            <a:off x="4746714" y="2191768"/>
            <a:ext cx="4402449" cy="3052610"/>
          </a:xfrm>
          <a:prstGeom prst="rect">
            <a:avLst/>
          </a:prstGeom>
        </p:spPr>
        <p:txBody>
          <a:bodyPr vert="horz" lIns="91440" tIns="45720" rIns="91440" bIns="45720" rtlCol="false">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false">
              <a:lnSpc>
                <a:spcPct val="100000"/>
              </a:lnSpc>
              <a:spcBef>
                <a:spcPts val="0"/>
              </a:spcBef>
              <a:buFont typeface="Arial" panose="020B0604020202020204" pitchFamily="34" charset="0"/>
              <a:buNone/>
            </a:pPr>
            <a:r>
              <a:rPr lang="nn-no" sz="900">
                <a:solidFill>
                  <a:srgbClr val="005380"/>
                </a:solidFill>
                <a:latin typeface="Arial" panose="020B0604020202020204" pitchFamily="34" charset="0"/>
                <a:cs typeface="Arial" panose="020B0604020202020204" pitchFamily="34" charset="0"/>
              </a:rPr>
              <a:t>RISIKO</a:t>
            </a:r>
          </a:p>
          <a:p>
            <a:pPr marL="0" indent="0" rtl="false">
              <a:lnSpc>
                <a:spcPct val="100000"/>
              </a:lnSpc>
              <a:spcBef>
                <a:spcPts val="0"/>
              </a:spcBef>
              <a:buNone/>
            </a:pPr>
            <a:r>
              <a:rPr lang="nn-no" sz="900" i="1">
                <a:latin typeface="Arial" panose="020B0604020202020204" pitchFamily="34" charset="0"/>
                <a:cs typeface="Arial" panose="020B0604020202020204" pitchFamily="34" charset="0"/>
              </a:rPr>
              <a:t>Finst det hindringar for at valde mål og tiltak ikkje lar seg gjennomføre? Kast lys over situasjonar som det er høgt sannsyn for at kan inntreffe, og som vil gi høg konsekvens for måloppnåing.</a:t>
            </a:r>
          </a:p>
          <a:p>
            <a:pPr marL="0" indent="0" rtl="false">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Font typeface="Arial" panose="020B0604020202020204" pitchFamily="34" charset="0"/>
              <a:buNone/>
            </a:pPr>
            <a:r>
              <a:rPr lang="nn-no" sz="900">
                <a:solidFill>
                  <a:srgbClr val="005380"/>
                </a:solidFill>
                <a:latin typeface="Arial" panose="020B0604020202020204" pitchFamily="34" charset="0"/>
                <a:cs typeface="Arial" panose="020B0604020202020204" pitchFamily="34" charset="0"/>
              </a:rPr>
              <a:t>STYRINGSPARAMETRAR/ KPI</a:t>
            </a:r>
          </a:p>
          <a:p>
            <a:pPr rtl="false">
              <a:lnSpc>
                <a:spcPct val="100000"/>
              </a:lnSpc>
              <a:spcBef>
                <a:spcPts val="0"/>
              </a:spcBef>
            </a:pPr>
            <a:r>
              <a:rPr lang="nn-no" sz="900">
                <a:latin typeface="Arial" panose="020B0604020202020204" pitchFamily="34" charset="0"/>
                <a:cs typeface="Arial" panose="020B0604020202020204" pitchFamily="34" charset="0"/>
              </a:rPr>
              <a:t>Del av totalt kjøp gjennomført hos leverandørar med avtale.</a:t>
            </a:r>
          </a:p>
          <a:p>
            <a:pPr rtl="false">
              <a:lnSpc>
                <a:spcPct val="100000"/>
              </a:lnSpc>
              <a:spcBef>
                <a:spcPts val="0"/>
              </a:spcBef>
            </a:pPr>
            <a:r>
              <a:rPr lang="nn-no" sz="900">
                <a:latin typeface="Arial" panose="020B0604020202020204" pitchFamily="34" charset="0"/>
                <a:cs typeface="Arial" panose="020B0604020202020204" pitchFamily="34" charset="0"/>
              </a:rPr>
              <a:t>Talet på anskaffingar over X kr som er konkurranseutsett.</a:t>
            </a:r>
          </a:p>
          <a:p>
            <a:pPr rtl="false">
              <a:lnSpc>
                <a:spcPct val="100000"/>
              </a:lnSpc>
              <a:spcBef>
                <a:spcPts val="0"/>
              </a:spcBef>
            </a:pPr>
            <a:r>
              <a:rPr lang="nn-no" sz="900">
                <a:latin typeface="Arial" panose="020B0604020202020204" pitchFamily="34" charset="0"/>
                <a:cs typeface="Arial" panose="020B0604020202020204" pitchFamily="34" charset="0"/>
              </a:rPr>
              <a:t>Talet på møte arrangert for erfarings- og informasjonsutveksling.</a:t>
            </a:r>
          </a:p>
          <a:p>
            <a:pPr rtl="false">
              <a:lnSpc>
                <a:spcPct val="100000"/>
              </a:lnSpc>
              <a:spcBef>
                <a:spcPts val="0"/>
              </a:spcBef>
            </a:pPr>
            <a:r>
              <a:rPr lang="nn-no" sz="900">
                <a:latin typeface="Arial" panose="020B0604020202020204" pitchFamily="34" charset="0"/>
                <a:cs typeface="Arial" panose="020B0604020202020204" pitchFamily="34" charset="0"/>
              </a:rPr>
              <a:t>Del elektroniske fakturaer i EHF. </a:t>
            </a:r>
          </a:p>
          <a:p>
            <a:pPr rtl="false">
              <a:lnSpc>
                <a:spcPct val="100000"/>
              </a:lnSpc>
              <a:spcBef>
                <a:spcPts val="0"/>
              </a:spcBef>
            </a:pPr>
            <a:r>
              <a:rPr lang="nn-no" sz="900">
                <a:latin typeface="Arial" panose="020B0604020202020204" pitchFamily="34" charset="0"/>
                <a:cs typeface="Arial" panose="020B0604020202020204" pitchFamily="34" charset="0"/>
              </a:rPr>
              <a:t>Talet på tilbydarar i kunngjorde konkurransar.</a:t>
            </a:r>
          </a:p>
          <a:p>
            <a:pPr marL="0" indent="0" rtl="false">
              <a:lnSpc>
                <a:spcPct val="100000"/>
              </a:lnSpc>
              <a:spcBef>
                <a:spcPts val="0"/>
              </a:spcBef>
              <a:buNone/>
            </a:pPr>
            <a:endParaRPr lang="nb-NO" sz="900" dirty="0">
              <a:solidFill>
                <a:srgbClr val="FF0000"/>
              </a:solidFill>
              <a:latin typeface="Arial" panose="020B0604020202020204" pitchFamily="34" charset="0"/>
              <a:cs typeface="Arial" panose="020B0604020202020204" pitchFamily="34" charset="0"/>
            </a:endParaRPr>
          </a:p>
          <a:p>
            <a:pPr marL="0" indent="0" rtl="false">
              <a:lnSpc>
                <a:spcPct val="100000"/>
              </a:lnSpc>
              <a:spcBef>
                <a:spcPts val="0"/>
              </a:spcBef>
              <a:buNone/>
            </a:pPr>
            <a:r>
              <a:rPr lang="nn-no" sz="900">
                <a:solidFill>
                  <a:srgbClr val="005380"/>
                </a:solidFill>
                <a:latin typeface="Arial" panose="020B0604020202020204" pitchFamily="34" charset="0"/>
                <a:cs typeface="Arial" panose="020B0604020202020204" pitchFamily="34" charset="0"/>
              </a:rPr>
              <a:t>RESULTATMÅL</a:t>
            </a:r>
          </a:p>
          <a:p>
            <a:pPr marL="0" indent="0" rtl="false">
              <a:lnSpc>
                <a:spcPct val="100000"/>
              </a:lnSpc>
              <a:spcBef>
                <a:spcPts val="0"/>
              </a:spcBef>
              <a:buNone/>
            </a:pPr>
            <a:r>
              <a:rPr lang="nn-no" sz="900">
                <a:latin typeface="Arial" panose="020B0604020202020204" pitchFamily="34" charset="0"/>
                <a:cs typeface="Arial" panose="020B0604020202020204" pitchFamily="34" charset="0"/>
              </a:rPr>
              <a:t>X % av det samla innkjøpet til verksemda skal vere gjenstand for konkurranse innan 2018.</a:t>
            </a:r>
          </a:p>
          <a:p>
            <a:pPr marL="0" indent="0" rtl="false">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p:txBody>
      </p:sp>
      <p:pic>
        <p:nvPicPr>
          <p:cNvPr id="25" name="Bilde 24"/>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65693"/>
            <a:ext cx="900000" cy="900000"/>
          </a:xfrm>
          <a:prstGeom prst="ellipse">
            <a:avLst/>
          </a:prstGeom>
          <a:effectLst>
            <a:softEdge rad="0"/>
          </a:effectLst>
        </p:spPr>
      </p:pic>
      <p:sp>
        <p:nvSpPr>
          <p:cNvPr id="26" name="TekstSylinder 25"/>
          <p:cNvSpPr txBox="1"/>
          <p:nvPr/>
        </p:nvSpPr>
        <p:spPr>
          <a:xfrm>
            <a:off x="2498" y="881921"/>
            <a:ext cx="4569502" cy="400110"/>
          </a:xfrm>
          <a:prstGeom prst="rect">
            <a:avLst/>
          </a:prstGeom>
          <a:noFill/>
        </p:spPr>
        <p:txBody>
          <a:bodyPr wrap="square" rtlCol="false" anchor="ctr">
            <a:spAutoFit/>
          </a:bodyPr>
          <a:lstStyle/>
          <a:p>
            <a:pPr marL="228600" indent="-228600" rtl="false">
              <a:buClr>
                <a:srgbClr val="005380"/>
              </a:buClr>
              <a:buFont typeface="+mj-lt"/>
              <a:buAutoNum type="arabicPeriod" startAt="4"/>
            </a:pPr>
            <a:r>
              <a:rPr lang="nn-no" sz="1000">
                <a:solidFill>
                  <a:srgbClr val="005380"/>
                </a:solidFill>
                <a:latin typeface="Arial" panose="020B0604020202020204" pitchFamily="34" charset="0"/>
                <a:cs typeface="Arial" panose="020B0604020202020204" pitchFamily="34" charset="0"/>
              </a:rPr>
              <a:t>Anskaffingar skal bidra til marknadsutvikling.</a:t>
            </a:r>
            <a:endParaRPr lang="nb-NO" sz="1000" dirty="0"/>
          </a:p>
          <a:p>
            <a:pPr rtl="false"/>
            <a:endParaRPr lang="nb-NO" sz="100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12132"/>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2232589"/>
            <a:ext cx="4736471" cy="3441591"/>
          </a:xfrm>
        </p:spPr>
        <p:txBody>
          <a:bodyPr rtlCol="false">
            <a:noAutofit/>
          </a:bodyPr>
          <a:lstStyle/>
          <a:p>
            <a:pPr marL="0" indent="0" rtl="false">
              <a:lnSpc>
                <a:spcPct val="100000"/>
              </a:lnSpc>
              <a:spcBef>
                <a:spcPts val="0"/>
              </a:spcBef>
              <a:buNone/>
            </a:pPr>
            <a:r>
              <a:rPr lang="nn-no" sz="900">
                <a:solidFill>
                  <a:srgbClr val="005380"/>
                </a:solidFill>
                <a:latin typeface="Arial" panose="020B0604020202020204" pitchFamily="34" charset="0"/>
                <a:cs typeface="Arial" panose="020B0604020202020204" pitchFamily="34" charset="0"/>
              </a:rPr>
              <a:t>ØNSKT EFFEKT</a:t>
            </a:r>
          </a:p>
          <a:p>
            <a:pPr marL="0" indent="0" rtl="false">
              <a:lnSpc>
                <a:spcPct val="100000"/>
              </a:lnSpc>
              <a:spcBef>
                <a:spcPts val="0"/>
              </a:spcBef>
              <a:buNone/>
            </a:pPr>
            <a:r>
              <a:rPr lang="nn-no" sz="900">
                <a:latin typeface="Arial" panose="020B0604020202020204" pitchFamily="34" charset="0"/>
                <a:cs typeface="Arial" panose="020B0604020202020204" pitchFamily="34" charset="0"/>
              </a:rPr>
              <a:t>Anskaffingane skal redusere miljøbelastninga, påverke arbeidsforhold, ha respekt for grunnleggande menneskerettar og sikre like konkurransevilkår og framtidig konkurransekraft for næringslivet. Samfunnsansvarlege anskaffingar skal bidra til å sikre godt omdømme og tillit til offentleg anskaffingsverksemd.</a:t>
            </a:r>
          </a:p>
          <a:p>
            <a:pPr marL="0"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pPr>
            <a:r>
              <a:rPr lang="nn-no" sz="900">
                <a:solidFill>
                  <a:srgbClr val="005380"/>
                </a:solidFill>
                <a:latin typeface="Arial" panose="020B0604020202020204" pitchFamily="34" charset="0"/>
                <a:cs typeface="Arial" panose="020B0604020202020204" pitchFamily="34" charset="0"/>
              </a:rPr>
              <a:t>TILTAK</a:t>
            </a:r>
            <a:endParaRPr lang="nb-NO" sz="900" dirty="0">
              <a:latin typeface="Arial" panose="020B0604020202020204" pitchFamily="34" charset="0"/>
              <a:cs typeface="Arial" panose="020B0604020202020204" pitchFamily="34" charset="0"/>
            </a:endParaRP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5.1	Etablere rutinar for å redusere skadeleg miljøpåverknad knytt til anskaffingar og fremme klimavennlege løysingar (lovpålagt).</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5.2 	Etablere rutinar for å vareta respekt for grunnleggande menneskerettar (lovpålagt).</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5.3	Årleg vurdere risiko for brot på grunnleggande menneskerettar og miljøbelastning ved komande anskaffingar.</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5.4 	Utarbeide og implementere interne etiske retningslinjer for anskaffingsarbeidet.</a:t>
            </a:r>
          </a:p>
          <a:p>
            <a:pPr marL="271463" indent="-271463" rtl="false">
              <a:lnSpc>
                <a:spcPct val="100000"/>
              </a:lnSpc>
              <a:spcBef>
                <a:spcPts val="0"/>
              </a:spcBef>
              <a:buNone/>
            </a:pPr>
            <a:r>
              <a:rPr lang="nn-no" sz="900">
                <a:latin typeface="Arial" panose="020B0604020202020204" pitchFamily="34" charset="0"/>
                <a:cs typeface="Arial" panose="020B0604020202020204" pitchFamily="34" charset="0"/>
              </a:rPr>
              <a:t>5.5	Etablere rutinar og årleg vurdere tiltak som førebygger moglegheiter for misleg framferd og korrupsjon knytt til anskaffingar. </a:t>
            </a:r>
          </a:p>
          <a:p>
            <a:pPr marL="0" lvl="1"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a:p>
            <a:pPr rtl="false">
              <a:lnSpc>
                <a:spcPct val="100000"/>
              </a:lnSpc>
              <a:spcBef>
                <a:spcPts val="0"/>
              </a:spcBef>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None/>
            </a:pPr>
            <a:endParaRPr lang="nb-NO" sz="9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HOVUDMÅL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rtl="false"/>
            <a:r>
              <a:rPr lang="nn-no" sz="100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rtlCol="false"/>
          <a:lstStyle/>
          <a:p>
            <a:pPr rtl="false"/>
            <a:fld id="{087DA6A7-F1BA-4F19-98D1-8BC0C441CFD1}" type="slidenum">
              <a:rPr lang="nb-NO" sz="800" smtClean="0">
                <a:solidFill>
                  <a:srgbClr val="5F6062"/>
                </a:solidFill>
                <a:latin typeface="Arial" panose="020B0604020202020204" pitchFamily="34" charset="0"/>
                <a:cs typeface="Arial" panose="020B0604020202020204" pitchFamily="34" charset="0"/>
              </a:rPr>
              <a:t>9</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rtlCol="false"/>
          <a:lstStyle/>
          <a:p>
            <a:pPr algn="l" rtl="false"/>
            <a:r>
              <a:rPr lang="nn-no" sz="800" b="1">
                <a:solidFill>
                  <a:srgbClr val="5F6062"/>
                </a:solidFill>
                <a:latin typeface="Arial" panose="020B0604020202020204" pitchFamily="34" charset="0"/>
                <a:cs typeface="Arial" panose="020B0604020202020204" pitchFamily="34" charset="0"/>
              </a:rPr>
              <a:t>Verksemd X </a:t>
            </a:r>
            <a:r>
              <a:rPr lang="nn-no" sz="800">
                <a:solidFill>
                  <a:srgbClr val="5F6062"/>
                </a:solidFill>
                <a:latin typeface="Arial" panose="020B0604020202020204" pitchFamily="34" charset="0"/>
                <a:cs typeface="Arial" panose="020B0604020202020204" pitchFamily="34" charset="0"/>
              </a:rPr>
              <a:t>anskaffingsstrategi 2017–2020</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a:pPr>
            <a:r>
              <a:rPr lang="nn-no" sz="600">
                <a:solidFill>
                  <a:srgbClr val="5F6062"/>
                </a:solidFill>
                <a:latin typeface="Arial" panose="020B0604020202020204" pitchFamily="34" charset="0"/>
                <a:cs typeface="Arial" panose="020B0604020202020204" pitchFamily="34" charset="0"/>
              </a:rPr>
              <a:t>Anskaffingar skal bidra til betre behovsdekning og møte behova for framtida.</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2"/>
            </a:pPr>
            <a:r>
              <a:rPr lang="nn-no" sz="600">
                <a:solidFill>
                  <a:srgbClr val="5F6062"/>
                </a:solidFill>
                <a:latin typeface="Arial" panose="020B0604020202020204" pitchFamily="34" charset="0"/>
                <a:cs typeface="Arial" panose="020B0604020202020204" pitchFamily="34" charset="0"/>
              </a:rPr>
              <a:t>Anskaffingar skal bidra til effektiv tenesteproduksjon gjennom betre ressursutnytting.</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3"/>
            </a:pPr>
            <a:r>
              <a:rPr lang="nn-no" sz="600">
                <a:solidFill>
                  <a:srgbClr val="5F6062"/>
                </a:solidFill>
                <a:latin typeface="Arial" panose="020B0604020202020204" pitchFamily="34" charset="0"/>
                <a:cs typeface="Arial" panose="020B0604020202020204" pitchFamily="34" charset="0"/>
              </a:rPr>
              <a:t>Anskaffingar skal gjennomførast raskare, enklare og digitalt.</a:t>
            </a:r>
          </a:p>
        </p:txBody>
      </p:sp>
      <p:sp>
        <p:nvSpPr>
          <p:cNvPr id="22" name="Rektangel 21">
            <a:hlinkClick r:id="rId10"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rgbClr val="5F6062"/>
              </a:buClr>
              <a:buFont typeface="+mj-lt"/>
              <a:buAutoNum type="arabicPeriod" startAt="4"/>
            </a:pPr>
            <a:r>
              <a:rPr lang="nn-no" sz="600">
                <a:solidFill>
                  <a:srgbClr val="5F6062"/>
                </a:solidFill>
                <a:latin typeface="Arial" panose="020B0604020202020204" pitchFamily="34" charset="0"/>
                <a:cs typeface="Arial" panose="020B0604020202020204" pitchFamily="34" charset="0"/>
              </a:rPr>
              <a:t>Anskaffingar skal bidra til marknadsutvikling.</a:t>
            </a:r>
          </a:p>
        </p:txBody>
      </p:sp>
      <p:sp>
        <p:nvSpPr>
          <p:cNvPr id="23" name="Rektangel 22">
            <a:hlinkClick r:id="rId11" action="ppaction://hlinksldjump"/>
          </p:cNvPr>
          <p:cNvSpPr/>
          <p:nvPr/>
        </p:nvSpPr>
        <p:spPr>
          <a:xfrm>
            <a:off x="4746715" y="1858617"/>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false" anchor="ctr"/>
          <a:lstStyle/>
          <a:p>
            <a:pPr marL="88900" indent="-88900" rtl="false">
              <a:buClr>
                <a:schemeClr val="bg1"/>
              </a:buClr>
              <a:buFont typeface="+mj-lt"/>
              <a:buAutoNum type="arabicPeriod" startAt="5"/>
            </a:pPr>
            <a:r>
              <a:rPr lang="nn-no" sz="600">
                <a:solidFill>
                  <a:schemeClr val="bg1"/>
                </a:solidFill>
                <a:latin typeface="Arial" panose="020B0604020202020204" pitchFamily="34" charset="0"/>
                <a:cs typeface="Arial" panose="020B0604020202020204" pitchFamily="34" charset="0"/>
              </a:rPr>
              <a:t>Verksemd X skal vise samfunnsansvar i anskaffingane.</a:t>
            </a:r>
          </a:p>
        </p:txBody>
      </p:sp>
      <p:sp>
        <p:nvSpPr>
          <p:cNvPr id="39" name="Plassholder for innhold 2"/>
          <p:cNvSpPr txBox="1">
            <a:spLocks/>
          </p:cNvSpPr>
          <p:nvPr/>
        </p:nvSpPr>
        <p:spPr>
          <a:xfrm>
            <a:off x="4746714" y="2232590"/>
            <a:ext cx="4402450" cy="3355124"/>
          </a:xfrm>
          <a:prstGeom prst="rect">
            <a:avLst/>
          </a:prstGeom>
        </p:spPr>
        <p:txBody>
          <a:bodyPr vert="horz" lIns="91440" tIns="45720" rIns="91440" bIns="45720" rtlCol="false">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false">
              <a:lnSpc>
                <a:spcPct val="100000"/>
              </a:lnSpc>
              <a:spcBef>
                <a:spcPts val="0"/>
              </a:spcBef>
              <a:buFont typeface="Arial" panose="020B0604020202020204" pitchFamily="34" charset="0"/>
              <a:buNone/>
            </a:pPr>
            <a:r>
              <a:rPr lang="nn-no" sz="900">
                <a:solidFill>
                  <a:srgbClr val="005380"/>
                </a:solidFill>
                <a:latin typeface="Arial" panose="020B0604020202020204" pitchFamily="34" charset="0"/>
                <a:cs typeface="Arial" panose="020B0604020202020204" pitchFamily="34" charset="0"/>
              </a:rPr>
              <a:t>RISIKO</a:t>
            </a:r>
          </a:p>
          <a:p>
            <a:pPr marL="0" indent="0" rtl="false">
              <a:lnSpc>
                <a:spcPct val="100000"/>
              </a:lnSpc>
              <a:spcBef>
                <a:spcPts val="0"/>
              </a:spcBef>
              <a:buNone/>
            </a:pPr>
            <a:r>
              <a:rPr lang="nn-no" sz="900" i="1">
                <a:latin typeface="Arial" panose="020B0604020202020204" pitchFamily="34" charset="0"/>
                <a:cs typeface="Arial" panose="020B0604020202020204" pitchFamily="34" charset="0"/>
              </a:rPr>
              <a:t>Finst det hindringar for at valde mål og tiltak ikkje lar seg gjennomføre? Kast lys over situasjonar som det er høgt sannsyn for at kan inntreffe, og som vil gi høg konsekvens for måloppnåing.</a:t>
            </a:r>
          </a:p>
          <a:p>
            <a:pPr marL="0" indent="0" rtl="false">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a:p>
            <a:pPr marL="0" indent="0" rtl="false">
              <a:lnSpc>
                <a:spcPct val="100000"/>
              </a:lnSpc>
              <a:spcBef>
                <a:spcPts val="0"/>
              </a:spcBef>
              <a:buFont typeface="Arial" panose="020B0604020202020204" pitchFamily="34" charset="0"/>
              <a:buNone/>
            </a:pPr>
            <a:r>
              <a:rPr lang="nn-no" sz="900">
                <a:solidFill>
                  <a:srgbClr val="005380"/>
                </a:solidFill>
                <a:latin typeface="Arial" panose="020B0604020202020204" pitchFamily="34" charset="0"/>
                <a:cs typeface="Arial" panose="020B0604020202020204" pitchFamily="34" charset="0"/>
              </a:rPr>
              <a:t>STYRINGSPARAMETRAR/ KPI</a:t>
            </a:r>
          </a:p>
          <a:p>
            <a:pPr rtl="false">
              <a:lnSpc>
                <a:spcPct val="100000"/>
              </a:lnSpc>
              <a:spcBef>
                <a:spcPts val="0"/>
              </a:spcBef>
            </a:pPr>
            <a:r>
              <a:rPr lang="nn-no" sz="900">
                <a:latin typeface="Arial" panose="020B0604020202020204" pitchFamily="34" charset="0"/>
                <a:cs typeface="Arial" panose="020B0604020202020204" pitchFamily="34" charset="0"/>
              </a:rPr>
              <a:t>Del inngåtte avtalar der miljø er varetatt.</a:t>
            </a:r>
          </a:p>
          <a:p>
            <a:pPr rtl="false">
              <a:lnSpc>
                <a:spcPct val="100000"/>
              </a:lnSpc>
              <a:spcBef>
                <a:spcPts val="0"/>
              </a:spcBef>
            </a:pPr>
            <a:r>
              <a:rPr lang="nn-no" sz="900">
                <a:latin typeface="Arial" panose="020B0604020202020204" pitchFamily="34" charset="0"/>
                <a:cs typeface="Arial" panose="020B0604020202020204" pitchFamily="34" charset="0"/>
              </a:rPr>
              <a:t>Dokumenterte etablerte rutinar og retningslinjer.</a:t>
            </a:r>
          </a:p>
          <a:p>
            <a:pPr rtl="false">
              <a:lnSpc>
                <a:spcPct val="100000"/>
              </a:lnSpc>
              <a:spcBef>
                <a:spcPts val="0"/>
              </a:spcBef>
            </a:pPr>
            <a:r>
              <a:rPr lang="nn-no" sz="900">
                <a:latin typeface="Arial" panose="020B0604020202020204" pitchFamily="34" charset="0"/>
                <a:cs typeface="Arial" panose="020B0604020202020204" pitchFamily="34" charset="0"/>
              </a:rPr>
              <a:t>Tal anskaffingar med avvik frå etablerte rutinar.</a:t>
            </a:r>
          </a:p>
          <a:p>
            <a:pPr rtl="false">
              <a:lnSpc>
                <a:spcPct val="100000"/>
              </a:lnSpc>
              <a:spcBef>
                <a:spcPts val="0"/>
              </a:spcBef>
            </a:pPr>
            <a:r>
              <a:rPr lang="nn-no" sz="900">
                <a:latin typeface="Arial" panose="020B0604020202020204" pitchFamily="34" charset="0"/>
                <a:cs typeface="Arial" panose="020B0604020202020204" pitchFamily="34" charset="0"/>
              </a:rPr>
              <a:t>Dokumentert årleg risikovurdering.</a:t>
            </a:r>
          </a:p>
          <a:p>
            <a:pPr marL="0" indent="0" rtl="false">
              <a:lnSpc>
                <a:spcPct val="100000"/>
              </a:lnSpc>
              <a:spcBef>
                <a:spcPts val="0"/>
              </a:spcBef>
              <a:buNone/>
            </a:pPr>
            <a:endParaRPr lang="nb-NO" sz="900" dirty="0">
              <a:solidFill>
                <a:srgbClr val="005380"/>
              </a:solidFill>
              <a:latin typeface="Arial" panose="020B0604020202020204" pitchFamily="34" charset="0"/>
              <a:cs typeface="Arial" panose="020B0604020202020204" pitchFamily="34" charset="0"/>
            </a:endParaRPr>
          </a:p>
          <a:p>
            <a:pPr marL="0" indent="0" rtl="false">
              <a:lnSpc>
                <a:spcPct val="100000"/>
              </a:lnSpc>
              <a:spcBef>
                <a:spcPts val="0"/>
              </a:spcBef>
              <a:buNone/>
            </a:pPr>
            <a:r>
              <a:rPr lang="nn-no" sz="900">
                <a:solidFill>
                  <a:srgbClr val="005380"/>
                </a:solidFill>
                <a:latin typeface="Arial" panose="020B0604020202020204" pitchFamily="34" charset="0"/>
                <a:cs typeface="Arial" panose="020B0604020202020204" pitchFamily="34" charset="0"/>
              </a:rPr>
              <a:t>RESULTATMÅL</a:t>
            </a:r>
          </a:p>
          <a:p>
            <a:pPr marL="0" indent="0" rtl="false">
              <a:lnSpc>
                <a:spcPct val="100000"/>
              </a:lnSpc>
              <a:spcBef>
                <a:spcPts val="0"/>
              </a:spcBef>
              <a:buNone/>
            </a:pPr>
            <a:r>
              <a:rPr lang="nn-no" sz="900">
                <a:latin typeface="Arial" panose="020B0604020202020204" pitchFamily="34" charset="0"/>
                <a:cs typeface="Arial" panose="020B0604020202020204" pitchFamily="34" charset="0"/>
              </a:rPr>
              <a:t>X % auke i del anskaffingar der klima- og miljøomsyn er varetatt (krav, tildelingskriterium, kontraktskrav, kvalifikasjonskrav, val av yting).</a:t>
            </a:r>
          </a:p>
          <a:p>
            <a:pPr marL="0" indent="0" rtl="false">
              <a:lnSpc>
                <a:spcPct val="100000"/>
              </a:lnSpc>
              <a:spcBef>
                <a:spcPts val="0"/>
              </a:spcBef>
              <a:buNone/>
            </a:pPr>
            <a:r>
              <a:rPr lang="nn-no" sz="900">
                <a:latin typeface="Arial" panose="020B0604020202020204" pitchFamily="34" charset="0"/>
                <a:cs typeface="Arial" panose="020B0604020202020204" pitchFamily="34" charset="0"/>
              </a:rPr>
              <a:t>Reduksjon i talet på avvik frå etablerte rutinar.</a:t>
            </a:r>
          </a:p>
          <a:p>
            <a:pPr marL="0" indent="0" rtl="false">
              <a:lnSpc>
                <a:spcPct val="100000"/>
              </a:lnSpc>
              <a:spcBef>
                <a:spcPts val="0"/>
              </a:spcBef>
              <a:buNone/>
            </a:pPr>
            <a:endParaRPr lang="nb-NO" sz="900" dirty="0">
              <a:solidFill>
                <a:srgbClr val="005380"/>
              </a:solidFill>
              <a:latin typeface="Arial" panose="020B0604020202020204" pitchFamily="34" charset="0"/>
              <a:cs typeface="Arial" panose="020B0604020202020204" pitchFamily="34" charset="0"/>
            </a:endParaRPr>
          </a:p>
        </p:txBody>
      </p:sp>
      <p:pic>
        <p:nvPicPr>
          <p:cNvPr id="25" name="Bilde 24"/>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65693"/>
            <a:ext cx="900000" cy="900000"/>
          </a:xfrm>
          <a:prstGeom prst="ellipse">
            <a:avLst/>
          </a:prstGeom>
          <a:effectLst>
            <a:softEdge rad="0"/>
          </a:effectLst>
        </p:spPr>
      </p:pic>
      <p:sp>
        <p:nvSpPr>
          <p:cNvPr id="26" name="TekstSylinder 25"/>
          <p:cNvSpPr txBox="1"/>
          <p:nvPr/>
        </p:nvSpPr>
        <p:spPr>
          <a:xfrm>
            <a:off x="2498" y="881921"/>
            <a:ext cx="4569502" cy="400110"/>
          </a:xfrm>
          <a:prstGeom prst="rect">
            <a:avLst/>
          </a:prstGeom>
          <a:noFill/>
        </p:spPr>
        <p:txBody>
          <a:bodyPr wrap="square" rtlCol="false" anchor="ctr">
            <a:spAutoFit/>
          </a:bodyPr>
          <a:lstStyle/>
          <a:p>
            <a:pPr marL="228600" indent="-228600" rtl="false">
              <a:buClr>
                <a:srgbClr val="005380"/>
              </a:buClr>
              <a:buFont typeface="+mj-lt"/>
              <a:buAutoNum type="arabicPeriod" startAt="5"/>
            </a:pPr>
            <a:r>
              <a:rPr lang="nn-no" sz="1000">
                <a:solidFill>
                  <a:srgbClr val="005380"/>
                </a:solidFill>
                <a:latin typeface="Arial" panose="020B0604020202020204" pitchFamily="34" charset="0"/>
                <a:cs typeface="Arial" panose="020B0604020202020204" pitchFamily="34" charset="0"/>
              </a:rPr>
              <a:t>Verksemd X skal vise samfunnsansvar i anskaffingane.</a:t>
            </a:r>
            <a:endParaRPr lang="nb-NO" sz="1000" dirty="0"/>
          </a:p>
          <a:p>
            <a:pPr rtl="false"/>
            <a:endParaRPr lang="nb-NO" sz="100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15248"/>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43C10D281D89E4DBC529C20D0304896" ma:contentTypeVersion="2" ma:contentTypeDescription="Opprett et nytt dokument." ma:contentTypeScope="" ma:versionID="92cc8f75431e03caf9cff94c95617116">
  <xsd:schema xmlns:xsd="http://www.w3.org/2001/XMLSchema" xmlns:xs="http://www.w3.org/2001/XMLSchema" xmlns:p="http://schemas.microsoft.com/office/2006/metadata/properties" xmlns:ns2="df6e2342-be6e-483e-9866-3f7acbbfe6aa" targetNamespace="http://schemas.microsoft.com/office/2006/metadata/properties" ma:root="true" ma:fieldsID="94355fa3ffa6c36810702ba00492aa9f" ns2:_="">
    <xsd:import namespace="df6e2342-be6e-483e-9866-3f7acbbfe6a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e2342-be6e-483e-9866-3f7acbbfe6aa"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F89FA0-9D63-4AF5-92EC-2BDADBDD7EB6}">
  <ds:schemaRefs>
    <ds:schemaRef ds:uri="http://schemas.microsoft.com/sharepoint/v3/contenttype/forms"/>
  </ds:schemaRefs>
</ds:datastoreItem>
</file>

<file path=customXml/itemProps2.xml><?xml version="1.0" encoding="utf-8"?>
<ds:datastoreItem xmlns:ds="http://schemas.openxmlformats.org/officeDocument/2006/customXml" ds:itemID="{BE1193C7-DADF-4C5C-B970-C6E5B220AB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e2342-be6e-483e-9866-3f7acbbfe6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87A513-6BDA-4D52-A792-881F8052F611}">
  <ds:schemaRefs>
    <ds:schemaRef ds:uri="http://schemas.microsoft.com/office/2006/documentManagement/types"/>
    <ds:schemaRef ds:uri="http://www.w3.org/XML/1998/namespace"/>
    <ds:schemaRef ds:uri="http://purl.org/dc/elements/1.1/"/>
    <ds:schemaRef ds:uri="df6e2342-be6e-483e-9866-3f7acbbfe6aa"/>
    <ds:schemaRef ds:uri="http://schemas.openxmlformats.org/package/2006/metadata/core-properties"/>
    <ds:schemaRef ds:uri="http://purl.org/dc/terms/"/>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4660</TotalTime>
  <Words>2168</Words>
  <Application>Microsoft Office PowerPoint</Application>
  <PresentationFormat>Skjermfremvisning (4:3)</PresentationFormat>
  <Paragraphs>394</Paragraphs>
  <Slides>11</Slides>
  <Notes>11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Arial</vt:lpstr>
      <vt:lpstr>Calibri</vt:lpstr>
      <vt:lpstr>Calibri Light</vt:lpstr>
      <vt:lpstr>Wingdings</vt:lpstr>
      <vt:lpstr>Office-tema</vt:lpstr>
      <vt:lpstr>Virksomhet X anskaffelsesstrategi</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DIFI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Anskaffelser i Virksomhet</dc:title>
  <dc:creator>Kihl, Christine</dc:creator>
  <cp:lastModifiedBy>Kihl, Christine</cp:lastModifiedBy>
  <cp:revision>335</cp:revision>
  <cp:lastPrinted>2015-06-12T11:31:41Z</cp:lastPrinted>
  <dcterms:created xsi:type="dcterms:W3CDTF">2015-05-12T11:42:57Z</dcterms:created>
  <dcterms:modified xsi:type="dcterms:W3CDTF">2016-12-22T11:07:00Z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0x010100243C10D281D89E4DBC529C20D0304896</vt:lpwstr>
  </property>
</Properties>
</file>