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2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6254413" cy="9144000"/>
  <p:notesSz cx="6858000" cy="9144000"/>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85" autoAdjust="0"/>
    <p:restoredTop sz="94660"/>
  </p:normalViewPr>
  <p:slideViewPr>
    <p:cSldViewPr snapToGrid="0">
      <p:cViewPr>
        <p:scale>
          <a:sx n="95" d="100"/>
          <a:sy n="95" d="100"/>
        </p:scale>
        <p:origin x="1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no.ema.ad.pwcinternal.com\fil\bas\5.%20Klienter\Difi\Verkt&#248;y%20for%20anskaffelser\10.%20Verkt&#248;y%20for%20oppf&#248;lging%20av%20m&#229;leparametere\Leveranse\Verkt&#248;y%20for%20m&#229;ling%20og%20oppf&#248;lging%20v06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o.ema.ad.pwcinternal.com\fil\bas\5.%20Klienter\Difi\Verkt&#248;y%20for%20anskaffelser\10.%20Verkt&#248;y%20for%20oppf&#248;lging%20av%20m&#229;leparametere\Leveranse\Verkt&#248;y%20for%20m&#229;ling%20og%20oppf&#248;lging%20v06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o.ema.ad.pwcinternal.com\fil\bas\5.%20Klienter\Difi\Verkt&#248;y%20for%20anskaffelser\10.%20Verkt&#248;y%20for%20oppf&#248;lging%20av%20m&#229;leparametere\Leveranse\Verkt&#248;y%20for%20m&#229;ling%20og%20oppf&#248;lging%20v06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o.ema.ad.pwcinternal.com\fil\bas\5.%20Klienter\Difi\Verkt&#248;y%20for%20anskaffelser\10.%20Verkt&#248;y%20for%20oppf&#248;lging%20av%20m&#229;leparametere\Leveranse\Verkt&#248;y%20for%20m&#229;ling%20og%20oppf&#248;lging%20v06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4644673359903"/>
          <c:y val="3.5292927080842619E-2"/>
          <c:w val="0.56338845174696095"/>
          <c:h val="0.84245590299536888"/>
        </c:manualLayout>
      </c:layout>
      <c:lineChart>
        <c:grouping val="standard"/>
        <c:varyColors val="0"/>
        <c:ser>
          <c:idx val="0"/>
          <c:order val="0"/>
          <c:tx>
            <c:strRef>
              <c:f>Sheet1!$A$2</c:f>
              <c:strCache>
                <c:ptCount val="1"/>
                <c:pt idx="0">
                  <c:v>Total omsetning på avtaleområdet</c:v>
                </c:pt>
              </c:strCache>
            </c:strRef>
          </c:tx>
          <c:marker>
            <c:symbol val="none"/>
          </c:marker>
          <c:cat>
            <c:strRef>
              <c:f>Sheet1!$B$1:$E$1</c:f>
              <c:strCache>
                <c:ptCount val="4"/>
                <c:pt idx="0">
                  <c:v>Kvartal 1</c:v>
                </c:pt>
                <c:pt idx="1">
                  <c:v>Kvartal 2</c:v>
                </c:pt>
                <c:pt idx="2">
                  <c:v>Kvartal 3</c:v>
                </c:pt>
                <c:pt idx="3">
                  <c:v>Kvartal 4</c:v>
                </c:pt>
              </c:strCache>
            </c:strRef>
          </c:cat>
          <c:val>
            <c:numRef>
              <c:f>Sheet1!$B$2:$E$2</c:f>
              <c:numCache>
                <c:formatCode>General</c:formatCode>
                <c:ptCount val="4"/>
                <c:pt idx="0">
                  <c:v>1200000</c:v>
                </c:pt>
                <c:pt idx="1">
                  <c:v>1500000</c:v>
                </c:pt>
                <c:pt idx="2">
                  <c:v>1600000</c:v>
                </c:pt>
                <c:pt idx="3">
                  <c:v>1800000</c:v>
                </c:pt>
              </c:numCache>
            </c:numRef>
          </c:val>
          <c:smooth val="0"/>
          <c:extLst>
            <c:ext xmlns:c16="http://schemas.microsoft.com/office/drawing/2014/chart" uri="{C3380CC4-5D6E-409C-BE32-E72D297353CC}">
              <c16:uniqueId val="{00000000-1F93-4627-AC95-938A063FD695}"/>
            </c:ext>
          </c:extLst>
        </c:ser>
        <c:ser>
          <c:idx val="1"/>
          <c:order val="1"/>
          <c:tx>
            <c:strRef>
              <c:f>Sheet1!$A$3</c:f>
              <c:strCache>
                <c:ptCount val="1"/>
                <c:pt idx="0">
                  <c:v>Omsetning på avtale</c:v>
                </c:pt>
              </c:strCache>
            </c:strRef>
          </c:tx>
          <c:spPr>
            <a:ln>
              <a:solidFill>
                <a:schemeClr val="bg2">
                  <a:lumMod val="25000"/>
                </a:schemeClr>
              </a:solidFill>
            </a:ln>
          </c:spPr>
          <c:marker>
            <c:symbol val="none"/>
          </c:marker>
          <c:cat>
            <c:strRef>
              <c:f>Sheet1!$B$1:$E$1</c:f>
              <c:strCache>
                <c:ptCount val="4"/>
                <c:pt idx="0">
                  <c:v>Kvartal 1</c:v>
                </c:pt>
                <c:pt idx="1">
                  <c:v>Kvartal 2</c:v>
                </c:pt>
                <c:pt idx="2">
                  <c:v>Kvartal 3</c:v>
                </c:pt>
                <c:pt idx="3">
                  <c:v>Kvartal 4</c:v>
                </c:pt>
              </c:strCache>
            </c:strRef>
          </c:cat>
          <c:val>
            <c:numRef>
              <c:f>Sheet1!$B$3:$E$3</c:f>
              <c:numCache>
                <c:formatCode>General</c:formatCode>
                <c:ptCount val="4"/>
                <c:pt idx="0">
                  <c:v>500000</c:v>
                </c:pt>
                <c:pt idx="1">
                  <c:v>700000</c:v>
                </c:pt>
                <c:pt idx="2">
                  <c:v>800000</c:v>
                </c:pt>
                <c:pt idx="3">
                  <c:v>950000</c:v>
                </c:pt>
              </c:numCache>
            </c:numRef>
          </c:val>
          <c:smooth val="0"/>
          <c:extLst>
            <c:ext xmlns:c16="http://schemas.microsoft.com/office/drawing/2014/chart" uri="{C3380CC4-5D6E-409C-BE32-E72D297353CC}">
              <c16:uniqueId val="{00000001-1F93-4627-AC95-938A063FD695}"/>
            </c:ext>
          </c:extLst>
        </c:ser>
        <c:dLbls>
          <c:showLegendKey val="0"/>
          <c:showVal val="0"/>
          <c:showCatName val="0"/>
          <c:showSerName val="0"/>
          <c:showPercent val="0"/>
          <c:showBubbleSize val="0"/>
        </c:dLbls>
        <c:marker val="1"/>
        <c:smooth val="0"/>
        <c:axId val="158495104"/>
        <c:axId val="158496640"/>
      </c:lineChart>
      <c:lineChart>
        <c:grouping val="standard"/>
        <c:varyColors val="0"/>
        <c:ser>
          <c:idx val="2"/>
          <c:order val="2"/>
          <c:tx>
            <c:strRef>
              <c:f>Sheet1!$A$4</c:f>
              <c:strCache>
                <c:ptCount val="1"/>
                <c:pt idx="0">
                  <c:v>Avtalelojalitet</c:v>
                </c:pt>
              </c:strCache>
            </c:strRef>
          </c:tx>
          <c:spPr>
            <a:ln>
              <a:solidFill>
                <a:srgbClr val="FF0000"/>
              </a:solidFill>
            </a:ln>
          </c:spPr>
          <c:marker>
            <c:symbol val="none"/>
          </c:marker>
          <c:cat>
            <c:strRef>
              <c:f>Sheet1!$B$1:$E$1</c:f>
              <c:strCache>
                <c:ptCount val="4"/>
                <c:pt idx="0">
                  <c:v>Kvartal 1</c:v>
                </c:pt>
                <c:pt idx="1">
                  <c:v>Kvartal 2</c:v>
                </c:pt>
                <c:pt idx="2">
                  <c:v>Kvartal 3</c:v>
                </c:pt>
                <c:pt idx="3">
                  <c:v>Kvartal 4</c:v>
                </c:pt>
              </c:strCache>
            </c:strRef>
          </c:cat>
          <c:val>
            <c:numRef>
              <c:f>Sheet1!$B$4:$E$4</c:f>
              <c:numCache>
                <c:formatCode>0%</c:formatCode>
                <c:ptCount val="4"/>
                <c:pt idx="0">
                  <c:v>0.41666666666666669</c:v>
                </c:pt>
                <c:pt idx="1">
                  <c:v>0.46666666666666667</c:v>
                </c:pt>
                <c:pt idx="2">
                  <c:v>0.5</c:v>
                </c:pt>
                <c:pt idx="3">
                  <c:v>0.52777777777777779</c:v>
                </c:pt>
              </c:numCache>
            </c:numRef>
          </c:val>
          <c:smooth val="0"/>
          <c:extLst>
            <c:ext xmlns:c16="http://schemas.microsoft.com/office/drawing/2014/chart" uri="{C3380CC4-5D6E-409C-BE32-E72D297353CC}">
              <c16:uniqueId val="{00000002-1F93-4627-AC95-938A063FD695}"/>
            </c:ext>
          </c:extLst>
        </c:ser>
        <c:dLbls>
          <c:showLegendKey val="0"/>
          <c:showVal val="0"/>
          <c:showCatName val="0"/>
          <c:showSerName val="0"/>
          <c:showPercent val="0"/>
          <c:showBubbleSize val="0"/>
        </c:dLbls>
        <c:marker val="1"/>
        <c:smooth val="0"/>
        <c:axId val="158499968"/>
        <c:axId val="158498176"/>
      </c:lineChart>
      <c:catAx>
        <c:axId val="158495104"/>
        <c:scaling>
          <c:orientation val="minMax"/>
        </c:scaling>
        <c:delete val="0"/>
        <c:axPos val="b"/>
        <c:numFmt formatCode="General" sourceLinked="0"/>
        <c:majorTickMark val="out"/>
        <c:minorTickMark val="none"/>
        <c:tickLblPos val="nextTo"/>
        <c:txPr>
          <a:bodyPr/>
          <a:lstStyle/>
          <a:p>
            <a:pPr>
              <a:defRPr sz="1200"/>
            </a:pPr>
            <a:endParaRPr lang="nb-NO"/>
          </a:p>
        </c:txPr>
        <c:crossAx val="158496640"/>
        <c:crosses val="autoZero"/>
        <c:auto val="1"/>
        <c:lblAlgn val="ctr"/>
        <c:lblOffset val="100"/>
        <c:noMultiLvlLbl val="0"/>
      </c:catAx>
      <c:valAx>
        <c:axId val="158496640"/>
        <c:scaling>
          <c:orientation val="minMax"/>
        </c:scaling>
        <c:delete val="0"/>
        <c:axPos val="l"/>
        <c:majorGridlines/>
        <c:numFmt formatCode="General" sourceLinked="1"/>
        <c:majorTickMark val="out"/>
        <c:minorTickMark val="none"/>
        <c:tickLblPos val="nextTo"/>
        <c:txPr>
          <a:bodyPr/>
          <a:lstStyle/>
          <a:p>
            <a:pPr>
              <a:defRPr sz="1200"/>
            </a:pPr>
            <a:endParaRPr lang="nb-NO"/>
          </a:p>
        </c:txPr>
        <c:crossAx val="158495104"/>
        <c:crosses val="autoZero"/>
        <c:crossBetween val="between"/>
      </c:valAx>
      <c:valAx>
        <c:axId val="158498176"/>
        <c:scaling>
          <c:orientation val="minMax"/>
        </c:scaling>
        <c:delete val="0"/>
        <c:axPos val="r"/>
        <c:numFmt formatCode="0%" sourceLinked="1"/>
        <c:majorTickMark val="out"/>
        <c:minorTickMark val="none"/>
        <c:tickLblPos val="nextTo"/>
        <c:txPr>
          <a:bodyPr/>
          <a:lstStyle/>
          <a:p>
            <a:pPr>
              <a:defRPr sz="1100"/>
            </a:pPr>
            <a:endParaRPr lang="nb-NO"/>
          </a:p>
        </c:txPr>
        <c:crossAx val="158499968"/>
        <c:crosses val="max"/>
        <c:crossBetween val="between"/>
      </c:valAx>
      <c:catAx>
        <c:axId val="158499968"/>
        <c:scaling>
          <c:orientation val="minMax"/>
        </c:scaling>
        <c:delete val="1"/>
        <c:axPos val="b"/>
        <c:numFmt formatCode="General" sourceLinked="1"/>
        <c:majorTickMark val="out"/>
        <c:minorTickMark val="none"/>
        <c:tickLblPos val="nextTo"/>
        <c:crossAx val="158498176"/>
        <c:crosses val="autoZero"/>
        <c:auto val="1"/>
        <c:lblAlgn val="ctr"/>
        <c:lblOffset val="100"/>
        <c:noMultiLvlLbl val="0"/>
      </c:catAx>
    </c:plotArea>
    <c:legend>
      <c:legendPos val="r"/>
      <c:layout>
        <c:manualLayout>
          <c:xMode val="edge"/>
          <c:yMode val="edge"/>
          <c:x val="0.76072391609316548"/>
          <c:y val="2.3614279981701323E-2"/>
          <c:w val="0.21901566868289465"/>
          <c:h val="0.45409100616797804"/>
        </c:manualLayout>
      </c:layout>
      <c:overlay val="0"/>
      <c:txPr>
        <a:bodyPr/>
        <a:lstStyle/>
        <a:p>
          <a:pPr>
            <a:defRPr sz="110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0.32876354704971206"/>
          <c:y val="2.5098033015770755E-2"/>
        </c:manualLayout>
      </c:layout>
      <c:overlay val="0"/>
      <c:txPr>
        <a:bodyPr/>
        <a:lstStyle/>
        <a:p>
          <a:pPr>
            <a:defRPr sz="1200"/>
          </a:pPr>
          <a:endParaRPr lang="nb-NO"/>
        </a:p>
      </c:txPr>
    </c:title>
    <c:autoTitleDeleted val="0"/>
    <c:plotArea>
      <c:layout>
        <c:manualLayout>
          <c:layoutTarget val="inner"/>
          <c:xMode val="edge"/>
          <c:yMode val="edge"/>
          <c:x val="9.6327825830144251E-2"/>
          <c:y val="0.15750596695853836"/>
          <c:w val="0.84766305993537538"/>
          <c:h val="0.44060535665144807"/>
        </c:manualLayout>
      </c:layout>
      <c:barChart>
        <c:barDir val="col"/>
        <c:grouping val="clustered"/>
        <c:varyColors val="0"/>
        <c:ser>
          <c:idx val="0"/>
          <c:order val="0"/>
          <c:tx>
            <c:strRef>
              <c:f>Måledata!$D$13</c:f>
              <c:strCache>
                <c:ptCount val="1"/>
                <c:pt idx="0">
                  <c:v>Avvik frå avtalt pris</c:v>
                </c:pt>
              </c:strCache>
            </c:strRef>
          </c:tx>
          <c:spPr>
            <a:solidFill>
              <a:srgbClr val="43961A"/>
            </a:solidFill>
          </c:spPr>
          <c:invertIfNegative val="0"/>
          <c:cat>
            <c:strRef>
              <c:f>Måledata!$J$11:$AG$11</c:f>
              <c:strCache>
                <c:ptCount val="24"/>
                <c:pt idx="0">
                  <c:v>Periode 1</c:v>
                </c:pt>
                <c:pt idx="1">
                  <c:v>Periode 2</c:v>
                </c:pt>
                <c:pt idx="2">
                  <c:v>Periode 3</c:v>
                </c:pt>
                <c:pt idx="3">
                  <c:v>Periode 4</c:v>
                </c:pt>
                <c:pt idx="4">
                  <c:v>Periode 5</c:v>
                </c:pt>
                <c:pt idx="5">
                  <c:v>Periode 6</c:v>
                </c:pt>
                <c:pt idx="6">
                  <c:v>Periode 7</c:v>
                </c:pt>
                <c:pt idx="7">
                  <c:v>Periode 8</c:v>
                </c:pt>
                <c:pt idx="8">
                  <c:v>Periode 9</c:v>
                </c:pt>
                <c:pt idx="9">
                  <c:v>Periode 10</c:v>
                </c:pt>
                <c:pt idx="10">
                  <c:v>Periode 11</c:v>
                </c:pt>
                <c:pt idx="11">
                  <c:v>Periode 12</c:v>
                </c:pt>
                <c:pt idx="12">
                  <c:v>Periode 13</c:v>
                </c:pt>
                <c:pt idx="13">
                  <c:v>Periode 14</c:v>
                </c:pt>
                <c:pt idx="14">
                  <c:v>Periode 15</c:v>
                </c:pt>
                <c:pt idx="15">
                  <c:v>Periode 16</c:v>
                </c:pt>
                <c:pt idx="16">
                  <c:v>Periode 17</c:v>
                </c:pt>
                <c:pt idx="17">
                  <c:v>Periode 18</c:v>
                </c:pt>
                <c:pt idx="18">
                  <c:v>Periode 19</c:v>
                </c:pt>
                <c:pt idx="19">
                  <c:v>Periode 20</c:v>
                </c:pt>
                <c:pt idx="20">
                  <c:v>Periode 21</c:v>
                </c:pt>
                <c:pt idx="21">
                  <c:v>Periode 22</c:v>
                </c:pt>
                <c:pt idx="22">
                  <c:v>Periode 23</c:v>
                </c:pt>
                <c:pt idx="23">
                  <c:v>Periode 24</c:v>
                </c:pt>
              </c:strCache>
            </c:strRef>
          </c:cat>
          <c:val>
            <c:numRef>
              <c:f>Måledata!$J$13:$AG$13</c:f>
              <c:numCache>
                <c:formatCode>General</c:formatCode>
                <c:ptCount val="24"/>
                <c:pt idx="0">
                  <c:v>1</c:v>
                </c:pt>
                <c:pt idx="1">
                  <c:v>3</c:v>
                </c:pt>
                <c:pt idx="2">
                  <c:v>2</c:v>
                </c:pt>
                <c:pt idx="3">
                  <c:v>1</c:v>
                </c:pt>
                <c:pt idx="4">
                  <c:v>2</c:v>
                </c:pt>
                <c:pt idx="5">
                  <c:v>4</c:v>
                </c:pt>
                <c:pt idx="6">
                  <c:v>3</c:v>
                </c:pt>
                <c:pt idx="7">
                  <c:v>2</c:v>
                </c:pt>
              </c:numCache>
            </c:numRef>
          </c:val>
          <c:extLst>
            <c:ext xmlns:c16="http://schemas.microsoft.com/office/drawing/2014/chart" uri="{C3380CC4-5D6E-409C-BE32-E72D297353CC}">
              <c16:uniqueId val="{00000000-F99B-4B98-94CD-8A9CE9588213}"/>
            </c:ext>
          </c:extLst>
        </c:ser>
        <c:dLbls>
          <c:showLegendKey val="0"/>
          <c:showVal val="0"/>
          <c:showCatName val="0"/>
          <c:showSerName val="0"/>
          <c:showPercent val="0"/>
          <c:showBubbleSize val="0"/>
        </c:dLbls>
        <c:gapWidth val="75"/>
        <c:axId val="159124864"/>
        <c:axId val="159163520"/>
      </c:barChart>
      <c:catAx>
        <c:axId val="159124864"/>
        <c:scaling>
          <c:orientation val="minMax"/>
        </c:scaling>
        <c:delete val="0"/>
        <c:axPos val="b"/>
        <c:numFmt formatCode="General" sourceLinked="1"/>
        <c:majorTickMark val="none"/>
        <c:minorTickMark val="none"/>
        <c:tickLblPos val="nextTo"/>
        <c:crossAx val="159163520"/>
        <c:crosses val="autoZero"/>
        <c:auto val="1"/>
        <c:lblAlgn val="ctr"/>
        <c:lblOffset val="100"/>
        <c:noMultiLvlLbl val="0"/>
      </c:catAx>
      <c:valAx>
        <c:axId val="159163520"/>
        <c:scaling>
          <c:orientation val="minMax"/>
        </c:scaling>
        <c:delete val="0"/>
        <c:axPos val="l"/>
        <c:majorGridlines/>
        <c:numFmt formatCode="General" sourceLinked="1"/>
        <c:majorTickMark val="none"/>
        <c:minorTickMark val="none"/>
        <c:tickLblPos val="nextTo"/>
        <c:crossAx val="159124864"/>
        <c:crosses val="autoZero"/>
        <c:crossBetween val="between"/>
      </c:valAx>
    </c:plotArea>
    <c:legend>
      <c:legendPos val="b"/>
      <c:layout>
        <c:manualLayout>
          <c:xMode val="edge"/>
          <c:yMode val="edge"/>
          <c:x val="0.28924641206458468"/>
          <c:y val="0.88653861070529916"/>
          <c:w val="0.42150717587083059"/>
          <c:h val="0.1134613892947008"/>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xPr>
        <a:bodyPr/>
        <a:lstStyle/>
        <a:p>
          <a:pPr>
            <a:defRPr sz="1100"/>
          </a:pPr>
          <a:endParaRPr lang="nb-NO"/>
        </a:p>
      </c:txPr>
    </c:title>
    <c:autoTitleDeleted val="0"/>
    <c:plotArea>
      <c:layout/>
      <c:lineChart>
        <c:grouping val="standard"/>
        <c:varyColors val="0"/>
        <c:ser>
          <c:idx val="0"/>
          <c:order val="0"/>
          <c:tx>
            <c:strRef>
              <c:f>Måledata!$D$14</c:f>
              <c:strCache>
                <c:ptCount val="1"/>
                <c:pt idx="0">
                  <c:v>Kundetilfredsheit</c:v>
                </c:pt>
              </c:strCache>
            </c:strRef>
          </c:tx>
          <c:spPr>
            <a:ln>
              <a:solidFill>
                <a:srgbClr val="43961A"/>
              </a:solidFill>
            </a:ln>
          </c:spPr>
          <c:marker>
            <c:symbol val="none"/>
          </c:marker>
          <c:cat>
            <c:strRef>
              <c:f>Måledata!$J$11:$AG$11</c:f>
              <c:strCache>
                <c:ptCount val="24"/>
                <c:pt idx="0">
                  <c:v>Periode 1</c:v>
                </c:pt>
                <c:pt idx="1">
                  <c:v>Periode 2</c:v>
                </c:pt>
                <c:pt idx="2">
                  <c:v>Periode 3</c:v>
                </c:pt>
                <c:pt idx="3">
                  <c:v>Periode 4</c:v>
                </c:pt>
                <c:pt idx="4">
                  <c:v>Periode 5</c:v>
                </c:pt>
                <c:pt idx="5">
                  <c:v>Periode 6</c:v>
                </c:pt>
                <c:pt idx="6">
                  <c:v>Periode 7</c:v>
                </c:pt>
                <c:pt idx="7">
                  <c:v>Periode 8</c:v>
                </c:pt>
                <c:pt idx="8">
                  <c:v>Periode 9</c:v>
                </c:pt>
                <c:pt idx="9">
                  <c:v>Periode 10</c:v>
                </c:pt>
                <c:pt idx="10">
                  <c:v>Periode 11</c:v>
                </c:pt>
                <c:pt idx="11">
                  <c:v>Periode 12</c:v>
                </c:pt>
                <c:pt idx="12">
                  <c:v>Periode 13</c:v>
                </c:pt>
                <c:pt idx="13">
                  <c:v>Periode 14</c:v>
                </c:pt>
                <c:pt idx="14">
                  <c:v>Periode 15</c:v>
                </c:pt>
                <c:pt idx="15">
                  <c:v>Periode 16</c:v>
                </c:pt>
                <c:pt idx="16">
                  <c:v>Periode 17</c:v>
                </c:pt>
                <c:pt idx="17">
                  <c:v>Periode 18</c:v>
                </c:pt>
                <c:pt idx="18">
                  <c:v>Periode 19</c:v>
                </c:pt>
                <c:pt idx="19">
                  <c:v>Periode 20</c:v>
                </c:pt>
                <c:pt idx="20">
                  <c:v>Periode 21</c:v>
                </c:pt>
                <c:pt idx="21">
                  <c:v>Periode 22</c:v>
                </c:pt>
                <c:pt idx="22">
                  <c:v>Periode 23</c:v>
                </c:pt>
                <c:pt idx="23">
                  <c:v>Periode 24</c:v>
                </c:pt>
              </c:strCache>
            </c:strRef>
          </c:cat>
          <c:val>
            <c:numRef>
              <c:f>Måledata!$J$14:$AG$14</c:f>
              <c:numCache>
                <c:formatCode>0%</c:formatCode>
                <c:ptCount val="24"/>
                <c:pt idx="0">
                  <c:v>0.82</c:v>
                </c:pt>
                <c:pt idx="1">
                  <c:v>0.9</c:v>
                </c:pt>
                <c:pt idx="2">
                  <c:v>0.79</c:v>
                </c:pt>
                <c:pt idx="3">
                  <c:v>0.87</c:v>
                </c:pt>
                <c:pt idx="4">
                  <c:v>0.91</c:v>
                </c:pt>
                <c:pt idx="5">
                  <c:v>0.94</c:v>
                </c:pt>
                <c:pt idx="6">
                  <c:v>0.9</c:v>
                </c:pt>
                <c:pt idx="7">
                  <c:v>0.95</c:v>
                </c:pt>
              </c:numCache>
            </c:numRef>
          </c:val>
          <c:smooth val="0"/>
          <c:extLst>
            <c:ext xmlns:c16="http://schemas.microsoft.com/office/drawing/2014/chart" uri="{C3380CC4-5D6E-409C-BE32-E72D297353CC}">
              <c16:uniqueId val="{00000000-4B53-4DF0-A400-ADAD53C137DC}"/>
            </c:ext>
          </c:extLst>
        </c:ser>
        <c:dLbls>
          <c:showLegendKey val="0"/>
          <c:showVal val="0"/>
          <c:showCatName val="0"/>
          <c:showSerName val="0"/>
          <c:showPercent val="0"/>
          <c:showBubbleSize val="0"/>
        </c:dLbls>
        <c:smooth val="0"/>
        <c:axId val="158795264"/>
        <c:axId val="158796800"/>
      </c:lineChart>
      <c:catAx>
        <c:axId val="158795264"/>
        <c:scaling>
          <c:orientation val="minMax"/>
        </c:scaling>
        <c:delete val="0"/>
        <c:axPos val="b"/>
        <c:numFmt formatCode="General" sourceLinked="0"/>
        <c:majorTickMark val="none"/>
        <c:minorTickMark val="none"/>
        <c:tickLblPos val="nextTo"/>
        <c:crossAx val="158796800"/>
        <c:crosses val="autoZero"/>
        <c:auto val="1"/>
        <c:lblAlgn val="ctr"/>
        <c:lblOffset val="100"/>
        <c:noMultiLvlLbl val="0"/>
      </c:catAx>
      <c:valAx>
        <c:axId val="158796800"/>
        <c:scaling>
          <c:orientation val="minMax"/>
          <c:max val="1"/>
        </c:scaling>
        <c:delete val="0"/>
        <c:axPos val="l"/>
        <c:majorGridlines/>
        <c:numFmt formatCode="0%" sourceLinked="1"/>
        <c:majorTickMark val="none"/>
        <c:minorTickMark val="none"/>
        <c:tickLblPos val="nextTo"/>
        <c:crossAx val="158795264"/>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a:pPr>
            <a:r>
              <a:rPr lang="nb-NO" sz="1200" dirty="0"/>
              <a:t>Leveringspresisjon</a:t>
            </a:r>
          </a:p>
        </c:rich>
      </c:tx>
      <c:overlay val="0"/>
    </c:title>
    <c:autoTitleDeleted val="0"/>
    <c:plotArea>
      <c:layout/>
      <c:lineChart>
        <c:grouping val="standard"/>
        <c:varyColors val="0"/>
        <c:ser>
          <c:idx val="7"/>
          <c:order val="0"/>
          <c:tx>
            <c:strRef>
              <c:f>Måledata!$D$15</c:f>
              <c:strCache>
                <c:ptCount val="1"/>
                <c:pt idx="0">
                  <c:v>Leveringspresisjon</c:v>
                </c:pt>
              </c:strCache>
            </c:strRef>
          </c:tx>
          <c:spPr>
            <a:ln>
              <a:solidFill>
                <a:srgbClr val="43961A"/>
              </a:solidFill>
            </a:ln>
          </c:spPr>
          <c:marker>
            <c:symbol val="none"/>
          </c:marker>
          <c:cat>
            <c:strRef>
              <c:f>Måledata!$J$11:$AG$11</c:f>
              <c:strCache>
                <c:ptCount val="24"/>
                <c:pt idx="0">
                  <c:v>Periode 1</c:v>
                </c:pt>
                <c:pt idx="1">
                  <c:v>Periode 2</c:v>
                </c:pt>
                <c:pt idx="2">
                  <c:v>Periode 3</c:v>
                </c:pt>
                <c:pt idx="3">
                  <c:v>Periode 4</c:v>
                </c:pt>
                <c:pt idx="4">
                  <c:v>Periode 5</c:v>
                </c:pt>
                <c:pt idx="5">
                  <c:v>Periode 6</c:v>
                </c:pt>
                <c:pt idx="6">
                  <c:v>Periode 7</c:v>
                </c:pt>
                <c:pt idx="7">
                  <c:v>Periode 8</c:v>
                </c:pt>
                <c:pt idx="8">
                  <c:v>Periode 9</c:v>
                </c:pt>
                <c:pt idx="9">
                  <c:v>Periode 10</c:v>
                </c:pt>
                <c:pt idx="10">
                  <c:v>Periode 11</c:v>
                </c:pt>
                <c:pt idx="11">
                  <c:v>Periode 12</c:v>
                </c:pt>
                <c:pt idx="12">
                  <c:v>Periode 13</c:v>
                </c:pt>
                <c:pt idx="13">
                  <c:v>Periode 14</c:v>
                </c:pt>
                <c:pt idx="14">
                  <c:v>Periode 15</c:v>
                </c:pt>
                <c:pt idx="15">
                  <c:v>Periode 16</c:v>
                </c:pt>
                <c:pt idx="16">
                  <c:v>Periode 17</c:v>
                </c:pt>
                <c:pt idx="17">
                  <c:v>Periode 18</c:v>
                </c:pt>
                <c:pt idx="18">
                  <c:v>Periode 19</c:v>
                </c:pt>
                <c:pt idx="19">
                  <c:v>Periode 20</c:v>
                </c:pt>
                <c:pt idx="20">
                  <c:v>Periode 21</c:v>
                </c:pt>
                <c:pt idx="21">
                  <c:v>Periode 22</c:v>
                </c:pt>
                <c:pt idx="22">
                  <c:v>Periode 23</c:v>
                </c:pt>
                <c:pt idx="23">
                  <c:v>Periode 24</c:v>
                </c:pt>
              </c:strCache>
            </c:strRef>
          </c:cat>
          <c:val>
            <c:numRef>
              <c:f>Måledata!$J$15:$AG$15</c:f>
              <c:numCache>
                <c:formatCode>0%</c:formatCode>
                <c:ptCount val="24"/>
                <c:pt idx="0">
                  <c:v>0.67</c:v>
                </c:pt>
                <c:pt idx="1">
                  <c:v>0.69</c:v>
                </c:pt>
                <c:pt idx="2">
                  <c:v>0.73</c:v>
                </c:pt>
                <c:pt idx="3">
                  <c:v>0.73</c:v>
                </c:pt>
                <c:pt idx="4">
                  <c:v>0.73</c:v>
                </c:pt>
                <c:pt idx="5">
                  <c:v>0.73</c:v>
                </c:pt>
                <c:pt idx="6">
                  <c:v>0.73</c:v>
                </c:pt>
                <c:pt idx="7">
                  <c:v>0.79</c:v>
                </c:pt>
              </c:numCache>
            </c:numRef>
          </c:val>
          <c:smooth val="0"/>
          <c:extLst>
            <c:ext xmlns:c16="http://schemas.microsoft.com/office/drawing/2014/chart" uri="{C3380CC4-5D6E-409C-BE32-E72D297353CC}">
              <c16:uniqueId val="{00000000-B337-4DCF-8792-5327DEBE1C4F}"/>
            </c:ext>
          </c:extLst>
        </c:ser>
        <c:dLbls>
          <c:showLegendKey val="0"/>
          <c:showVal val="0"/>
          <c:showCatName val="0"/>
          <c:showSerName val="0"/>
          <c:showPercent val="0"/>
          <c:showBubbleSize val="0"/>
        </c:dLbls>
        <c:smooth val="0"/>
        <c:axId val="158825856"/>
        <c:axId val="158831744"/>
      </c:lineChart>
      <c:catAx>
        <c:axId val="158825856"/>
        <c:scaling>
          <c:orientation val="minMax"/>
        </c:scaling>
        <c:delete val="0"/>
        <c:axPos val="b"/>
        <c:numFmt formatCode="General" sourceLinked="0"/>
        <c:majorTickMark val="none"/>
        <c:minorTickMark val="none"/>
        <c:tickLblPos val="nextTo"/>
        <c:crossAx val="158831744"/>
        <c:crosses val="autoZero"/>
        <c:auto val="1"/>
        <c:lblAlgn val="ctr"/>
        <c:lblOffset val="100"/>
        <c:noMultiLvlLbl val="0"/>
      </c:catAx>
      <c:valAx>
        <c:axId val="158831744"/>
        <c:scaling>
          <c:orientation val="minMax"/>
        </c:scaling>
        <c:delete val="0"/>
        <c:axPos val="l"/>
        <c:majorGridlines/>
        <c:numFmt formatCode="0%" sourceLinked="1"/>
        <c:majorTickMark val="none"/>
        <c:minorTickMark val="none"/>
        <c:tickLblPos val="nextTo"/>
        <c:spPr>
          <a:ln w="9525">
            <a:noFill/>
          </a:ln>
        </c:spPr>
        <c:crossAx val="158825856"/>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200"/>
            </a:pPr>
            <a:r>
              <a:rPr lang="nb-NO" sz="1200" dirty="0"/>
              <a:t>Bruk av minstelønn</a:t>
            </a:r>
          </a:p>
        </c:rich>
      </c:tx>
      <c:overlay val="0"/>
    </c:title>
    <c:autoTitleDeleted val="0"/>
    <c:plotArea>
      <c:layout/>
      <c:lineChart>
        <c:grouping val="standard"/>
        <c:varyColors val="0"/>
        <c:ser>
          <c:idx val="7"/>
          <c:order val="0"/>
          <c:tx>
            <c:strRef>
              <c:f>Måledata!$D$16</c:f>
              <c:strCache>
                <c:ptCount val="1"/>
                <c:pt idx="0">
                  <c:v>Bruk av minstelønn</c:v>
                </c:pt>
              </c:strCache>
            </c:strRef>
          </c:tx>
          <c:spPr>
            <a:ln>
              <a:solidFill>
                <a:srgbClr val="43961A"/>
              </a:solidFill>
            </a:ln>
          </c:spPr>
          <c:marker>
            <c:symbol val="none"/>
          </c:marker>
          <c:cat>
            <c:strRef>
              <c:f>Måledata!$J$11:$AG$11</c:f>
              <c:strCache>
                <c:ptCount val="24"/>
                <c:pt idx="0">
                  <c:v>Periode 1</c:v>
                </c:pt>
                <c:pt idx="1">
                  <c:v>Periode 2</c:v>
                </c:pt>
                <c:pt idx="2">
                  <c:v>Periode 3</c:v>
                </c:pt>
                <c:pt idx="3">
                  <c:v>Periode 4</c:v>
                </c:pt>
                <c:pt idx="4">
                  <c:v>Periode 5</c:v>
                </c:pt>
                <c:pt idx="5">
                  <c:v>Periode 6</c:v>
                </c:pt>
                <c:pt idx="6">
                  <c:v>Periode 7</c:v>
                </c:pt>
                <c:pt idx="7">
                  <c:v>Periode 8</c:v>
                </c:pt>
                <c:pt idx="8">
                  <c:v>Periode 9</c:v>
                </c:pt>
                <c:pt idx="9">
                  <c:v>Periode 10</c:v>
                </c:pt>
                <c:pt idx="10">
                  <c:v>Periode 11</c:v>
                </c:pt>
                <c:pt idx="11">
                  <c:v>Periode 12</c:v>
                </c:pt>
                <c:pt idx="12">
                  <c:v>Periode 13</c:v>
                </c:pt>
                <c:pt idx="13">
                  <c:v>Periode 14</c:v>
                </c:pt>
                <c:pt idx="14">
                  <c:v>Periode 15</c:v>
                </c:pt>
                <c:pt idx="15">
                  <c:v>Periode 16</c:v>
                </c:pt>
                <c:pt idx="16">
                  <c:v>Periode 17</c:v>
                </c:pt>
                <c:pt idx="17">
                  <c:v>Periode 18</c:v>
                </c:pt>
                <c:pt idx="18">
                  <c:v>Periode 19</c:v>
                </c:pt>
                <c:pt idx="19">
                  <c:v>Periode 20</c:v>
                </c:pt>
                <c:pt idx="20">
                  <c:v>Periode 21</c:v>
                </c:pt>
                <c:pt idx="21">
                  <c:v>Periode 22</c:v>
                </c:pt>
                <c:pt idx="22">
                  <c:v>Periode 23</c:v>
                </c:pt>
                <c:pt idx="23">
                  <c:v>Periode 24</c:v>
                </c:pt>
              </c:strCache>
            </c:strRef>
          </c:cat>
          <c:val>
            <c:numRef>
              <c:f>Måledata!$J$16:$AG$16</c:f>
              <c:numCache>
                <c:formatCode>0%</c:formatCode>
                <c:ptCount val="24"/>
                <c:pt idx="0">
                  <c:v>0.7</c:v>
                </c:pt>
                <c:pt idx="1">
                  <c:v>0.69</c:v>
                </c:pt>
                <c:pt idx="2">
                  <c:v>0.65</c:v>
                </c:pt>
                <c:pt idx="3">
                  <c:v>0.65</c:v>
                </c:pt>
                <c:pt idx="4">
                  <c:v>0.64</c:v>
                </c:pt>
                <c:pt idx="5">
                  <c:v>0.63</c:v>
                </c:pt>
                <c:pt idx="6">
                  <c:v>0.6</c:v>
                </c:pt>
                <c:pt idx="7">
                  <c:v>0.56999999999999995</c:v>
                </c:pt>
              </c:numCache>
            </c:numRef>
          </c:val>
          <c:smooth val="0"/>
          <c:extLst>
            <c:ext xmlns:c16="http://schemas.microsoft.com/office/drawing/2014/chart" uri="{C3380CC4-5D6E-409C-BE32-E72D297353CC}">
              <c16:uniqueId val="{00000000-0CF4-4F49-9250-C80E241C09E4}"/>
            </c:ext>
          </c:extLst>
        </c:ser>
        <c:dLbls>
          <c:showLegendKey val="0"/>
          <c:showVal val="0"/>
          <c:showCatName val="0"/>
          <c:showSerName val="0"/>
          <c:showPercent val="0"/>
          <c:showBubbleSize val="0"/>
        </c:dLbls>
        <c:smooth val="0"/>
        <c:axId val="158848512"/>
        <c:axId val="158850048"/>
      </c:lineChart>
      <c:catAx>
        <c:axId val="158848512"/>
        <c:scaling>
          <c:orientation val="minMax"/>
        </c:scaling>
        <c:delete val="0"/>
        <c:axPos val="b"/>
        <c:numFmt formatCode="General" sourceLinked="0"/>
        <c:majorTickMark val="none"/>
        <c:minorTickMark val="none"/>
        <c:tickLblPos val="nextTo"/>
        <c:crossAx val="158850048"/>
        <c:crosses val="autoZero"/>
        <c:auto val="1"/>
        <c:lblAlgn val="ctr"/>
        <c:lblOffset val="100"/>
        <c:noMultiLvlLbl val="0"/>
      </c:catAx>
      <c:valAx>
        <c:axId val="158850048"/>
        <c:scaling>
          <c:orientation val="minMax"/>
        </c:scaling>
        <c:delete val="0"/>
        <c:axPos val="l"/>
        <c:majorGridlines/>
        <c:numFmt formatCode="0%" sourceLinked="1"/>
        <c:majorTickMark val="none"/>
        <c:minorTickMark val="none"/>
        <c:tickLblPos val="nextTo"/>
        <c:spPr>
          <a:ln w="9525">
            <a:noFill/>
          </a:ln>
        </c:spPr>
        <c:crossAx val="158848512"/>
        <c:crosses val="autoZero"/>
        <c:crossBetween val="between"/>
      </c:val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71D20-AC78-4EF2-92B8-9D955068C9EA}" type="datetimeFigureOut">
              <a:rPr lang="nb-NO" smtClean="0"/>
              <a:t>13.12.2017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B776B-05C9-46AC-84A4-0175B141F084}" type="slidenum">
              <a:rPr lang="nb-NO" smtClean="0"/>
              <a:t>‹#›</a:t>
            </a:fld>
            <a:endParaRPr lang="nb-NO"/>
          </a:p>
        </p:txBody>
      </p:sp>
    </p:spTree>
    <p:extLst>
      <p:ext uri="{BB962C8B-B14F-4D97-AF65-F5344CB8AC3E}">
        <p14:creationId xmlns:p14="http://schemas.microsoft.com/office/powerpoint/2010/main" val="427502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nskaffelser.n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nskaffelser.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Ei tydeleg ansvarsfordeling er kritisk for effektiv kontraktsforvaltning. </a:t>
            </a:r>
            <a:endParaRPr lang="nb-NO" sz="1200" dirty="0">
              <a:solidFill>
                <a:schemeClr val="tx1"/>
              </a:solidFill>
            </a:endParaRPr>
          </a:p>
          <a:p>
            <a:pPr rtl="0"/>
            <a:r>
              <a:rPr lang="nn-no" sz="1200">
                <a:solidFill>
                  <a:schemeClr val="tx1"/>
                </a:solidFill>
              </a:rPr>
              <a:t>I HUKI-verktøyet på </a:t>
            </a:r>
            <a:r>
              <a:rPr lang="nn-no" sz="1200">
                <a:solidFill>
                  <a:schemeClr val="tx1"/>
                </a:solidFill>
                <a:hlinkClick r:id="rId3"/>
              </a:rPr>
              <a:t>www.anskaffelser.no</a:t>
            </a:r>
            <a:r>
              <a:rPr lang="nn-no" sz="1200">
                <a:solidFill>
                  <a:schemeClr val="tx1"/>
                </a:solidFill>
              </a:rPr>
              <a:t> finst det meir informasjon om fordeling av roller og ansvar, og du kan også nytte dette verktøyet om du ønsker ei grundigare skildring av roller og ansvar for kontraktsforvaltninga. Alternativt nyttar ein tabellen over for å få oversikt over dei ulike rollene og kven som har dei.</a:t>
            </a:r>
          </a:p>
          <a:p>
            <a:pPr rtl="0"/>
            <a:endParaRPr lang="nb-NO" sz="1200" dirty="0">
              <a:solidFill>
                <a:schemeClr val="tx1"/>
              </a:solidFill>
            </a:endParaRPr>
          </a:p>
          <a:p>
            <a:pPr rtl="0"/>
            <a:r>
              <a:rPr lang="nn-no" sz="1200">
                <a:solidFill>
                  <a:schemeClr val="tx1"/>
                </a:solidFill>
              </a:rPr>
              <a:t>Du kan legge til eller fjerne roller avhengig av den enkelte avtale og kva som er relevant, og bør tilpasse etter organisering i eiga verksemd.</a:t>
            </a:r>
          </a:p>
          <a:p>
            <a:pPr rtl="0"/>
            <a:endParaRPr lang="nb-NO" sz="1200" dirty="0">
              <a:solidFill>
                <a:schemeClr val="tx1"/>
              </a:solidFill>
            </a:endParaRPr>
          </a:p>
          <a:p>
            <a:pPr rtl="0"/>
            <a:r>
              <a:rPr lang="nn-no" sz="1200">
                <a:solidFill>
                  <a:schemeClr val="tx1"/>
                </a:solidFill>
              </a:rPr>
              <a:t>Informasjon som dette er først og fremst for intern bruk, men leverandøren bør også vite kven som har dei ulike rollene i verksemda vår og kven dei skal kontakte på ulike nivå. </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5</a:t>
            </a:fld>
            <a:endParaRPr lang="nb-NO" dirty="0"/>
          </a:p>
        </p:txBody>
      </p:sp>
    </p:spTree>
    <p:extLst>
      <p:ext uri="{BB962C8B-B14F-4D97-AF65-F5344CB8AC3E}">
        <p14:creationId xmlns:p14="http://schemas.microsoft.com/office/powerpoint/2010/main" val="16790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Oppfølgingsmøte kan gjennomførast på forskjellige nivå og med forskjellig agenda, avhengig av storleik på avtale, kor strategisk viktig leverandøren er og produktet/tenesta som vert levert. </a:t>
            </a:r>
          </a:p>
          <a:p>
            <a:pPr rtl="0"/>
            <a:endParaRPr lang="nb-NO" sz="1200" dirty="0">
              <a:solidFill>
                <a:schemeClr val="tx1"/>
              </a:solidFill>
            </a:endParaRPr>
          </a:p>
          <a:p>
            <a:pPr rtl="0"/>
            <a:r>
              <a:rPr lang="nn-no" sz="1200">
                <a:solidFill>
                  <a:schemeClr val="tx1"/>
                </a:solidFill>
              </a:rPr>
              <a:t>Det er viktig å skilje mellom kven som skal involverast i oppfølginga, og kva som skal vere fokus. På neste side finn du eit forslag til agenda for ulike typar av oppfølgingsmøte.</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15</a:t>
            </a:fld>
            <a:endParaRPr lang="nb-NO" dirty="0"/>
          </a:p>
        </p:txBody>
      </p:sp>
    </p:spTree>
    <p:extLst>
      <p:ext uri="{BB962C8B-B14F-4D97-AF65-F5344CB8AC3E}">
        <p14:creationId xmlns:p14="http://schemas.microsoft.com/office/powerpoint/2010/main" val="376149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 </a:t>
            </a:r>
          </a:p>
          <a:p>
            <a:pPr rtl="0"/>
            <a:r>
              <a:rPr lang="nn-no" sz="1200">
                <a:solidFill>
                  <a:schemeClr val="tx1"/>
                </a:solidFill>
              </a:rPr>
              <a:t>Måling og rapportering kan hentast frå "Verktøy for måling og oppfølging", der ein anten kan hente inn grafisk utvikling eller direkte resultat for dei enkelte KPI-ane. Her kan du også få inspirasjon til relevante område og KPI-ar som skal følgast opp på kontrakten. </a:t>
            </a:r>
          </a:p>
          <a:p>
            <a:pPr rtl="0"/>
            <a:endParaRPr lang="nb-NO" sz="1200" dirty="0">
              <a:solidFill>
                <a:schemeClr val="tx1"/>
              </a:solidFill>
            </a:endParaRPr>
          </a:p>
          <a:p>
            <a:pPr rtl="0"/>
            <a:r>
              <a:rPr lang="nn-no" sz="1200">
                <a:solidFill>
                  <a:schemeClr val="tx1"/>
                </a:solidFill>
              </a:rPr>
              <a:t>Om du ønsker ei meir omfattande måling og oppfølging, anbefaler vi at du nyttar verktøyet som er utarbeidd for dette.</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17</a:t>
            </a:fld>
            <a:endParaRPr lang="nb-NO" dirty="0"/>
          </a:p>
        </p:txBody>
      </p:sp>
    </p:spTree>
    <p:extLst>
      <p:ext uri="{BB962C8B-B14F-4D97-AF65-F5344CB8AC3E}">
        <p14:creationId xmlns:p14="http://schemas.microsoft.com/office/powerpoint/2010/main" val="385693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 </a:t>
            </a:r>
          </a:p>
          <a:p>
            <a:pPr rtl="0"/>
            <a:r>
              <a:rPr lang="nn-no" sz="1200">
                <a:solidFill>
                  <a:schemeClr val="tx1"/>
                </a:solidFill>
              </a:rPr>
              <a:t>Dersom du nyttar "Verktøy for måling og oppfølging", kan du hente inn resultat frå måling av KPI-ane og presentere dette her.</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18</a:t>
            </a:fld>
            <a:endParaRPr lang="nb-NO" dirty="0"/>
          </a:p>
        </p:txBody>
      </p:sp>
    </p:spTree>
    <p:extLst>
      <p:ext uri="{BB962C8B-B14F-4D97-AF65-F5344CB8AC3E}">
        <p14:creationId xmlns:p14="http://schemas.microsoft.com/office/powerpoint/2010/main" val="201527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 </a:t>
            </a:r>
          </a:p>
          <a:p>
            <a:pPr rtl="0"/>
            <a:r>
              <a:rPr lang="nn-no" sz="1200">
                <a:solidFill>
                  <a:schemeClr val="tx1"/>
                </a:solidFill>
              </a:rPr>
              <a:t>Ved å følge utviklinga på KPI-ane over tid kan du avgjere om det er nødvendig å sette i verk tiltak for å betre resultata. </a:t>
            </a:r>
          </a:p>
          <a:p>
            <a:pPr rtl="0"/>
            <a:r>
              <a:rPr lang="nn-no" sz="1200">
                <a:solidFill>
                  <a:schemeClr val="tx1"/>
                </a:solidFill>
              </a:rPr>
              <a:t>Skildre analysen som er gjort for å finne årsaka til avvika, og kva for tiltak som eventuelt er sette i verk,og kven som er ansvarleg og frist. Dersom "Verktøy for måling og oppfølging" er brukt, anbefaler vi at de ser direkte i det for å unngå dobbeltarbeid.</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19</a:t>
            </a:fld>
            <a:endParaRPr lang="nb-NO" dirty="0"/>
          </a:p>
        </p:txBody>
      </p:sp>
    </p:spTree>
    <p:extLst>
      <p:ext uri="{BB962C8B-B14F-4D97-AF65-F5344CB8AC3E}">
        <p14:creationId xmlns:p14="http://schemas.microsoft.com/office/powerpoint/2010/main" val="232673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Kontrollrutinane skal vise korleis ein følger opp kontrakten og avdekker avvik. </a:t>
            </a:r>
          </a:p>
          <a:p>
            <a:pPr rtl="0"/>
            <a:r>
              <a:rPr lang="nn-no" sz="1200">
                <a:solidFill>
                  <a:schemeClr val="tx1"/>
                </a:solidFill>
              </a:rPr>
              <a:t>Det er viktig at kontrollrutinane heng saman med risikoanalysen. Dersom det er område som vert sett på som risikofrie, er det heller ikkje behov for å ha kontrollrutinar for dette.</a:t>
            </a:r>
          </a:p>
          <a:p>
            <a:pPr rtl="0"/>
            <a:endParaRPr lang="nb-NO" sz="1200" dirty="0">
              <a:solidFill>
                <a:schemeClr val="tx1"/>
              </a:solidFill>
            </a:endParaRPr>
          </a:p>
          <a:p>
            <a:pPr rtl="0"/>
            <a:r>
              <a:rPr lang="nn-no" sz="1200">
                <a:solidFill>
                  <a:schemeClr val="tx1"/>
                </a:solidFill>
              </a:rPr>
              <a:t>Kontrollrutinane bør også lenkast opp mot SLA-en for denne avtalen i den grad dette ligg føre.</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20</a:t>
            </a:fld>
            <a:endParaRPr lang="nb-NO" dirty="0"/>
          </a:p>
        </p:txBody>
      </p:sp>
    </p:spTree>
    <p:extLst>
      <p:ext uri="{BB962C8B-B14F-4D97-AF65-F5344CB8AC3E}">
        <p14:creationId xmlns:p14="http://schemas.microsoft.com/office/powerpoint/2010/main" val="260001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Legg inn viktige roller hos leverandøren slik at du enkelt kan hente fram riktig kontaktperson avhengig av kva som er behovet for førespurnaden/kontakten.</a:t>
            </a:r>
          </a:p>
          <a:p>
            <a:pPr rtl="0"/>
            <a:endParaRPr lang="nb-NO" sz="1200" dirty="0">
              <a:solidFill>
                <a:schemeClr val="tx1"/>
              </a:solidFill>
            </a:endParaRPr>
          </a:p>
          <a:p>
            <a:pPr rtl="0"/>
            <a:r>
              <a:rPr lang="nn-no" sz="1200">
                <a:solidFill>
                  <a:schemeClr val="tx1"/>
                </a:solidFill>
              </a:rPr>
              <a:t>Du kan legge til eller fjerne roller avhengig av den enkelte avtale og kva som er relevant.</a:t>
            </a:r>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6</a:t>
            </a:fld>
            <a:endParaRPr lang="nb-NO" dirty="0"/>
          </a:p>
        </p:txBody>
      </p:sp>
    </p:spTree>
    <p:extLst>
      <p:ext uri="{BB962C8B-B14F-4D97-AF65-F5344CB8AC3E}">
        <p14:creationId xmlns:p14="http://schemas.microsoft.com/office/powerpoint/2010/main" val="102888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Legg  inn den viktigaste informasjonen om avtalen. Dersom du har brukt kontraktoppsummeringsverktøyet, kan du hente informasjon herifrå.</a:t>
            </a:r>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7</a:t>
            </a:fld>
            <a:endParaRPr lang="nb-NO" dirty="0"/>
          </a:p>
        </p:txBody>
      </p:sp>
    </p:spTree>
    <p:extLst>
      <p:ext uri="{BB962C8B-B14F-4D97-AF65-F5344CB8AC3E}">
        <p14:creationId xmlns:p14="http://schemas.microsoft.com/office/powerpoint/2010/main" val="128939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 </a:t>
            </a:r>
          </a:p>
          <a:p>
            <a:pPr rtl="0"/>
            <a:r>
              <a:rPr lang="nn-no" sz="1200">
                <a:solidFill>
                  <a:schemeClr val="tx1"/>
                </a:solidFill>
              </a:rPr>
              <a:t>Omfanget av rutinar for bruk av avtalen vil variere med omfanget av kontrakten og kor viktig han er. Legg inn ei kort skildring av kva for rutinar som skal vere gjeldande for ulike punkt. </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8</a:t>
            </a:fld>
            <a:endParaRPr lang="nb-NO" dirty="0"/>
          </a:p>
        </p:txBody>
      </p:sp>
    </p:spTree>
    <p:extLst>
      <p:ext uri="{BB962C8B-B14F-4D97-AF65-F5344CB8AC3E}">
        <p14:creationId xmlns:p14="http://schemas.microsoft.com/office/powerpoint/2010/main" val="354594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Legg inn dei viktigaste risikomomenta for avtalen med fokus på kva som kan hindre måloppnåing.</a:t>
            </a:r>
          </a:p>
          <a:p>
            <a:pPr rtl="0"/>
            <a:endParaRPr lang="nb-NO" sz="1200" dirty="0">
              <a:solidFill>
                <a:schemeClr val="tx1"/>
              </a:solidFill>
            </a:endParaRPr>
          </a:p>
          <a:p>
            <a:pPr rtl="0"/>
            <a:r>
              <a:rPr lang="nn-no" sz="1200">
                <a:solidFill>
                  <a:schemeClr val="tx1"/>
                </a:solidFill>
              </a:rPr>
              <a:t>Under Sannsyn og Konsekvens vert det brukt ein førehandsbestemt skala (sjå nedst på sida), som igjen avgjer plassering i matrisa på neste side.</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9</a:t>
            </a:fld>
            <a:endParaRPr lang="nb-NO" dirty="0"/>
          </a:p>
        </p:txBody>
      </p:sp>
    </p:spTree>
    <p:extLst>
      <p:ext uri="{BB962C8B-B14F-4D97-AF65-F5344CB8AC3E}">
        <p14:creationId xmlns:p14="http://schemas.microsoft.com/office/powerpoint/2010/main" val="173001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Du følger nummereringa av risikomomenta frå førre slide, og plasserer ballane i kryssingspunktet avhengig av graderinga under Sannsyn og Konsekvens frå førre slide.</a:t>
            </a:r>
          </a:p>
          <a:p>
            <a:pPr rtl="0"/>
            <a:endParaRPr lang="nb-NO" sz="1200" dirty="0">
              <a:solidFill>
                <a:schemeClr val="tx1"/>
              </a:solidFill>
            </a:endParaRPr>
          </a:p>
          <a:p>
            <a:pPr rtl="0"/>
            <a:r>
              <a:rPr lang="nn-no" sz="1200">
                <a:solidFill>
                  <a:schemeClr val="tx1"/>
                </a:solidFill>
              </a:rPr>
              <a:t>Om du treng fleire/færre grøne ballar, kan du berre kopiere/slette og endre nummerering.</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10</a:t>
            </a:fld>
            <a:endParaRPr lang="nb-NO" dirty="0"/>
          </a:p>
        </p:txBody>
      </p:sp>
    </p:spTree>
    <p:extLst>
      <p:ext uri="{BB962C8B-B14F-4D97-AF65-F5344CB8AC3E}">
        <p14:creationId xmlns:p14="http://schemas.microsoft.com/office/powerpoint/2010/main" val="130215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Ein interessentanalyse vert gjort for å ha oversikt over viktige interessentar og for å sette fokus på korleis desse må handterast og informerast. Hugs at det kan finnast viktige interessentar utanfor eiga verksemd som også bør inkluderast i analysen.</a:t>
            </a:r>
          </a:p>
          <a:p>
            <a:pPr rtl="0"/>
            <a:endParaRPr lang="nb-NO" sz="1200" dirty="0">
              <a:solidFill>
                <a:schemeClr val="tx1"/>
              </a:solidFill>
            </a:endParaRPr>
          </a:p>
          <a:p>
            <a:pPr rtl="0"/>
            <a:r>
              <a:rPr lang="nn-no" sz="1200">
                <a:solidFill>
                  <a:schemeClr val="tx1"/>
                </a:solidFill>
              </a:rPr>
              <a:t>Dersom du ønsker ein meir omfattande interessentanalyse, finst det eit eige verktøy for dette på </a:t>
            </a:r>
            <a:r>
              <a:rPr lang="nn-no" sz="1200">
                <a:solidFill>
                  <a:schemeClr val="tx1"/>
                </a:solidFill>
                <a:hlinkClick r:id="rId3"/>
              </a:rPr>
              <a:t>www.anskaffelser.no</a:t>
            </a:r>
            <a:endParaRPr lang="nb-NO" sz="1200" dirty="0">
              <a:solidFill>
                <a:schemeClr val="tx1"/>
              </a:solidFill>
            </a:endParaRPr>
          </a:p>
          <a:p>
            <a:pPr rtl="0"/>
            <a:endParaRPr lang="nb-NO" sz="1200" dirty="0">
              <a:solidFill>
                <a:schemeClr val="tx1"/>
              </a:solidFill>
            </a:endParaRPr>
          </a:p>
          <a:p>
            <a:pPr rtl="0"/>
            <a:r>
              <a:rPr lang="nn-no" sz="1200">
                <a:solidFill>
                  <a:schemeClr val="tx1"/>
                </a:solidFill>
              </a:rPr>
              <a:t>Bruk  kommunikasjonsplanen på neste side for å planlegge korleis ulike interessentar kan informerast.</a:t>
            </a:r>
          </a:p>
          <a:p>
            <a:pPr rtl="0"/>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11</a:t>
            </a:fld>
            <a:endParaRPr lang="nb-NO" dirty="0"/>
          </a:p>
        </p:txBody>
      </p:sp>
    </p:spTree>
    <p:extLst>
      <p:ext uri="{BB962C8B-B14F-4D97-AF65-F5344CB8AC3E}">
        <p14:creationId xmlns:p14="http://schemas.microsoft.com/office/powerpoint/2010/main" val="85650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Kommunikasjonsplanen seier noko om korleis du vil spreie informasjon om avtalen til ulike interessentar/ målgrupper. </a:t>
            </a:r>
          </a:p>
          <a:p>
            <a:pPr rtl="0"/>
            <a:r>
              <a:rPr lang="nn-no" sz="1200">
                <a:solidFill>
                  <a:schemeClr val="tx1"/>
                </a:solidFill>
              </a:rPr>
              <a:t>Hugs at det kan variere mykje mellom ulike grupper kor mykje informasjon dei treng og i kva grad dei skal nytte seg av avtalen. </a:t>
            </a:r>
          </a:p>
          <a:p>
            <a:pPr rtl="0"/>
            <a:endParaRPr lang="nb-NO" sz="1200" dirty="0">
              <a:solidFill>
                <a:schemeClr val="tx1"/>
              </a:solidFill>
            </a:endParaRPr>
          </a:p>
          <a:p>
            <a:pPr rtl="0"/>
            <a:r>
              <a:rPr lang="nn-no" sz="1200">
                <a:solidFill>
                  <a:schemeClr val="tx1"/>
                </a:solidFill>
              </a:rPr>
              <a:t>Fyll inn ei kort skildring i dei ulike kolonnane i tabellen, og bruk interessentanalysen for å sikre at du spreier informasjon om kontrakten til viktige interessentar</a:t>
            </a:r>
            <a:endParaRPr lang="nb-NO" dirty="0"/>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12</a:t>
            </a:fld>
            <a:endParaRPr lang="nb-NO" dirty="0"/>
          </a:p>
        </p:txBody>
      </p:sp>
    </p:spTree>
    <p:extLst>
      <p:ext uri="{BB962C8B-B14F-4D97-AF65-F5344CB8AC3E}">
        <p14:creationId xmlns:p14="http://schemas.microsoft.com/office/powerpoint/2010/main" val="424558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nn-no" sz="1200" b="1">
                <a:solidFill>
                  <a:schemeClr val="tx1"/>
                </a:solidFill>
              </a:rPr>
              <a:t>Rettleiing</a:t>
            </a:r>
          </a:p>
          <a:p>
            <a:pPr rtl="0"/>
            <a:r>
              <a:rPr lang="nn-no" sz="1200">
                <a:solidFill>
                  <a:schemeClr val="tx1"/>
                </a:solidFill>
              </a:rPr>
              <a:t>Oppfølging av avtalelojalitet er viktig for nå oppnå gevinstrealisering. Du vil også kunne nytte dette til å måle om avtalen er godt nok implementert. </a:t>
            </a:r>
          </a:p>
          <a:p>
            <a:pPr rtl="0"/>
            <a:endParaRPr lang="nb-NO" sz="1200" dirty="0">
              <a:solidFill>
                <a:schemeClr val="tx1"/>
              </a:solidFill>
            </a:endParaRPr>
          </a:p>
          <a:p>
            <a:pPr rtl="0"/>
            <a:r>
              <a:rPr lang="nn-no" sz="1200">
                <a:solidFill>
                  <a:schemeClr val="tx1"/>
                </a:solidFill>
              </a:rPr>
              <a:t>Data til målinga kan du hente ved å nytte verktøy for innkjøpsanalyse eller ved hjelp av rekneskap.</a:t>
            </a:r>
          </a:p>
          <a:p>
            <a:pPr rtl="0"/>
            <a:endParaRPr lang="nb-NO" sz="1200" dirty="0">
              <a:solidFill>
                <a:schemeClr val="tx1"/>
              </a:solidFill>
            </a:endParaRPr>
          </a:p>
          <a:p>
            <a:pPr rtl="0"/>
            <a:r>
              <a:rPr lang="nn-no" sz="1200">
                <a:solidFill>
                  <a:schemeClr val="tx1"/>
                </a:solidFill>
              </a:rPr>
              <a:t>Det er også viktig å samanlikne datauttrekk for omsetning på avtale med data frå leverandør. Ved avvik bør ein undersøke årsaka til dette.</a:t>
            </a:r>
          </a:p>
          <a:p>
            <a:pPr rtl="0"/>
            <a:endParaRPr lang="nb-NO" sz="1200" dirty="0">
              <a:solidFill>
                <a:schemeClr val="tx1"/>
              </a:solidFill>
            </a:endParaRPr>
          </a:p>
          <a:p>
            <a:pPr rtl="0"/>
            <a:r>
              <a:rPr lang="nn-no" sz="1200">
                <a:solidFill>
                  <a:schemeClr val="tx1"/>
                </a:solidFill>
              </a:rPr>
              <a:t>Måling treng ikkje vere så hyppig som kvartalsvis, dette intervallet kan du sjølv velje ut frå kva som er naturleg for avtalen.</a:t>
            </a:r>
          </a:p>
          <a:p>
            <a:pPr rtl="0"/>
            <a:endParaRPr lang="nb-NO" sz="1200" dirty="0">
              <a:solidFill>
                <a:schemeClr val="tx1"/>
              </a:solidFill>
            </a:endParaRPr>
          </a:p>
          <a:p>
            <a:pPr rtl="0"/>
            <a:r>
              <a:rPr lang="nn-no" sz="1200">
                <a:solidFill>
                  <a:schemeClr val="tx1"/>
                </a:solidFill>
              </a:rPr>
              <a:t>Det vert anbefalt å nytte Excel for å legge inn data og oppdatere grafikk.</a:t>
            </a:r>
          </a:p>
        </p:txBody>
      </p:sp>
      <p:sp>
        <p:nvSpPr>
          <p:cNvPr id="4" name="Slide Number Placeholder 3"/>
          <p:cNvSpPr>
            <a:spLocks noGrp="1"/>
          </p:cNvSpPr>
          <p:nvPr>
            <p:ph type="sldNum" sz="quarter" idx="10"/>
          </p:nvPr>
        </p:nvSpPr>
        <p:spPr/>
        <p:txBody>
          <a:bodyPr rtlCol="0"/>
          <a:lstStyle/>
          <a:p>
            <a:pPr rtl="0"/>
            <a:fld id="{BB2D9F30-BE86-4E31-A4D2-52D65D10ADE3}" type="slidenum">
              <a:rPr lang="nb-NO" smtClean="0"/>
              <a:pPr rtl="0"/>
              <a:t>13</a:t>
            </a:fld>
            <a:endParaRPr lang="nb-NO" dirty="0"/>
          </a:p>
        </p:txBody>
      </p:sp>
    </p:spTree>
    <p:extLst>
      <p:ext uri="{BB962C8B-B14F-4D97-AF65-F5344CB8AC3E}">
        <p14:creationId xmlns:p14="http://schemas.microsoft.com/office/powerpoint/2010/main" val="347780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800225" y="5309936"/>
            <a:ext cx="11701463" cy="2971097"/>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6256033" cy="4572572"/>
          </a:xfrm>
          <a:prstGeom prst="rect">
            <a:avLst/>
          </a:prstGeom>
        </p:spPr>
        <p:txBody>
          <a:bodyPr lIns="0" tIns="2880000" rIns="0" bIns="0" anchor="t" anchorCtr="1"/>
          <a:lstStyle>
            <a:lvl1pPr marL="0" indent="0" algn="ctr">
              <a:buNone/>
              <a:defRPr sz="3000"/>
            </a:lvl1pPr>
          </a:lstStyle>
          <a:p>
            <a:r>
              <a:rPr lang="nb-NO"/>
              <a:t>Klikk ikonet for å legge til et bilde</a:t>
            </a:r>
          </a:p>
        </p:txBody>
      </p:sp>
    </p:spTree>
    <p:extLst>
      <p:ext uri="{BB962C8B-B14F-4D97-AF65-F5344CB8AC3E}">
        <p14:creationId xmlns:p14="http://schemas.microsoft.com/office/powerpoint/2010/main" val="389885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8129816" cy="9145143"/>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1440179"/>
            <a:ext cx="6480810" cy="6300788"/>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6446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4571428"/>
            <a:ext cx="8129816" cy="4572572"/>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80135" y="1440180"/>
            <a:ext cx="5760720" cy="2520315"/>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8129816" y="0"/>
            <a:ext cx="8124596" cy="4572572"/>
          </a:xfrm>
          <a:prstGeom prst="rect">
            <a:avLst/>
          </a:prstGeom>
        </p:spPr>
        <p:txBody>
          <a:bodyPr lIns="0" tIns="720000" rIns="0" bIns="0" anchor="t" anchorCtr="1"/>
          <a:lstStyle>
            <a:lvl1pPr marL="0" indent="0" algn="ctr">
              <a:buNone/>
              <a:defRPr sz="300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5169969"/>
            <a:ext cx="5760720" cy="2520315"/>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5060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9746" y="8209026"/>
            <a:ext cx="1213106" cy="475489"/>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13.12.2017</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14771144" y="8595440"/>
            <a:ext cx="411708" cy="246221"/>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900113" y="900111"/>
            <a:ext cx="14761845" cy="7020878"/>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0271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398763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21141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1881867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Tree>
    <p:extLst>
      <p:ext uri="{BB962C8B-B14F-4D97-AF65-F5344CB8AC3E}">
        <p14:creationId xmlns:p14="http://schemas.microsoft.com/office/powerpoint/2010/main" val="2420634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46"/>
            <a:ext cx="16256000" cy="9112107"/>
          </a:xfrm>
          <a:prstGeom prst="rect">
            <a:avLst/>
          </a:prstGeom>
        </p:spPr>
      </p:pic>
    </p:spTree>
    <p:extLst>
      <p:ext uri="{BB962C8B-B14F-4D97-AF65-F5344CB8AC3E}">
        <p14:creationId xmlns:p14="http://schemas.microsoft.com/office/powerpoint/2010/main" val="99340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9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800225"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702042"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13.12.2017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800225" y="1440180"/>
            <a:ext cx="6480810" cy="569387"/>
          </a:xfrm>
        </p:spPr>
        <p:txBody>
          <a:bodyPr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a:t>Rediger tekststiler i malen</a:t>
            </a:r>
          </a:p>
        </p:txBody>
      </p:sp>
      <p:sp>
        <p:nvSpPr>
          <p:cNvPr id="4" name="Plassholder for innhold 3"/>
          <p:cNvSpPr>
            <a:spLocks noGrp="1"/>
          </p:cNvSpPr>
          <p:nvPr>
            <p:ph sz="half" idx="2"/>
          </p:nvPr>
        </p:nvSpPr>
        <p:spPr>
          <a:xfrm>
            <a:off x="1800225" y="2009566"/>
            <a:ext cx="6480810" cy="57314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8702042" y="1440180"/>
            <a:ext cx="6480810" cy="569387"/>
          </a:xfrm>
        </p:spPr>
        <p:txBody>
          <a:bodyPr wrap="square"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a:t>Rediger tekststiler i malen</a:t>
            </a:r>
          </a:p>
        </p:txBody>
      </p:sp>
      <p:sp>
        <p:nvSpPr>
          <p:cNvPr id="6" name="Plassholder for innhold 5"/>
          <p:cNvSpPr>
            <a:spLocks noGrp="1"/>
          </p:cNvSpPr>
          <p:nvPr>
            <p:ph sz="quarter" idx="4"/>
          </p:nvPr>
        </p:nvSpPr>
        <p:spPr>
          <a:xfrm>
            <a:off x="8702042" y="2009566"/>
            <a:ext cx="6480810" cy="57314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13.12.2017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8045" y="3125191"/>
            <a:ext cx="2752350" cy="2752350"/>
          </a:xfrm>
          <a:prstGeom prst="rect">
            <a:avLst/>
          </a:prstGeom>
        </p:spPr>
      </p:pic>
    </p:spTree>
    <p:extLst>
      <p:ext uri="{BB962C8B-B14F-4D97-AF65-F5344CB8AC3E}">
        <p14:creationId xmlns:p14="http://schemas.microsoft.com/office/powerpoint/2010/main" val="1012632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13.12.2017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13.12.2017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283987" y="5875869"/>
            <a:ext cx="13816251" cy="1816100"/>
          </a:xfrm>
        </p:spPr>
        <p:txBody>
          <a:bodyPr rtlCol="0" anchor="t"/>
          <a:lstStyle>
            <a:lvl1pPr algn="l">
              <a:defRPr sz="5333" b="1" cap="all"/>
            </a:lvl1pPr>
          </a:lstStyle>
          <a:p>
            <a:pPr rtl="0"/>
            <a:r>
              <a:rPr lang="nn-no"/>
              <a:t>Klikk for å redigere tittelstil</a:t>
            </a:r>
            <a:endParaRPr lang="nb-NO"/>
          </a:p>
        </p:txBody>
      </p:sp>
      <p:sp>
        <p:nvSpPr>
          <p:cNvPr id="3" name="Text Placeholder 2"/>
          <p:cNvSpPr>
            <a:spLocks noGrp="1"/>
          </p:cNvSpPr>
          <p:nvPr>
            <p:ph type="body" idx="1"/>
          </p:nvPr>
        </p:nvSpPr>
        <p:spPr>
          <a:xfrm>
            <a:off x="1283987" y="3875618"/>
            <a:ext cx="13816251" cy="2000249"/>
          </a:xfrm>
        </p:spPr>
        <p:txBody>
          <a:bodyPr rtlCol="0" anchor="b"/>
          <a:lstStyle>
            <a:lvl1pPr marL="0" indent="0">
              <a:buNone/>
              <a:defRPr sz="2666"/>
            </a:lvl1pPr>
            <a:lvl2pPr marL="609539" indent="0">
              <a:buNone/>
              <a:defRPr sz="2400"/>
            </a:lvl2pPr>
            <a:lvl3pPr marL="1219078" indent="0">
              <a:buNone/>
              <a:defRPr sz="2133"/>
            </a:lvl3pPr>
            <a:lvl4pPr marL="1828617" indent="0">
              <a:buNone/>
              <a:defRPr sz="1866"/>
            </a:lvl4pPr>
            <a:lvl5pPr marL="2438156" indent="0">
              <a:buNone/>
              <a:defRPr sz="1866"/>
            </a:lvl5pPr>
            <a:lvl6pPr marL="3047695" indent="0">
              <a:buNone/>
              <a:defRPr sz="1866"/>
            </a:lvl6pPr>
            <a:lvl7pPr marL="3657234" indent="0">
              <a:buNone/>
              <a:defRPr sz="1866"/>
            </a:lvl7pPr>
            <a:lvl8pPr marL="4266773" indent="0">
              <a:buNone/>
              <a:defRPr sz="1866"/>
            </a:lvl8pPr>
            <a:lvl9pPr marL="4876312" indent="0">
              <a:buNone/>
              <a:defRPr sz="1866"/>
            </a:lvl9pPr>
          </a:lstStyle>
          <a:p>
            <a:pPr lvl="0" rtl="0"/>
            <a:r>
              <a:rPr lang="nn-no"/>
              <a:t>Klikk for å redigere tekststiler i malen</a:t>
            </a:r>
          </a:p>
        </p:txBody>
      </p:sp>
      <p:sp>
        <p:nvSpPr>
          <p:cNvPr id="4" name="Date Placeholder 3"/>
          <p:cNvSpPr>
            <a:spLocks noGrp="1"/>
          </p:cNvSpPr>
          <p:nvPr>
            <p:ph type="dt" sz="half" idx="10"/>
          </p:nvPr>
        </p:nvSpPr>
        <p:spPr/>
        <p:txBody>
          <a:bodyPr rtlCol="0"/>
          <a:lstStyle>
            <a:lvl1pPr>
              <a:defRPr/>
            </a:lvl1pPr>
          </a:lstStyle>
          <a:p>
            <a:pPr rtl="0"/>
            <a:r>
              <a:rPr lang="nb-NO"/>
              <a:t>23.10.2014</a:t>
            </a:r>
            <a:endParaRPr lang="nb-NO" dirty="0"/>
          </a:p>
        </p:txBody>
      </p:sp>
      <p:sp>
        <p:nvSpPr>
          <p:cNvPr id="5" name="Footer Placeholder 4"/>
          <p:cNvSpPr>
            <a:spLocks noGrp="1"/>
          </p:cNvSpPr>
          <p:nvPr>
            <p:ph type="ftr" sz="quarter" idx="11"/>
          </p:nvPr>
        </p:nvSpPr>
        <p:spPr/>
        <p:txBody>
          <a:bodyPr rtlCol="0"/>
          <a:lstStyle>
            <a:lvl1pPr>
              <a:defRPr/>
            </a:lvl1pPr>
          </a:lstStyle>
          <a:p>
            <a:pPr rtl="0"/>
            <a:r>
              <a:rPr lang="nn-no"/>
              <a:t>Verktøy for kontraktsforvaltning</a:t>
            </a:r>
            <a:endParaRPr lang="nb-NO" dirty="0"/>
          </a:p>
        </p:txBody>
      </p:sp>
    </p:spTree>
    <p:extLst>
      <p:ext uri="{BB962C8B-B14F-4D97-AF65-F5344CB8AC3E}">
        <p14:creationId xmlns:p14="http://schemas.microsoft.com/office/powerpoint/2010/main" val="1457938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06182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800225" y="1440179"/>
            <a:ext cx="11701463" cy="684085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32857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16256033" cy="9145143"/>
          </a:xfrm>
          <a:prstGeom prst="rect">
            <a:avLst/>
          </a:prstGeom>
        </p:spPr>
        <p:txBody>
          <a:bodyPr lIns="0" tIns="2880000" rIns="0" bIns="0" anchor="t" anchorCtr="1"/>
          <a:lstStyle>
            <a:lvl1pPr marL="0" indent="0" algn="ctr">
              <a:buNone/>
              <a:defRPr sz="3000"/>
            </a:lvl1pPr>
          </a:lstStyle>
          <a:p>
            <a:endParaRPr lang="nb-NO"/>
          </a:p>
        </p:txBody>
      </p:sp>
    </p:spTree>
    <p:extLst>
      <p:ext uri="{BB962C8B-B14F-4D97-AF65-F5344CB8AC3E}">
        <p14:creationId xmlns:p14="http://schemas.microsoft.com/office/powerpoint/2010/main" val="108010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800225" y="5309936"/>
            <a:ext cx="11701463" cy="2971097"/>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6256033" cy="4572572"/>
          </a:xfrm>
          <a:prstGeom prst="rect">
            <a:avLst/>
          </a:prstGeom>
        </p:spPr>
        <p:txBody>
          <a:bodyPr lIns="0" tIns="2880000" rIns="0" bIns="0" anchor="t" anchorCtr="1"/>
          <a:lstStyle>
            <a:lvl1pPr marL="0" indent="0" algn="ctr">
              <a:buNone/>
              <a:defRPr sz="3000"/>
            </a:lvl1pPr>
          </a:lstStyle>
          <a:p>
            <a:endParaRPr lang="nb-NO"/>
          </a:p>
        </p:txBody>
      </p:sp>
    </p:spTree>
    <p:extLst>
      <p:ext uri="{BB962C8B-B14F-4D97-AF65-F5344CB8AC3E}">
        <p14:creationId xmlns:p14="http://schemas.microsoft.com/office/powerpoint/2010/main" val="249273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527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8129816" cy="9145143"/>
          </a:xfrm>
          <a:prstGeom prst="rect">
            <a:avLst/>
          </a:prstGeom>
        </p:spPr>
        <p:txBody>
          <a:bodyPr lIns="0" tIns="720000" rIns="0" bIns="0" anchor="t" anchorCtr="1"/>
          <a:lstStyle>
            <a:lvl1pPr marL="0" indent="0" algn="ctr">
              <a:buNone/>
              <a:defRPr sz="3000"/>
            </a:lvl1pPr>
          </a:lstStyle>
          <a:p>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1440179"/>
            <a:ext cx="6480810" cy="6300788"/>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8338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4571428"/>
            <a:ext cx="8129816" cy="4572572"/>
          </a:xfrm>
          <a:prstGeom prst="rect">
            <a:avLst/>
          </a:prstGeom>
        </p:spPr>
        <p:txBody>
          <a:bodyPr lIns="0" tIns="720000" rIns="0" bIns="0" anchor="t" anchorCtr="1"/>
          <a:lstStyle>
            <a:lvl1pPr marL="0" indent="0" algn="ctr">
              <a:buNone/>
              <a:defRPr sz="3000"/>
            </a:lvl1pPr>
          </a:lstStyle>
          <a:p>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80135" y="1440180"/>
            <a:ext cx="5760720" cy="2520315"/>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8129816" y="0"/>
            <a:ext cx="8124596" cy="4572572"/>
          </a:xfrm>
          <a:prstGeom prst="rect">
            <a:avLst/>
          </a:prstGeom>
        </p:spPr>
        <p:txBody>
          <a:bodyPr lIns="0" tIns="720000" rIns="0" bIns="0" anchor="t" anchorCtr="1"/>
          <a:lstStyle>
            <a:lvl1pPr marL="0" indent="0" algn="ctr">
              <a:buNone/>
              <a:defRPr sz="3000"/>
            </a:lvl1pPr>
          </a:lstStyle>
          <a:p>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5169969"/>
            <a:ext cx="5760720" cy="2520315"/>
          </a:xfrm>
          <a:prstGeom prst="rect">
            <a:avLst/>
          </a:prstGeom>
        </p:spPr>
        <p:txBody>
          <a:bodyPr lIns="0" tIns="0" rIns="0" bIns="0"/>
          <a:lstStyle>
            <a:lvl5pPr>
              <a:defRPr/>
            </a:lvl5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819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13.12.2017</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14771144" y="8595440"/>
            <a:ext cx="411708" cy="246221"/>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900113" y="900111"/>
            <a:ext cx="14761845" cy="7020878"/>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ED23F0CF-9CA8-4332-AEE2-58D55DB1A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9746" y="8209026"/>
            <a:ext cx="1213106" cy="473719"/>
          </a:xfrm>
          <a:prstGeom prst="rect">
            <a:avLst/>
          </a:prstGeom>
        </p:spPr>
      </p:pic>
    </p:spTree>
    <p:extLst>
      <p:ext uri="{BB962C8B-B14F-4D97-AF65-F5344CB8AC3E}">
        <p14:creationId xmlns:p14="http://schemas.microsoft.com/office/powerpoint/2010/main" val="2338932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800225"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702042" y="1440180"/>
            <a:ext cx="6480810" cy="63007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13.12.2017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03781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800225" y="1440180"/>
            <a:ext cx="6480810" cy="569387"/>
          </a:xfrm>
        </p:spPr>
        <p:txBody>
          <a:bodyPr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dirty="0"/>
              <a:t>Rediger tekststiler i malen</a:t>
            </a:r>
          </a:p>
        </p:txBody>
      </p:sp>
      <p:sp>
        <p:nvSpPr>
          <p:cNvPr id="4" name="Plassholder for innhold 3"/>
          <p:cNvSpPr>
            <a:spLocks noGrp="1"/>
          </p:cNvSpPr>
          <p:nvPr>
            <p:ph sz="half" idx="2"/>
          </p:nvPr>
        </p:nvSpPr>
        <p:spPr>
          <a:xfrm>
            <a:off x="1800225" y="2009566"/>
            <a:ext cx="6480810" cy="573140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8702042" y="1440180"/>
            <a:ext cx="6480810" cy="569387"/>
          </a:xfrm>
        </p:spPr>
        <p:txBody>
          <a:bodyPr wrap="square" anchor="t">
            <a:spAutoFit/>
          </a:bodyPr>
          <a:lstStyle>
            <a:lvl1pPr marL="0" indent="0">
              <a:buNone/>
              <a:defRPr sz="3700" b="1"/>
            </a:lvl1pPr>
            <a:lvl2pPr marL="609543" indent="0">
              <a:buNone/>
              <a:defRPr sz="2666" b="1"/>
            </a:lvl2pPr>
            <a:lvl3pPr marL="1219085" indent="0">
              <a:buNone/>
              <a:defRPr sz="2400" b="1"/>
            </a:lvl3pPr>
            <a:lvl4pPr marL="1828628" indent="0">
              <a:buNone/>
              <a:defRPr sz="2133" b="1"/>
            </a:lvl4pPr>
            <a:lvl5pPr marL="2438170" indent="0">
              <a:buNone/>
              <a:defRPr sz="2133" b="1"/>
            </a:lvl5pPr>
            <a:lvl6pPr marL="3047713" indent="0">
              <a:buNone/>
              <a:defRPr sz="2133" b="1"/>
            </a:lvl6pPr>
            <a:lvl7pPr marL="3657255" indent="0">
              <a:buNone/>
              <a:defRPr sz="2133" b="1"/>
            </a:lvl7pPr>
            <a:lvl8pPr marL="4266798" indent="0">
              <a:buNone/>
              <a:defRPr sz="2133" b="1"/>
            </a:lvl8pPr>
            <a:lvl9pPr marL="4876341" indent="0">
              <a:buNone/>
              <a:defRPr sz="2133" b="1"/>
            </a:lvl9pPr>
          </a:lstStyle>
          <a:p>
            <a:pPr lvl="0"/>
            <a:r>
              <a:rPr lang="nb-NO"/>
              <a:t>Rediger tekststiler i malen</a:t>
            </a:r>
          </a:p>
        </p:txBody>
      </p:sp>
      <p:sp>
        <p:nvSpPr>
          <p:cNvPr id="6" name="Plassholder for innhold 5"/>
          <p:cNvSpPr>
            <a:spLocks noGrp="1"/>
          </p:cNvSpPr>
          <p:nvPr>
            <p:ph sz="quarter" idx="4"/>
          </p:nvPr>
        </p:nvSpPr>
        <p:spPr>
          <a:xfrm>
            <a:off x="8702042" y="2009566"/>
            <a:ext cx="6480810" cy="573140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13.12.2017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283109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13.12.2017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7714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13.12.2017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53841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1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2" name="Tittel 1"/>
          <p:cNvSpPr>
            <a:spLocks noGrp="1"/>
          </p:cNvSpPr>
          <p:nvPr>
            <p:ph type="ctrTitle"/>
          </p:nvPr>
        </p:nvSpPr>
        <p:spPr>
          <a:xfrm>
            <a:off x="2160270" y="3238500"/>
            <a:ext cx="10801350" cy="1530351"/>
          </a:xfrm>
        </p:spPr>
        <p:txBody>
          <a:bodyPr anchor="b">
            <a:normAutofit/>
          </a:bodyPr>
          <a:lstStyle>
            <a:lvl1pPr algn="l">
              <a:lnSpc>
                <a:spcPct val="100000"/>
              </a:lnSpc>
              <a:defRPr sz="50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160271" y="5940742"/>
            <a:ext cx="4140517" cy="1235392"/>
          </a:xfrm>
        </p:spPr>
        <p:txBody>
          <a:bodyPr>
            <a:normAutofit/>
          </a:bodyPr>
          <a:lstStyle>
            <a:lvl1pPr marL="0" indent="0" algn="l">
              <a:spcBef>
                <a:spcPts val="500"/>
              </a:spcBef>
              <a:buNone/>
              <a:defRPr sz="2000" i="0">
                <a:solidFill>
                  <a:schemeClr val="lt1"/>
                </a:solidFill>
              </a:defRPr>
            </a:lvl1pPr>
            <a:lvl2pPr marL="609543" indent="0" algn="ctr">
              <a:buNone/>
              <a:defRPr sz="2666"/>
            </a:lvl2pPr>
            <a:lvl3pPr marL="1219085" indent="0" algn="ctr">
              <a:buNone/>
              <a:defRPr sz="2400"/>
            </a:lvl3pPr>
            <a:lvl4pPr marL="1828628" indent="0" algn="ctr">
              <a:buNone/>
              <a:defRPr sz="2133"/>
            </a:lvl4pPr>
            <a:lvl5pPr marL="2438170" indent="0" algn="ctr">
              <a:buNone/>
              <a:defRPr sz="2133"/>
            </a:lvl5pPr>
            <a:lvl6pPr marL="3047713" indent="0" algn="ctr">
              <a:buNone/>
              <a:defRPr sz="2133"/>
            </a:lvl6pPr>
            <a:lvl7pPr marL="3657255" indent="0" algn="ctr">
              <a:buNone/>
              <a:defRPr sz="2133"/>
            </a:lvl7pPr>
            <a:lvl8pPr marL="4266798" indent="0" algn="ctr">
              <a:buNone/>
              <a:defRPr sz="2133"/>
            </a:lvl8pPr>
            <a:lvl9pPr marL="4876341" indent="0" algn="ctr">
              <a:buNone/>
              <a:defRPr sz="2133"/>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2160270" y="8595440"/>
            <a:ext cx="1128185" cy="246221"/>
          </a:xfrm>
        </p:spPr>
        <p:txBody>
          <a:bodyPr/>
          <a:lstStyle>
            <a:lvl1pPr>
              <a:defRPr>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13939372" y="8595440"/>
            <a:ext cx="411708" cy="246221"/>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26" y="1008126"/>
            <a:ext cx="3102870" cy="1077658"/>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2160270" y="5670709"/>
            <a:ext cx="25203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41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800225" y="1440179"/>
            <a:ext cx="11701463" cy="684085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071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13.12.2017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16256033" cy="9145143"/>
          </a:xfrm>
          <a:prstGeom prst="rect">
            <a:avLst/>
          </a:prstGeom>
        </p:spPr>
        <p:txBody>
          <a:bodyPr lIns="0" tIns="2880000" rIns="0" bIns="0" anchor="t" anchorCtr="1"/>
          <a:lstStyle>
            <a:lvl1pPr marL="0" indent="0" algn="ctr">
              <a:buNone/>
              <a:defRPr sz="3000"/>
            </a:lvl1pPr>
          </a:lstStyle>
          <a:p>
            <a:r>
              <a:rPr lang="nb-NO"/>
              <a:t>Klikk ikonet for å legge til et bilde</a:t>
            </a:r>
          </a:p>
        </p:txBody>
      </p:sp>
    </p:spTree>
    <p:extLst>
      <p:ext uri="{BB962C8B-B14F-4D97-AF65-F5344CB8AC3E}">
        <p14:creationId xmlns:p14="http://schemas.microsoft.com/office/powerpoint/2010/main" val="327467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800225" y="467404"/>
            <a:ext cx="11701463" cy="6924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800225" y="1440179"/>
            <a:ext cx="11701463" cy="684085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800225" y="8595440"/>
            <a:ext cx="1128185" cy="246221"/>
          </a:xfrm>
          <a:prstGeom prst="rect">
            <a:avLst/>
          </a:prstGeom>
        </p:spPr>
        <p:txBody>
          <a:bodyPr vert="horz" lIns="0" tIns="0" rIns="0" bIns="0" rtlCol="0" anchor="ctr">
            <a:normAutofit/>
          </a:bodyPr>
          <a:lstStyle>
            <a:lvl1pPr algn="l">
              <a:defRPr sz="1400">
                <a:solidFill>
                  <a:schemeClr val="dk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3"/>
          </p:nvPr>
        </p:nvSpPr>
        <p:spPr>
          <a:xfrm>
            <a:off x="3577941" y="8595440"/>
            <a:ext cx="9923747" cy="246221"/>
          </a:xfrm>
          <a:prstGeom prst="rect">
            <a:avLst/>
          </a:prstGeom>
        </p:spPr>
        <p:txBody>
          <a:bodyPr vert="horz" lIns="0" tIns="0" rIns="0" bIns="0" rtlCol="0" anchor="ctr">
            <a:normAutofit/>
          </a:bodyPr>
          <a:lstStyle>
            <a:lvl1pPr algn="ctr">
              <a:defRPr sz="1400">
                <a:solidFill>
                  <a:schemeClr val="dk1"/>
                </a:solidFill>
              </a:defRPr>
            </a:lvl1pPr>
          </a:lstStyle>
          <a:p>
            <a:endParaRPr lang="nb-NO" dirty="0"/>
          </a:p>
        </p:txBody>
      </p:sp>
      <p:sp>
        <p:nvSpPr>
          <p:cNvPr id="6" name="Plassholder for lysbildenummer 5"/>
          <p:cNvSpPr>
            <a:spLocks noGrp="1"/>
          </p:cNvSpPr>
          <p:nvPr>
            <p:ph type="sldNum" sz="quarter" idx="4"/>
          </p:nvPr>
        </p:nvSpPr>
        <p:spPr>
          <a:xfrm>
            <a:off x="14771144" y="8595440"/>
            <a:ext cx="411708" cy="246221"/>
          </a:xfrm>
          <a:prstGeom prst="rect">
            <a:avLst/>
          </a:prstGeom>
        </p:spPr>
        <p:txBody>
          <a:bodyPr vert="horz" lIns="0" tIns="0" rIns="0" bIns="0" rtlCol="0" anchor="ctr">
            <a:normAutofit/>
          </a:bodyPr>
          <a:lstStyle>
            <a:lvl1pPr algn="r">
              <a:defRPr sz="14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F82F1666-BA64-4235-B583-5459C4BA00B9}"/>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3969746" y="7993000"/>
            <a:ext cx="1213106" cy="475489"/>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8" r:id="rId6"/>
    <p:sldLayoutId id="2147483650" r:id="rId7"/>
    <p:sldLayoutId id="2147483670" r:id="rId8"/>
    <p:sldLayoutId id="2147483657" r:id="rId9"/>
    <p:sldLayoutId id="2147483656" r:id="rId10"/>
    <p:sldLayoutId id="2147483669" r:id="rId11"/>
    <p:sldLayoutId id="2147483658" r:id="rId12"/>
    <p:sldLayoutId id="2147483659" r:id="rId13"/>
    <p:sldLayoutId id="2147483651" r:id="rId14"/>
    <p:sldLayoutId id="2147483672" r:id="rId15"/>
    <p:sldLayoutId id="2147483673" r:id="rId16"/>
    <p:sldLayoutId id="2147483674" r:id="rId17"/>
    <p:sldLayoutId id="2147483675" r:id="rId18"/>
    <p:sldLayoutId id="2147483676" r:id="rId19"/>
    <p:sldLayoutId id="2147483652" r:id="rId20"/>
    <p:sldLayoutId id="2147483653" r:id="rId21"/>
    <p:sldLayoutId id="2147483671" r:id="rId22"/>
    <p:sldLayoutId id="2147483654" r:id="rId23"/>
    <p:sldLayoutId id="2147483655" r:id="rId24"/>
    <p:sldLayoutId id="2147483706" r:id="rId25"/>
  </p:sldLayoutIdLst>
  <p:txStyles>
    <p:titleStyle>
      <a:lvl1pPr algn="l" defTabSz="1219085" rtl="0" eaLnBrk="1" latinLnBrk="0" hangingPunct="1">
        <a:lnSpc>
          <a:spcPct val="90000"/>
        </a:lnSpc>
        <a:spcBef>
          <a:spcPct val="0"/>
        </a:spcBef>
        <a:buNone/>
        <a:defRPr sz="50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rgbClr val="00ADEE"/>
        </a:buClr>
        <a:buFont typeface="Arial" panose="020B0604020202020204" pitchFamily="34" charset="0"/>
        <a:buChar char="•"/>
        <a:defRPr sz="3700" kern="1200">
          <a:solidFill>
            <a:schemeClr val="tx2"/>
          </a:solidFill>
          <a:latin typeface="+mn-lt"/>
          <a:ea typeface="+mn-ea"/>
          <a:cs typeface="+mn-cs"/>
        </a:defRPr>
      </a:lvl1pPr>
      <a:lvl2pPr marL="900000" indent="-360000" algn="l" defTabSz="1219085" rtl="0" eaLnBrk="1" latinLnBrk="0" hangingPunct="1">
        <a:lnSpc>
          <a:spcPct val="90000"/>
        </a:lnSpc>
        <a:spcBef>
          <a:spcPts val="1500"/>
        </a:spcBef>
        <a:buClr>
          <a:srgbClr val="00ADEE"/>
        </a:buClr>
        <a:buFont typeface="Arial" panose="020B0604020202020204" pitchFamily="34" charset="0"/>
        <a:buChar char="•"/>
        <a:defRPr sz="3200" kern="1200">
          <a:solidFill>
            <a:schemeClr val="tx2"/>
          </a:solidFill>
          <a:latin typeface="+mn-lt"/>
          <a:ea typeface="+mn-ea"/>
          <a:cs typeface="+mn-cs"/>
        </a:defRPr>
      </a:lvl2pPr>
      <a:lvl3pPr marL="1260000" indent="-360000" algn="l" defTabSz="1219085" rtl="0" eaLnBrk="1" latinLnBrk="0" hangingPunct="1">
        <a:lnSpc>
          <a:spcPct val="90000"/>
        </a:lnSpc>
        <a:spcBef>
          <a:spcPts val="1500"/>
        </a:spcBef>
        <a:buClr>
          <a:srgbClr val="00ADEE"/>
        </a:buClr>
        <a:buFont typeface="Arial" panose="020B0604020202020204" pitchFamily="34" charset="0"/>
        <a:buChar char="•"/>
        <a:defRPr sz="2800" kern="1200">
          <a:solidFill>
            <a:schemeClr val="tx2"/>
          </a:solidFill>
          <a:latin typeface="+mn-lt"/>
          <a:ea typeface="+mn-ea"/>
          <a:cs typeface="+mn-cs"/>
        </a:defRPr>
      </a:lvl3pPr>
      <a:lvl4pPr marL="1620000" indent="-360000" algn="l" defTabSz="1219085" rtl="0" eaLnBrk="1" latinLnBrk="0" hangingPunct="1">
        <a:lnSpc>
          <a:spcPct val="90000"/>
        </a:lnSpc>
        <a:spcBef>
          <a:spcPts val="1500"/>
        </a:spcBef>
        <a:buClr>
          <a:srgbClr val="00ADEE"/>
        </a:buClr>
        <a:buFont typeface="Arial" panose="020B0604020202020204" pitchFamily="34" charset="0"/>
        <a:buChar char="•"/>
        <a:defRPr sz="2400" kern="1200">
          <a:solidFill>
            <a:schemeClr val="tx2"/>
          </a:solidFill>
          <a:latin typeface="+mn-lt"/>
          <a:ea typeface="+mn-ea"/>
          <a:cs typeface="+mn-cs"/>
        </a:defRPr>
      </a:lvl4pPr>
      <a:lvl5pPr marL="1980000" indent="-360000" algn="l" defTabSz="1219085" rtl="0" eaLnBrk="1" latinLnBrk="0" hangingPunct="1">
        <a:lnSpc>
          <a:spcPct val="90000"/>
        </a:lnSpc>
        <a:spcBef>
          <a:spcPts val="1500"/>
        </a:spcBef>
        <a:buClr>
          <a:srgbClr val="00ADEE"/>
        </a:buClr>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800225" y="467404"/>
            <a:ext cx="11701463" cy="6924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800225" y="1440179"/>
            <a:ext cx="11701463" cy="684085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800225" y="8595440"/>
            <a:ext cx="1128185" cy="246221"/>
          </a:xfrm>
          <a:prstGeom prst="rect">
            <a:avLst/>
          </a:prstGeom>
        </p:spPr>
        <p:txBody>
          <a:bodyPr vert="horz" lIns="0" tIns="0" rIns="0" bIns="0" rtlCol="0" anchor="ctr">
            <a:normAutofit/>
          </a:bodyPr>
          <a:lstStyle>
            <a:lvl1pPr algn="l">
              <a:defRPr sz="1400">
                <a:solidFill>
                  <a:schemeClr val="lt1"/>
                </a:solidFill>
              </a:defRPr>
            </a:lvl1pPr>
          </a:lstStyle>
          <a:p>
            <a:fld id="{983651F3-9B16-40C6-B209-3688FC9C95F6}" type="datetimeFigureOut">
              <a:rPr lang="nb-NO" smtClean="0"/>
              <a:pPr/>
              <a:t>13.12.2017</a:t>
            </a:fld>
            <a:endParaRPr lang="nb-NO"/>
          </a:p>
        </p:txBody>
      </p:sp>
      <p:sp>
        <p:nvSpPr>
          <p:cNvPr id="5" name="Plassholder for bunntekst 4"/>
          <p:cNvSpPr>
            <a:spLocks noGrp="1"/>
          </p:cNvSpPr>
          <p:nvPr>
            <p:ph type="ftr" sz="quarter" idx="3"/>
          </p:nvPr>
        </p:nvSpPr>
        <p:spPr>
          <a:xfrm>
            <a:off x="3577941" y="8595440"/>
            <a:ext cx="9923747" cy="246221"/>
          </a:xfrm>
          <a:prstGeom prst="rect">
            <a:avLst/>
          </a:prstGeom>
        </p:spPr>
        <p:txBody>
          <a:bodyPr vert="horz" lIns="0" tIns="0" rIns="0" bIns="0" rtlCol="0" anchor="ctr">
            <a:normAutofit/>
          </a:bodyPr>
          <a:lstStyle>
            <a:lvl1pPr algn="ctr">
              <a:defRPr sz="1400">
                <a:solidFill>
                  <a:schemeClr val="lt1"/>
                </a:solidFill>
              </a:defRPr>
            </a:lvl1pPr>
          </a:lstStyle>
          <a:p>
            <a:endParaRPr lang="nb-NO" dirty="0"/>
          </a:p>
        </p:txBody>
      </p:sp>
      <p:sp>
        <p:nvSpPr>
          <p:cNvPr id="6" name="Plassholder for lysbildenummer 5"/>
          <p:cNvSpPr>
            <a:spLocks noGrp="1"/>
          </p:cNvSpPr>
          <p:nvPr>
            <p:ph type="sldNum" sz="quarter" idx="4"/>
          </p:nvPr>
        </p:nvSpPr>
        <p:spPr>
          <a:xfrm>
            <a:off x="14771144" y="8595440"/>
            <a:ext cx="411708" cy="246221"/>
          </a:xfrm>
          <a:prstGeom prst="rect">
            <a:avLst/>
          </a:prstGeom>
        </p:spPr>
        <p:txBody>
          <a:bodyPr vert="horz" lIns="0" tIns="0" rIns="0" bIns="0" rtlCol="0" anchor="ctr">
            <a:normAutofit/>
          </a:bodyPr>
          <a:lstStyle>
            <a:lvl1pPr algn="r">
              <a:defRPr sz="1400">
                <a:solidFill>
                  <a:schemeClr val="lt1"/>
                </a:solidFill>
              </a:defRPr>
            </a:lvl1pPr>
          </a:lstStyle>
          <a:p>
            <a:fld id="{5751DFAA-887F-4071-8EAD-E8CA316FCF06}" type="slidenum">
              <a:rPr lang="nb-NO" smtClean="0"/>
              <a:pPr/>
              <a:t>‹#›</a:t>
            </a:fld>
            <a:endParaRPr lang="nb-NO"/>
          </a:p>
        </p:txBody>
      </p:sp>
      <p:pic>
        <p:nvPicPr>
          <p:cNvPr id="9" name="Bilde 8">
            <a:extLst>
              <a:ext uri="{FF2B5EF4-FFF2-40B4-BE49-F238E27FC236}">
                <a16:creationId xmlns:a16="http://schemas.microsoft.com/office/drawing/2014/main" id="{5D2B7E75-14F8-422C-8CAD-4F83058FE1F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969746" y="7993000"/>
            <a:ext cx="1213106" cy="473719"/>
          </a:xfrm>
          <a:prstGeom prst="rect">
            <a:avLst/>
          </a:prstGeom>
        </p:spPr>
      </p:pic>
    </p:spTree>
    <p:extLst>
      <p:ext uri="{BB962C8B-B14F-4D97-AF65-F5344CB8AC3E}">
        <p14:creationId xmlns:p14="http://schemas.microsoft.com/office/powerpoint/2010/main" val="29470291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1" r:id="rId8"/>
    <p:sldLayoutId id="2147483702" r:id="rId9"/>
    <p:sldLayoutId id="2147483704" r:id="rId10"/>
    <p:sldLayoutId id="2147483705" r:id="rId11"/>
  </p:sldLayoutIdLst>
  <p:txStyles>
    <p:titleStyle>
      <a:lvl1pPr algn="l" defTabSz="1219085" rtl="0" eaLnBrk="1" latinLnBrk="0" hangingPunct="1">
        <a:lnSpc>
          <a:spcPct val="90000"/>
        </a:lnSpc>
        <a:spcBef>
          <a:spcPct val="0"/>
        </a:spcBef>
        <a:buNone/>
        <a:defRPr sz="5000" kern="1200">
          <a:solidFill>
            <a:schemeClr val="lt1"/>
          </a:solidFill>
          <a:latin typeface="+mj-lt"/>
          <a:ea typeface="+mj-ea"/>
          <a:cs typeface="+mj-cs"/>
        </a:defRPr>
      </a:lvl1pPr>
    </p:titleStyle>
    <p:bodyStyle>
      <a:lvl1pPr marL="540000" indent="-540000" algn="l" defTabSz="1219085" rtl="0" eaLnBrk="1" latinLnBrk="0" hangingPunct="1">
        <a:lnSpc>
          <a:spcPct val="100000"/>
        </a:lnSpc>
        <a:spcBef>
          <a:spcPts val="2500"/>
        </a:spcBef>
        <a:buClr>
          <a:srgbClr val="00ADEE"/>
        </a:buClr>
        <a:buFont typeface="Arial" panose="020B0604020202020204" pitchFamily="34" charset="0"/>
        <a:buChar char="•"/>
        <a:defRPr sz="3700" kern="1200">
          <a:solidFill>
            <a:schemeClr val="lt1"/>
          </a:solidFill>
          <a:latin typeface="+mn-lt"/>
          <a:ea typeface="+mn-ea"/>
          <a:cs typeface="+mn-cs"/>
        </a:defRPr>
      </a:lvl1pPr>
      <a:lvl2pPr marL="900000" indent="-360000" algn="l" defTabSz="1219085" rtl="0" eaLnBrk="1" latinLnBrk="0" hangingPunct="1">
        <a:lnSpc>
          <a:spcPct val="90000"/>
        </a:lnSpc>
        <a:spcBef>
          <a:spcPts val="1500"/>
        </a:spcBef>
        <a:buClr>
          <a:srgbClr val="00ADEE"/>
        </a:buClr>
        <a:buFont typeface="Arial" panose="020B0604020202020204" pitchFamily="34" charset="0"/>
        <a:buChar char="•"/>
        <a:defRPr sz="3200" kern="1200">
          <a:solidFill>
            <a:schemeClr val="lt1"/>
          </a:solidFill>
          <a:latin typeface="+mn-lt"/>
          <a:ea typeface="+mn-ea"/>
          <a:cs typeface="+mn-cs"/>
        </a:defRPr>
      </a:lvl2pPr>
      <a:lvl3pPr marL="1260000" indent="-360000" algn="l" defTabSz="1219085" rtl="0" eaLnBrk="1" latinLnBrk="0" hangingPunct="1">
        <a:lnSpc>
          <a:spcPct val="90000"/>
        </a:lnSpc>
        <a:spcBef>
          <a:spcPts val="1500"/>
        </a:spcBef>
        <a:buClr>
          <a:srgbClr val="00ADEE"/>
        </a:buClr>
        <a:buFont typeface="Arial" panose="020B0604020202020204" pitchFamily="34" charset="0"/>
        <a:buChar char="•"/>
        <a:defRPr sz="2800" kern="1200">
          <a:solidFill>
            <a:schemeClr val="lt1"/>
          </a:solidFill>
          <a:latin typeface="+mn-lt"/>
          <a:ea typeface="+mn-ea"/>
          <a:cs typeface="+mn-cs"/>
        </a:defRPr>
      </a:lvl3pPr>
      <a:lvl4pPr marL="1620000" indent="-360000" algn="l" defTabSz="1219085" rtl="0" eaLnBrk="1" latinLnBrk="0" hangingPunct="1">
        <a:lnSpc>
          <a:spcPct val="90000"/>
        </a:lnSpc>
        <a:spcBef>
          <a:spcPts val="1500"/>
        </a:spcBef>
        <a:buClr>
          <a:srgbClr val="00ADEE"/>
        </a:buClr>
        <a:buFont typeface="Arial" panose="020B0604020202020204" pitchFamily="34" charset="0"/>
        <a:buChar char="•"/>
        <a:defRPr sz="2400" kern="1200">
          <a:solidFill>
            <a:schemeClr val="lt1"/>
          </a:solidFill>
          <a:latin typeface="+mn-lt"/>
          <a:ea typeface="+mn-ea"/>
          <a:cs typeface="+mn-cs"/>
        </a:defRPr>
      </a:lvl4pPr>
      <a:lvl5pPr marL="1980000" indent="-360000" algn="l" defTabSz="1219085" rtl="0" eaLnBrk="1" latinLnBrk="0" hangingPunct="1">
        <a:lnSpc>
          <a:spcPct val="90000"/>
        </a:lnSpc>
        <a:spcBef>
          <a:spcPts val="1500"/>
        </a:spcBef>
        <a:buClr>
          <a:srgbClr val="00ADEE"/>
        </a:buClr>
        <a:buFont typeface="Arial" panose="020B0604020202020204" pitchFamily="34" charset="0"/>
        <a:buChar char="•"/>
        <a:defRPr sz="2000" kern="1200">
          <a:solidFill>
            <a:schemeClr val="l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anskaffelser.no/" TargetMode="Externa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7.xml"/><Relationship Id="rId7" Type="http://schemas.openxmlformats.org/officeDocument/2006/relationships/chart" Target="../charts/chart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7.xml"/><Relationship Id="rId7" Type="http://schemas.openxmlformats.org/officeDocument/2006/relationships/chart" Target="../charts/chart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5.bin"/><Relationship Id="rId10" Type="http://schemas.openxmlformats.org/officeDocument/2006/relationships/chart" Target="../charts/chart5.xml"/><Relationship Id="rId4" Type="http://schemas.openxmlformats.org/officeDocument/2006/relationships/notesSlide" Target="../notesSlides/notesSlide12.xml"/><Relationship Id="rId9"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8.xml"/><Relationship Id="rId10" Type="http://schemas.openxmlformats.org/officeDocument/2006/relationships/slide" Target="slide20.xml"/><Relationship Id="rId4" Type="http://schemas.openxmlformats.org/officeDocument/2006/relationships/slide" Target="slide7.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www.anskaffelser.n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E56B05F1-415C-477E-83BE-7487CFADD369}"/>
              </a:ext>
            </a:extLst>
          </p:cNvPr>
          <p:cNvSpPr>
            <a:spLocks noGrp="1"/>
          </p:cNvSpPr>
          <p:nvPr>
            <p:ph type="ctrTitle"/>
          </p:nvPr>
        </p:nvSpPr>
        <p:spPr/>
        <p:txBody>
          <a:bodyPr/>
          <a:lstStyle/>
          <a:p>
            <a:r>
              <a:rPr lang="nn-no" sz="5400" dirty="0"/>
              <a:t>Verktøy for kontraktsforvaltning</a:t>
            </a:r>
            <a:endParaRPr lang="nb-NO" dirty="0"/>
          </a:p>
        </p:txBody>
      </p:sp>
    </p:spTree>
    <p:extLst>
      <p:ext uri="{BB962C8B-B14F-4D97-AF65-F5344CB8AC3E}">
        <p14:creationId xmlns:p14="http://schemas.microsoft.com/office/powerpoint/2010/main" val="15463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033920" y="2566"/>
          <a:ext cx="2116" cy="2116"/>
        </p:xfrm>
        <a:graphic>
          <a:graphicData uri="http://schemas.openxmlformats.org/presentationml/2006/ole">
            <mc:AlternateContent xmlns:mc="http://schemas.openxmlformats.org/markup-compatibility/2006">
              <mc:Choice xmlns:v="urn:schemas-microsoft-com:vml" Requires="v">
                <p:oleObj spid="_x0000_s409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2033920" y="2566"/>
                        <a:ext cx="2116" cy="2116"/>
                      </a:xfrm>
                      <a:prstGeom prst="rect">
                        <a:avLst/>
                      </a:prstGeom>
                    </p:spPr>
                  </p:pic>
                </p:oleObj>
              </mc:Fallback>
            </mc:AlternateContent>
          </a:graphicData>
        </a:graphic>
      </p:graphicFrame>
      <p:sp>
        <p:nvSpPr>
          <p:cNvPr id="2" name="Title 1"/>
          <p:cNvSpPr>
            <a:spLocks noGrp="1"/>
          </p:cNvSpPr>
          <p:nvPr>
            <p:ph type="title"/>
          </p:nvPr>
        </p:nvSpPr>
        <p:spPr/>
        <p:txBody>
          <a:bodyPr rtlCol="0"/>
          <a:lstStyle/>
          <a:p>
            <a:pPr rtl="0"/>
            <a:r>
              <a:rPr lang="nn-no" sz="3733"/>
              <a:t>Risikokart</a:t>
            </a:r>
            <a:endParaRPr lang="nb-NO" sz="3733" dirty="0"/>
          </a:p>
        </p:txBody>
      </p:sp>
      <p:graphicFrame>
        <p:nvGraphicFramePr>
          <p:cNvPr id="4" name="Content Placeholder 3"/>
          <p:cNvGraphicFramePr>
            <a:graphicFrameLocks noGrp="1"/>
          </p:cNvGraphicFramePr>
          <p:nvPr>
            <p:ph idx="1"/>
            <p:extLst/>
          </p:nvPr>
        </p:nvGraphicFramePr>
        <p:xfrm>
          <a:off x="3309014" y="2171392"/>
          <a:ext cx="7976915" cy="5852990"/>
        </p:xfrm>
        <a:graphic>
          <a:graphicData uri="http://schemas.openxmlformats.org/drawingml/2006/table">
            <a:tbl>
              <a:tblPr firstRow="1" bandRow="1">
                <a:tableStyleId>{5C22544A-7EE6-4342-B048-85BDC9FD1C3A}</a:tableStyleId>
              </a:tblPr>
              <a:tblGrid>
                <a:gridCol w="1595383">
                  <a:extLst>
                    <a:ext uri="{9D8B030D-6E8A-4147-A177-3AD203B41FA5}">
                      <a16:colId xmlns:a16="http://schemas.microsoft.com/office/drawing/2014/main" val="20000"/>
                    </a:ext>
                  </a:extLst>
                </a:gridCol>
                <a:gridCol w="1595383">
                  <a:extLst>
                    <a:ext uri="{9D8B030D-6E8A-4147-A177-3AD203B41FA5}">
                      <a16:colId xmlns:a16="http://schemas.microsoft.com/office/drawing/2014/main" val="20001"/>
                    </a:ext>
                  </a:extLst>
                </a:gridCol>
                <a:gridCol w="1595383">
                  <a:extLst>
                    <a:ext uri="{9D8B030D-6E8A-4147-A177-3AD203B41FA5}">
                      <a16:colId xmlns:a16="http://schemas.microsoft.com/office/drawing/2014/main" val="20002"/>
                    </a:ext>
                  </a:extLst>
                </a:gridCol>
                <a:gridCol w="1595383">
                  <a:extLst>
                    <a:ext uri="{9D8B030D-6E8A-4147-A177-3AD203B41FA5}">
                      <a16:colId xmlns:a16="http://schemas.microsoft.com/office/drawing/2014/main" val="20003"/>
                    </a:ext>
                  </a:extLst>
                </a:gridCol>
                <a:gridCol w="1595383">
                  <a:extLst>
                    <a:ext uri="{9D8B030D-6E8A-4147-A177-3AD203B41FA5}">
                      <a16:colId xmlns:a16="http://schemas.microsoft.com/office/drawing/2014/main" val="20004"/>
                    </a:ext>
                  </a:extLst>
                </a:gridCol>
              </a:tblGrid>
              <a:tr h="1162382">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0000"/>
                    </a:solidFill>
                  </a:tcPr>
                </a:tc>
                <a:tc>
                  <a:txBody>
                    <a:bodyPr/>
                    <a:lstStyle/>
                    <a:p>
                      <a:pPr rtl="0"/>
                      <a:endParaRPr lang="nb-NO" sz="3200" dirty="0"/>
                    </a:p>
                  </a:txBody>
                  <a:tcPr marL="121908" marR="121908" marT="60954" marB="60954">
                    <a:solidFill>
                      <a:srgbClr val="FF0000"/>
                    </a:solidFill>
                  </a:tcPr>
                </a:tc>
                <a:tc>
                  <a:txBody>
                    <a:bodyPr/>
                    <a:lstStyle/>
                    <a:p>
                      <a:pPr rtl="0"/>
                      <a:endParaRPr lang="nb-NO" sz="3200" dirty="0"/>
                    </a:p>
                  </a:txBody>
                  <a:tcPr marL="121908" marR="121908" marT="60954" marB="60954">
                    <a:solidFill>
                      <a:srgbClr val="FF0000"/>
                    </a:solidFill>
                  </a:tcPr>
                </a:tc>
                <a:extLst>
                  <a:ext uri="{0D108BD9-81ED-4DB2-BD59-A6C34878D82A}">
                    <a16:rowId xmlns:a16="http://schemas.microsoft.com/office/drawing/2014/main" val="10000"/>
                  </a:ext>
                </a:extLst>
              </a:tr>
              <a:tr h="1172652">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0000"/>
                    </a:solidFill>
                  </a:tcPr>
                </a:tc>
                <a:tc>
                  <a:txBody>
                    <a:bodyPr/>
                    <a:lstStyle/>
                    <a:p>
                      <a:pPr rtl="0"/>
                      <a:endParaRPr lang="nb-NO" sz="3200" dirty="0"/>
                    </a:p>
                  </a:txBody>
                  <a:tcPr marL="121908" marR="121908" marT="60954" marB="60954">
                    <a:solidFill>
                      <a:srgbClr val="FF0000"/>
                    </a:solidFill>
                  </a:tcPr>
                </a:tc>
                <a:extLst>
                  <a:ext uri="{0D108BD9-81ED-4DB2-BD59-A6C34878D82A}">
                    <a16:rowId xmlns:a16="http://schemas.microsoft.com/office/drawing/2014/main" val="10001"/>
                  </a:ext>
                </a:extLst>
              </a:tr>
              <a:tr h="1172652">
                <a:tc>
                  <a:txBody>
                    <a:bodyPr/>
                    <a:lstStyle/>
                    <a:p>
                      <a:pPr rtl="0"/>
                      <a:endParaRPr lang="nb-NO" sz="3200" dirty="0"/>
                    </a:p>
                  </a:txBody>
                  <a:tcPr marL="121908" marR="121908" marT="60954" marB="60954">
                    <a:solidFill>
                      <a:srgbClr val="00B05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0000"/>
                    </a:solidFill>
                  </a:tcPr>
                </a:tc>
                <a:extLst>
                  <a:ext uri="{0D108BD9-81ED-4DB2-BD59-A6C34878D82A}">
                    <a16:rowId xmlns:a16="http://schemas.microsoft.com/office/drawing/2014/main" val="10002"/>
                  </a:ext>
                </a:extLst>
              </a:tr>
              <a:tr h="1172652">
                <a:tc>
                  <a:txBody>
                    <a:bodyPr/>
                    <a:lstStyle/>
                    <a:p>
                      <a:pPr rtl="0"/>
                      <a:endParaRPr lang="nb-NO" sz="3200" dirty="0"/>
                    </a:p>
                  </a:txBody>
                  <a:tcPr marL="121908" marR="121908" marT="60954" marB="60954">
                    <a:solidFill>
                      <a:srgbClr val="00B050"/>
                    </a:solidFill>
                  </a:tcPr>
                </a:tc>
                <a:tc>
                  <a:txBody>
                    <a:bodyPr/>
                    <a:lstStyle/>
                    <a:p>
                      <a:pPr rtl="0"/>
                      <a:endParaRPr lang="nb-NO" sz="3200" dirty="0"/>
                    </a:p>
                  </a:txBody>
                  <a:tcPr marL="121908" marR="121908" marT="60954" marB="60954">
                    <a:solidFill>
                      <a:srgbClr val="00B05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extLst>
                  <a:ext uri="{0D108BD9-81ED-4DB2-BD59-A6C34878D82A}">
                    <a16:rowId xmlns:a16="http://schemas.microsoft.com/office/drawing/2014/main" val="10003"/>
                  </a:ext>
                </a:extLst>
              </a:tr>
              <a:tr h="1172652">
                <a:tc>
                  <a:txBody>
                    <a:bodyPr/>
                    <a:lstStyle/>
                    <a:p>
                      <a:pPr rtl="0"/>
                      <a:endParaRPr lang="nb-NO" sz="3200" dirty="0"/>
                    </a:p>
                  </a:txBody>
                  <a:tcPr marL="121908" marR="121908" marT="60954" marB="60954">
                    <a:solidFill>
                      <a:srgbClr val="00B050"/>
                    </a:solidFill>
                  </a:tcPr>
                </a:tc>
                <a:tc>
                  <a:txBody>
                    <a:bodyPr/>
                    <a:lstStyle/>
                    <a:p>
                      <a:pPr rtl="0"/>
                      <a:endParaRPr lang="nb-NO" sz="3200" dirty="0"/>
                    </a:p>
                  </a:txBody>
                  <a:tcPr marL="121908" marR="121908" marT="60954" marB="60954">
                    <a:solidFill>
                      <a:srgbClr val="00B050"/>
                    </a:solidFill>
                  </a:tcPr>
                </a:tc>
                <a:tc>
                  <a:txBody>
                    <a:bodyPr/>
                    <a:lstStyle/>
                    <a:p>
                      <a:pPr rtl="0"/>
                      <a:endParaRPr lang="nb-NO" sz="3200" dirty="0"/>
                    </a:p>
                  </a:txBody>
                  <a:tcPr marL="121908" marR="121908" marT="60954" marB="60954">
                    <a:solidFill>
                      <a:srgbClr val="00B050"/>
                    </a:solidFill>
                  </a:tcPr>
                </a:tc>
                <a:tc>
                  <a:txBody>
                    <a:bodyPr/>
                    <a:lstStyle/>
                    <a:p>
                      <a:pPr rtl="0"/>
                      <a:endParaRPr lang="nb-NO" sz="3200" dirty="0"/>
                    </a:p>
                  </a:txBody>
                  <a:tcPr marL="121908" marR="121908" marT="60954" marB="60954">
                    <a:solidFill>
                      <a:srgbClr val="FFFF00"/>
                    </a:solidFill>
                  </a:tcPr>
                </a:tc>
                <a:tc>
                  <a:txBody>
                    <a:bodyPr/>
                    <a:lstStyle/>
                    <a:p>
                      <a:pPr rtl="0"/>
                      <a:endParaRPr lang="nb-NO" sz="3200" dirty="0"/>
                    </a:p>
                  </a:txBody>
                  <a:tcPr marL="121908" marR="121908" marT="60954" marB="60954">
                    <a:solidFill>
                      <a:srgbClr val="FFFF00"/>
                    </a:solidFill>
                  </a:tcPr>
                </a:tc>
                <a:extLst>
                  <a:ext uri="{0D108BD9-81ED-4DB2-BD59-A6C34878D82A}">
                    <a16:rowId xmlns:a16="http://schemas.microsoft.com/office/drawing/2014/main" val="10004"/>
                  </a:ext>
                </a:extLst>
              </a:tr>
            </a:tbl>
          </a:graphicData>
        </a:graphic>
      </p:graphicFrame>
      <p:sp>
        <p:nvSpPr>
          <p:cNvPr id="5" name="Oval 4"/>
          <p:cNvSpPr/>
          <p:nvPr/>
        </p:nvSpPr>
        <p:spPr>
          <a:xfrm>
            <a:off x="11542110" y="2119095"/>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1</a:t>
            </a:r>
            <a:endParaRPr lang="nb-NO" sz="1600" b="1" dirty="0">
              <a:solidFill>
                <a:schemeClr val="bg1"/>
              </a:solidFill>
            </a:endParaRPr>
          </a:p>
        </p:txBody>
      </p:sp>
      <p:sp>
        <p:nvSpPr>
          <p:cNvPr id="6" name="Oval 5"/>
          <p:cNvSpPr/>
          <p:nvPr/>
        </p:nvSpPr>
        <p:spPr>
          <a:xfrm>
            <a:off x="11542109" y="2910675"/>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2</a:t>
            </a:r>
            <a:endParaRPr lang="nb-NO" sz="1600" b="1" dirty="0">
              <a:solidFill>
                <a:schemeClr val="bg1"/>
              </a:solidFill>
            </a:endParaRPr>
          </a:p>
        </p:txBody>
      </p:sp>
      <p:sp>
        <p:nvSpPr>
          <p:cNvPr id="10" name="Oval 9"/>
          <p:cNvSpPr/>
          <p:nvPr/>
        </p:nvSpPr>
        <p:spPr>
          <a:xfrm>
            <a:off x="11524308" y="4329645"/>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4</a:t>
            </a:r>
          </a:p>
        </p:txBody>
      </p:sp>
      <p:sp>
        <p:nvSpPr>
          <p:cNvPr id="11" name="TextBox 10"/>
          <p:cNvSpPr txBox="1"/>
          <p:nvPr/>
        </p:nvSpPr>
        <p:spPr>
          <a:xfrm>
            <a:off x="11590952" y="8000223"/>
            <a:ext cx="1632022" cy="338554"/>
          </a:xfrm>
          <a:prstGeom prst="rect">
            <a:avLst/>
          </a:prstGeom>
          <a:noFill/>
        </p:spPr>
        <p:txBody>
          <a:bodyPr wrap="square" rtlCol="0">
            <a:spAutoFit/>
          </a:bodyPr>
          <a:lstStyle/>
          <a:p>
            <a:pPr rtl="0"/>
            <a:r>
              <a:rPr lang="nn-no" sz="1600" b="1">
                <a:solidFill>
                  <a:srgbClr val="0D0C0B"/>
                </a:solidFill>
              </a:rPr>
              <a:t>Konsekvens</a:t>
            </a:r>
            <a:endParaRPr lang="nb-NO" sz="1600" b="1" dirty="0">
              <a:solidFill>
                <a:srgbClr val="0D0C0B"/>
              </a:solidFill>
            </a:endParaRPr>
          </a:p>
        </p:txBody>
      </p:sp>
      <p:sp>
        <p:nvSpPr>
          <p:cNvPr id="12" name="TextBox 11"/>
          <p:cNvSpPr txBox="1"/>
          <p:nvPr/>
        </p:nvSpPr>
        <p:spPr>
          <a:xfrm>
            <a:off x="2289299" y="1556664"/>
            <a:ext cx="1911316" cy="338554"/>
          </a:xfrm>
          <a:prstGeom prst="rect">
            <a:avLst/>
          </a:prstGeom>
          <a:noFill/>
        </p:spPr>
        <p:txBody>
          <a:bodyPr wrap="square" rtlCol="0">
            <a:spAutoFit/>
          </a:bodyPr>
          <a:lstStyle/>
          <a:p>
            <a:pPr rtl="0"/>
            <a:r>
              <a:rPr lang="nn-no" sz="1600" b="1">
                <a:solidFill>
                  <a:srgbClr val="0D0C0B"/>
                </a:solidFill>
              </a:rPr>
              <a:t>Sannsynlegheit</a:t>
            </a:r>
            <a:endParaRPr lang="nb-NO" sz="1600" b="1" dirty="0">
              <a:solidFill>
                <a:srgbClr val="0D0C0B"/>
              </a:solidFill>
            </a:endParaRPr>
          </a:p>
        </p:txBody>
      </p:sp>
      <p:cxnSp>
        <p:nvCxnSpPr>
          <p:cNvPr id="14" name="Straight Arrow Connector 13"/>
          <p:cNvCxnSpPr/>
          <p:nvPr/>
        </p:nvCxnSpPr>
        <p:spPr>
          <a:xfrm>
            <a:off x="3155054" y="8202643"/>
            <a:ext cx="8487640" cy="0"/>
          </a:xfrm>
          <a:prstGeom prst="straightConnector1">
            <a:avLst/>
          </a:prstGeom>
          <a:ln>
            <a:solidFill>
              <a:srgbClr val="0D0C0B"/>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155054" y="1841436"/>
            <a:ext cx="0" cy="6432086"/>
          </a:xfrm>
          <a:prstGeom prst="straightConnector1">
            <a:avLst/>
          </a:prstGeom>
          <a:ln>
            <a:solidFill>
              <a:srgbClr val="0D0C0B"/>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524309" y="3626214"/>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3</a:t>
            </a:r>
            <a:endParaRPr lang="nb-NO" sz="1600" b="1" dirty="0">
              <a:solidFill>
                <a:schemeClr val="bg1"/>
              </a:solidFill>
            </a:endParaRPr>
          </a:p>
        </p:txBody>
      </p:sp>
      <p:sp>
        <p:nvSpPr>
          <p:cNvPr id="15" name="TextBox 14"/>
          <p:cNvSpPr txBox="1"/>
          <p:nvPr/>
        </p:nvSpPr>
        <p:spPr>
          <a:xfrm rot="16200000">
            <a:off x="2252788" y="7169179"/>
            <a:ext cx="1464601" cy="338554"/>
          </a:xfrm>
          <a:prstGeom prst="rect">
            <a:avLst/>
          </a:prstGeom>
          <a:noFill/>
        </p:spPr>
        <p:txBody>
          <a:bodyPr wrap="square" rtlCol="0">
            <a:spAutoFit/>
          </a:bodyPr>
          <a:lstStyle/>
          <a:p>
            <a:pPr rtl="0"/>
            <a:r>
              <a:rPr lang="nn-no" sz="1600">
                <a:solidFill>
                  <a:srgbClr val="0D0C0B"/>
                </a:solidFill>
              </a:rPr>
              <a:t>Svært liten</a:t>
            </a:r>
            <a:endParaRPr lang="nb-NO" sz="1600" dirty="0">
              <a:solidFill>
                <a:srgbClr val="0D0C0B"/>
              </a:solidFill>
            </a:endParaRPr>
          </a:p>
        </p:txBody>
      </p:sp>
      <p:sp>
        <p:nvSpPr>
          <p:cNvPr id="17" name="TextBox 16"/>
          <p:cNvSpPr txBox="1"/>
          <p:nvPr/>
        </p:nvSpPr>
        <p:spPr>
          <a:xfrm>
            <a:off x="-8044494" y="781748"/>
            <a:ext cx="1632022" cy="338554"/>
          </a:xfrm>
          <a:prstGeom prst="rect">
            <a:avLst/>
          </a:prstGeom>
          <a:noFill/>
        </p:spPr>
        <p:txBody>
          <a:bodyPr wrap="square" rtlCol="0">
            <a:spAutoFit/>
          </a:bodyPr>
          <a:lstStyle/>
          <a:p>
            <a:pPr rtl="0"/>
            <a:r>
              <a:rPr lang="nn-no" sz="1600">
                <a:solidFill>
                  <a:srgbClr val="0D0C0B"/>
                </a:solidFill>
              </a:rPr>
              <a:t>Sannsynlegheit</a:t>
            </a:r>
            <a:endParaRPr lang="nb-NO" sz="1600" dirty="0">
              <a:solidFill>
                <a:srgbClr val="0D0C0B"/>
              </a:solidFill>
            </a:endParaRPr>
          </a:p>
        </p:txBody>
      </p:sp>
      <p:sp>
        <p:nvSpPr>
          <p:cNvPr id="19" name="TextBox 18"/>
          <p:cNvSpPr txBox="1"/>
          <p:nvPr/>
        </p:nvSpPr>
        <p:spPr>
          <a:xfrm rot="16200000">
            <a:off x="2257505" y="5742125"/>
            <a:ext cx="1464601" cy="338554"/>
          </a:xfrm>
          <a:prstGeom prst="rect">
            <a:avLst/>
          </a:prstGeom>
          <a:noFill/>
        </p:spPr>
        <p:txBody>
          <a:bodyPr wrap="square" rtlCol="0">
            <a:spAutoFit/>
          </a:bodyPr>
          <a:lstStyle/>
          <a:p>
            <a:pPr rtl="0"/>
            <a:r>
              <a:rPr lang="nn-no" sz="1600">
                <a:solidFill>
                  <a:srgbClr val="0D0C0B"/>
                </a:solidFill>
              </a:rPr>
              <a:t>liten</a:t>
            </a:r>
            <a:endParaRPr lang="nb-NO" sz="1600" dirty="0">
              <a:solidFill>
                <a:srgbClr val="0D0C0B"/>
              </a:solidFill>
            </a:endParaRPr>
          </a:p>
        </p:txBody>
      </p:sp>
      <p:sp>
        <p:nvSpPr>
          <p:cNvPr id="20" name="TextBox 19"/>
          <p:cNvSpPr txBox="1"/>
          <p:nvPr/>
        </p:nvSpPr>
        <p:spPr>
          <a:xfrm rot="16200000">
            <a:off x="2257505" y="4778160"/>
            <a:ext cx="1464601" cy="338554"/>
          </a:xfrm>
          <a:prstGeom prst="rect">
            <a:avLst/>
          </a:prstGeom>
          <a:noFill/>
        </p:spPr>
        <p:txBody>
          <a:bodyPr wrap="square" rtlCol="0">
            <a:spAutoFit/>
          </a:bodyPr>
          <a:lstStyle/>
          <a:p>
            <a:pPr rtl="0"/>
            <a:r>
              <a:rPr lang="nn-no" sz="1600">
                <a:solidFill>
                  <a:srgbClr val="0D0C0B"/>
                </a:solidFill>
              </a:rPr>
              <a:t>Moderat</a:t>
            </a:r>
            <a:endParaRPr lang="nb-NO" sz="1600" dirty="0">
              <a:solidFill>
                <a:srgbClr val="0D0C0B"/>
              </a:solidFill>
            </a:endParaRPr>
          </a:p>
        </p:txBody>
      </p:sp>
      <p:sp>
        <p:nvSpPr>
          <p:cNvPr id="21" name="TextBox 20"/>
          <p:cNvSpPr txBox="1"/>
          <p:nvPr/>
        </p:nvSpPr>
        <p:spPr>
          <a:xfrm rot="16200000">
            <a:off x="2257505" y="3360566"/>
            <a:ext cx="1464601" cy="338554"/>
          </a:xfrm>
          <a:prstGeom prst="rect">
            <a:avLst/>
          </a:prstGeom>
          <a:noFill/>
        </p:spPr>
        <p:txBody>
          <a:bodyPr wrap="square" rtlCol="0">
            <a:spAutoFit/>
          </a:bodyPr>
          <a:lstStyle/>
          <a:p>
            <a:pPr rtl="0"/>
            <a:r>
              <a:rPr lang="nn-no" sz="1600">
                <a:solidFill>
                  <a:srgbClr val="0D0C0B"/>
                </a:solidFill>
              </a:rPr>
              <a:t>Høg</a:t>
            </a:r>
            <a:endParaRPr lang="nb-NO" sz="1600" dirty="0">
              <a:solidFill>
                <a:srgbClr val="0D0C0B"/>
              </a:solidFill>
            </a:endParaRPr>
          </a:p>
        </p:txBody>
      </p:sp>
      <p:sp>
        <p:nvSpPr>
          <p:cNvPr id="22" name="TextBox 21"/>
          <p:cNvSpPr txBox="1"/>
          <p:nvPr/>
        </p:nvSpPr>
        <p:spPr>
          <a:xfrm rot="16200000">
            <a:off x="2257505" y="2481657"/>
            <a:ext cx="1464601" cy="338554"/>
          </a:xfrm>
          <a:prstGeom prst="rect">
            <a:avLst/>
          </a:prstGeom>
          <a:noFill/>
        </p:spPr>
        <p:txBody>
          <a:bodyPr wrap="square" rtlCol="0">
            <a:spAutoFit/>
          </a:bodyPr>
          <a:lstStyle/>
          <a:p>
            <a:pPr rtl="0"/>
            <a:r>
              <a:rPr lang="nn-no" sz="1600">
                <a:solidFill>
                  <a:srgbClr val="0D0C0B"/>
                </a:solidFill>
              </a:rPr>
              <a:t>Svært høg</a:t>
            </a:r>
            <a:endParaRPr lang="nb-NO" sz="1600" dirty="0">
              <a:solidFill>
                <a:srgbClr val="0D0C0B"/>
              </a:solidFill>
            </a:endParaRPr>
          </a:p>
        </p:txBody>
      </p:sp>
      <p:sp>
        <p:nvSpPr>
          <p:cNvPr id="23" name="TextBox 22"/>
          <p:cNvSpPr txBox="1"/>
          <p:nvPr/>
        </p:nvSpPr>
        <p:spPr>
          <a:xfrm>
            <a:off x="3469658" y="8219933"/>
            <a:ext cx="1632022" cy="338554"/>
          </a:xfrm>
          <a:prstGeom prst="rect">
            <a:avLst/>
          </a:prstGeom>
          <a:noFill/>
        </p:spPr>
        <p:txBody>
          <a:bodyPr wrap="square" rtlCol="0">
            <a:spAutoFit/>
          </a:bodyPr>
          <a:lstStyle/>
          <a:p>
            <a:pPr rtl="0"/>
            <a:r>
              <a:rPr lang="nn-no" sz="1600">
                <a:solidFill>
                  <a:srgbClr val="0D0C0B"/>
                </a:solidFill>
              </a:rPr>
              <a:t>Ubetydeleg</a:t>
            </a:r>
            <a:endParaRPr lang="nb-NO" sz="1600" dirty="0">
              <a:solidFill>
                <a:srgbClr val="0D0C0B"/>
              </a:solidFill>
            </a:endParaRPr>
          </a:p>
        </p:txBody>
      </p:sp>
      <p:sp>
        <p:nvSpPr>
          <p:cNvPr id="24" name="TextBox 23"/>
          <p:cNvSpPr txBox="1"/>
          <p:nvPr/>
        </p:nvSpPr>
        <p:spPr>
          <a:xfrm>
            <a:off x="5164827" y="8237210"/>
            <a:ext cx="1632022" cy="338554"/>
          </a:xfrm>
          <a:prstGeom prst="rect">
            <a:avLst/>
          </a:prstGeom>
          <a:noFill/>
        </p:spPr>
        <p:txBody>
          <a:bodyPr wrap="square" rtlCol="0">
            <a:spAutoFit/>
          </a:bodyPr>
          <a:lstStyle/>
          <a:p>
            <a:pPr rtl="0"/>
            <a:r>
              <a:rPr lang="nn-no" sz="1600">
                <a:solidFill>
                  <a:srgbClr val="0D0C0B"/>
                </a:solidFill>
              </a:rPr>
              <a:t>Låg</a:t>
            </a:r>
            <a:endParaRPr lang="nb-NO" sz="1600" dirty="0">
              <a:solidFill>
                <a:srgbClr val="0D0C0B"/>
              </a:solidFill>
            </a:endParaRPr>
          </a:p>
        </p:txBody>
      </p:sp>
      <p:sp>
        <p:nvSpPr>
          <p:cNvPr id="25" name="TextBox 24"/>
          <p:cNvSpPr txBox="1"/>
          <p:nvPr/>
        </p:nvSpPr>
        <p:spPr>
          <a:xfrm>
            <a:off x="6610774" y="8237210"/>
            <a:ext cx="1632022" cy="338554"/>
          </a:xfrm>
          <a:prstGeom prst="rect">
            <a:avLst/>
          </a:prstGeom>
          <a:noFill/>
        </p:spPr>
        <p:txBody>
          <a:bodyPr wrap="square" rtlCol="0">
            <a:spAutoFit/>
          </a:bodyPr>
          <a:lstStyle/>
          <a:p>
            <a:pPr rtl="0"/>
            <a:r>
              <a:rPr lang="nn-no" sz="1600">
                <a:solidFill>
                  <a:srgbClr val="0D0C0B"/>
                </a:solidFill>
              </a:rPr>
              <a:t>Moderat</a:t>
            </a:r>
            <a:endParaRPr lang="nb-NO" sz="1600" dirty="0">
              <a:solidFill>
                <a:srgbClr val="0D0C0B"/>
              </a:solidFill>
            </a:endParaRPr>
          </a:p>
        </p:txBody>
      </p:sp>
      <p:sp>
        <p:nvSpPr>
          <p:cNvPr id="26" name="TextBox 25"/>
          <p:cNvSpPr txBox="1"/>
          <p:nvPr/>
        </p:nvSpPr>
        <p:spPr>
          <a:xfrm>
            <a:off x="8226639" y="8223042"/>
            <a:ext cx="1632022" cy="338554"/>
          </a:xfrm>
          <a:prstGeom prst="rect">
            <a:avLst/>
          </a:prstGeom>
          <a:noFill/>
        </p:spPr>
        <p:txBody>
          <a:bodyPr wrap="square" rtlCol="0">
            <a:spAutoFit/>
          </a:bodyPr>
          <a:lstStyle/>
          <a:p>
            <a:pPr rtl="0"/>
            <a:r>
              <a:rPr lang="nn-no" sz="1600">
                <a:solidFill>
                  <a:srgbClr val="0D0C0B"/>
                </a:solidFill>
              </a:rPr>
              <a:t>Alvorleg</a:t>
            </a:r>
            <a:endParaRPr lang="nb-NO" sz="1600" dirty="0">
              <a:solidFill>
                <a:srgbClr val="0D0C0B"/>
              </a:solidFill>
            </a:endParaRPr>
          </a:p>
        </p:txBody>
      </p:sp>
      <p:sp>
        <p:nvSpPr>
          <p:cNvPr id="27" name="TextBox 26"/>
          <p:cNvSpPr txBox="1"/>
          <p:nvPr/>
        </p:nvSpPr>
        <p:spPr>
          <a:xfrm>
            <a:off x="9677303" y="8213584"/>
            <a:ext cx="1632022" cy="338554"/>
          </a:xfrm>
          <a:prstGeom prst="rect">
            <a:avLst/>
          </a:prstGeom>
          <a:noFill/>
        </p:spPr>
        <p:txBody>
          <a:bodyPr wrap="square" rtlCol="0">
            <a:spAutoFit/>
          </a:bodyPr>
          <a:lstStyle/>
          <a:p>
            <a:pPr rtl="0"/>
            <a:r>
              <a:rPr lang="nn-no" sz="1600">
                <a:solidFill>
                  <a:srgbClr val="0D0C0B"/>
                </a:solidFill>
              </a:rPr>
              <a:t>Svært alvorleg</a:t>
            </a:r>
            <a:endParaRPr lang="nb-NO" sz="1600" dirty="0">
              <a:solidFill>
                <a:srgbClr val="0D0C0B"/>
              </a:solidFill>
            </a:endParaRPr>
          </a:p>
        </p:txBody>
      </p:sp>
      <p:sp>
        <p:nvSpPr>
          <p:cNvPr id="28" name="Oval 27"/>
          <p:cNvSpPr/>
          <p:nvPr/>
        </p:nvSpPr>
        <p:spPr>
          <a:xfrm>
            <a:off x="11524307" y="5113363"/>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5</a:t>
            </a:r>
          </a:p>
        </p:txBody>
      </p:sp>
      <p:sp>
        <p:nvSpPr>
          <p:cNvPr id="30" name="Oval 29"/>
          <p:cNvSpPr/>
          <p:nvPr/>
        </p:nvSpPr>
        <p:spPr>
          <a:xfrm>
            <a:off x="12444213" y="2119095"/>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6</a:t>
            </a:r>
            <a:endParaRPr lang="nb-NO" sz="1600" b="1" dirty="0">
              <a:solidFill>
                <a:schemeClr val="bg1"/>
              </a:solidFill>
            </a:endParaRPr>
          </a:p>
        </p:txBody>
      </p:sp>
      <p:sp>
        <p:nvSpPr>
          <p:cNvPr id="31" name="Oval 30"/>
          <p:cNvSpPr/>
          <p:nvPr/>
        </p:nvSpPr>
        <p:spPr>
          <a:xfrm>
            <a:off x="12444213" y="2910675"/>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7</a:t>
            </a:r>
            <a:endParaRPr lang="nb-NO" sz="1600" b="1" dirty="0">
              <a:solidFill>
                <a:schemeClr val="bg1"/>
              </a:solidFill>
            </a:endParaRPr>
          </a:p>
        </p:txBody>
      </p:sp>
      <p:sp>
        <p:nvSpPr>
          <p:cNvPr id="32" name="Oval 31"/>
          <p:cNvSpPr/>
          <p:nvPr/>
        </p:nvSpPr>
        <p:spPr>
          <a:xfrm>
            <a:off x="12444213" y="4329645"/>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9</a:t>
            </a:r>
          </a:p>
        </p:txBody>
      </p:sp>
      <p:sp>
        <p:nvSpPr>
          <p:cNvPr id="33" name="Oval 32"/>
          <p:cNvSpPr/>
          <p:nvPr/>
        </p:nvSpPr>
        <p:spPr>
          <a:xfrm>
            <a:off x="12444213" y="3626214"/>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8</a:t>
            </a:r>
            <a:endParaRPr lang="nb-NO" sz="1600" b="1" dirty="0">
              <a:solidFill>
                <a:schemeClr val="bg1"/>
              </a:solidFill>
            </a:endParaRPr>
          </a:p>
        </p:txBody>
      </p:sp>
      <p:sp>
        <p:nvSpPr>
          <p:cNvPr id="34" name="Oval 33"/>
          <p:cNvSpPr/>
          <p:nvPr/>
        </p:nvSpPr>
        <p:spPr>
          <a:xfrm>
            <a:off x="12444213" y="5113363"/>
            <a:ext cx="741516" cy="6508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nn-no" sz="1600" b="1">
                <a:solidFill>
                  <a:schemeClr val="bg1"/>
                </a:solidFill>
              </a:rPr>
              <a:t>10</a:t>
            </a:r>
          </a:p>
        </p:txBody>
      </p:sp>
      <p:sp>
        <p:nvSpPr>
          <p:cNvPr id="29" name="Rectangle 28"/>
          <p:cNvSpPr/>
          <p:nvPr/>
        </p:nvSpPr>
        <p:spPr>
          <a:xfrm>
            <a:off x="8370374" y="5603728"/>
            <a:ext cx="5315761" cy="239649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Du følger nummereringa av risikomomenta frå førre slide, og plasserer ballane i kryssingspunktet avhengig av graderinga under Sannsyn og Konsekvens frå førre slide.</a:t>
            </a:r>
          </a:p>
          <a:p>
            <a:pPr rtl="0"/>
            <a:endParaRPr lang="nb-NO" sz="1600" dirty="0">
              <a:solidFill>
                <a:schemeClr val="tx1"/>
              </a:solidFill>
            </a:endParaRPr>
          </a:p>
          <a:p>
            <a:pPr rtl="0"/>
            <a:r>
              <a:rPr lang="nn-no" sz="1600">
                <a:solidFill>
                  <a:schemeClr val="tx1"/>
                </a:solidFill>
              </a:rPr>
              <a:t>Om du treng fleire/færre grøne ballar, kan du berre kopiere/slette og endre nummerering.</a:t>
            </a:r>
          </a:p>
          <a:p>
            <a:pPr rtl="0"/>
            <a:endParaRPr lang="nb-NO" sz="1600" dirty="0">
              <a:solidFill>
                <a:schemeClr val="tx1"/>
              </a:solidFill>
            </a:endParaRPr>
          </a:p>
        </p:txBody>
      </p:sp>
      <p:sp>
        <p:nvSpPr>
          <p:cNvPr id="7" name="Date Placeholder 6"/>
          <p:cNvSpPr>
            <a:spLocks noGrp="1"/>
          </p:cNvSpPr>
          <p:nvPr>
            <p:ph type="dt" sz="half" idx="10"/>
          </p:nvPr>
        </p:nvSpPr>
        <p:spPr/>
        <p:txBody>
          <a:bodyPr rtlCol="0"/>
          <a:lstStyle/>
          <a:p>
            <a:pPr rtl="0"/>
            <a:r>
              <a:rPr lang="nb-NO"/>
              <a:t>23.10.2014</a:t>
            </a:r>
            <a:endParaRPr lang="nb-NO" dirty="0"/>
          </a:p>
        </p:txBody>
      </p:sp>
      <p:sp>
        <p:nvSpPr>
          <p:cNvPr id="8" name="Footer Placeholder 7"/>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186539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2033920" y="2566"/>
          <a:ext cx="2116" cy="2116"/>
        </p:xfrm>
        <a:graphic>
          <a:graphicData uri="http://schemas.openxmlformats.org/presentationml/2006/ole">
            <mc:AlternateContent xmlns:mc="http://schemas.openxmlformats.org/markup-compatibility/2006">
              <mc:Choice xmlns:v="urn:schemas-microsoft-com:vml" Requires="v">
                <p:oleObj spid="_x0000_s3074" name="think-cell Slide" r:id="rId5" imgW="360" imgH="360" progId="TCLayout.ActiveDocument.1">
                  <p:embed/>
                </p:oleObj>
              </mc:Choice>
              <mc:Fallback>
                <p:oleObj name="think-cell Slide" r:id="rId5" imgW="360" imgH="360" progId="TCLayout.ActiveDocument.1">
                  <p:embed/>
                  <p:pic>
                    <p:nvPicPr>
                      <p:cNvPr id="10" name="Object 9" hidden="1"/>
                      <p:cNvPicPr/>
                      <p:nvPr/>
                    </p:nvPicPr>
                    <p:blipFill>
                      <a:blip r:embed="rId6"/>
                      <a:stretch>
                        <a:fillRect/>
                      </a:stretch>
                    </p:blipFill>
                    <p:spPr>
                      <a:xfrm>
                        <a:off x="2033920" y="2566"/>
                        <a:ext cx="2116" cy="2116"/>
                      </a:xfrm>
                      <a:prstGeom prst="rect">
                        <a:avLst/>
                      </a:prstGeom>
                    </p:spPr>
                  </p:pic>
                </p:oleObj>
              </mc:Fallback>
            </mc:AlternateContent>
          </a:graphicData>
        </a:graphic>
      </p:graphicFrame>
      <p:sp>
        <p:nvSpPr>
          <p:cNvPr id="2" name="Tittel 1"/>
          <p:cNvSpPr>
            <a:spLocks noGrp="1"/>
          </p:cNvSpPr>
          <p:nvPr>
            <p:ph type="title"/>
          </p:nvPr>
        </p:nvSpPr>
        <p:spPr/>
        <p:txBody>
          <a:bodyPr rtlCol="0"/>
          <a:lstStyle/>
          <a:p>
            <a:pPr rtl="0"/>
            <a:r>
              <a:rPr lang="nn-no" sz="3733"/>
              <a:t>Interessentanalyse</a:t>
            </a:r>
            <a:endParaRPr lang="nb-NO" sz="3733" dirty="0"/>
          </a:p>
        </p:txBody>
      </p:sp>
      <p:sp>
        <p:nvSpPr>
          <p:cNvPr id="6" name="Rectangle 5"/>
          <p:cNvSpPr/>
          <p:nvPr/>
        </p:nvSpPr>
        <p:spPr>
          <a:xfrm>
            <a:off x="8134371" y="1890994"/>
            <a:ext cx="5315761" cy="340208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Hent inn tabell frå HUKI-verktøy, og peik i tillegg på Difi sin interessentanalyse dersom ein har behov for meir omfattande analyse</a:t>
            </a:r>
            <a:endParaRPr lang="nb-NO" sz="1600" dirty="0">
              <a:solidFill>
                <a:schemeClr val="tx1"/>
              </a:solidFill>
            </a:endParaRPr>
          </a:p>
        </p:txBody>
      </p:sp>
      <p:graphicFrame>
        <p:nvGraphicFramePr>
          <p:cNvPr id="8" name="Table 7"/>
          <p:cNvGraphicFramePr>
            <a:graphicFrameLocks noGrp="1"/>
          </p:cNvGraphicFramePr>
          <p:nvPr>
            <p:extLst/>
          </p:nvPr>
        </p:nvGraphicFramePr>
        <p:xfrm>
          <a:off x="2781323" y="1890994"/>
          <a:ext cx="10860097" cy="5137758"/>
        </p:xfrm>
        <a:graphic>
          <a:graphicData uri="http://schemas.openxmlformats.org/drawingml/2006/table">
            <a:tbl>
              <a:tblPr/>
              <a:tblGrid>
                <a:gridCol w="2085552">
                  <a:extLst>
                    <a:ext uri="{9D8B030D-6E8A-4147-A177-3AD203B41FA5}">
                      <a16:colId xmlns:a16="http://schemas.microsoft.com/office/drawing/2014/main" val="20000"/>
                    </a:ext>
                  </a:extLst>
                </a:gridCol>
                <a:gridCol w="1304133">
                  <a:extLst>
                    <a:ext uri="{9D8B030D-6E8A-4147-A177-3AD203B41FA5}">
                      <a16:colId xmlns:a16="http://schemas.microsoft.com/office/drawing/2014/main" val="20001"/>
                    </a:ext>
                  </a:extLst>
                </a:gridCol>
                <a:gridCol w="1828621">
                  <a:extLst>
                    <a:ext uri="{9D8B030D-6E8A-4147-A177-3AD203B41FA5}">
                      <a16:colId xmlns:a16="http://schemas.microsoft.com/office/drawing/2014/main" val="20002"/>
                    </a:ext>
                  </a:extLst>
                </a:gridCol>
                <a:gridCol w="1460061">
                  <a:extLst>
                    <a:ext uri="{9D8B030D-6E8A-4147-A177-3AD203B41FA5}">
                      <a16:colId xmlns:a16="http://schemas.microsoft.com/office/drawing/2014/main" val="20003"/>
                    </a:ext>
                  </a:extLst>
                </a:gridCol>
                <a:gridCol w="3084024">
                  <a:extLst>
                    <a:ext uri="{9D8B030D-6E8A-4147-A177-3AD203B41FA5}">
                      <a16:colId xmlns:a16="http://schemas.microsoft.com/office/drawing/2014/main" val="20004"/>
                    </a:ext>
                  </a:extLst>
                </a:gridCol>
                <a:gridCol w="1097706">
                  <a:extLst>
                    <a:ext uri="{9D8B030D-6E8A-4147-A177-3AD203B41FA5}">
                      <a16:colId xmlns:a16="http://schemas.microsoft.com/office/drawing/2014/main" val="20005"/>
                    </a:ext>
                  </a:extLst>
                </a:gridCol>
              </a:tblGrid>
              <a:tr h="731449">
                <a:tc>
                  <a:txBody>
                    <a:bodyPr/>
                    <a:lstStyle/>
                    <a:p>
                      <a:pPr algn="l" rtl="0" fontAlgn="ctr"/>
                      <a:r>
                        <a:rPr lang="nn-no" sz="1600" b="1" kern="1200">
                          <a:solidFill>
                            <a:schemeClr val="bg1"/>
                          </a:solidFill>
                          <a:latin typeface="+mn-lt"/>
                          <a:ea typeface="+mn-ea"/>
                          <a:cs typeface="+mn-cs"/>
                        </a:rPr>
                        <a:t>Interessent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l" rtl="0" fontAlgn="ctr"/>
                      <a:r>
                        <a:rPr lang="nn-no" sz="1600" b="1" kern="1200">
                          <a:solidFill>
                            <a:schemeClr val="bg1"/>
                          </a:solidFill>
                          <a:latin typeface="+mn-lt"/>
                          <a:ea typeface="+mn-ea"/>
                          <a:cs typeface="+mn-cs"/>
                        </a:rPr>
                        <a:t>Interesse i avtalen</a:t>
                      </a:r>
                    </a:p>
                    <a:p>
                      <a:pPr algn="l" rtl="0" fontAlgn="ctr"/>
                      <a:r>
                        <a:rPr lang="nn-no" sz="1600" b="1" kern="1200">
                          <a:solidFill>
                            <a:schemeClr val="bg1"/>
                          </a:solidFill>
                          <a:latin typeface="+mn-lt"/>
                          <a:ea typeface="+mn-ea"/>
                          <a:cs typeface="+mn-cs"/>
                        </a:rPr>
                        <a:t>(H/M/L)*</a:t>
                      </a:r>
                      <a:endParaRPr lang="nb-NO" sz="1600" b="1" kern="1200" dirty="0">
                        <a:solidFill>
                          <a:schemeClr val="bg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l" rtl="0" fontAlgn="ctr"/>
                      <a:r>
                        <a:rPr lang="nn-no" sz="1600" b="1" kern="1200">
                          <a:solidFill>
                            <a:schemeClr val="bg1"/>
                          </a:solidFill>
                          <a:latin typeface="+mn-lt"/>
                          <a:ea typeface="+mn-ea"/>
                          <a:cs typeface="+mn-cs"/>
                        </a:rPr>
                        <a:t>Int. påverknad på avtalen</a:t>
                      </a:r>
                    </a:p>
                    <a:p>
                      <a:pPr algn="l" rtl="0" fontAlgn="ctr"/>
                      <a:r>
                        <a:rPr lang="nn-no" sz="1600" b="1" kern="1200">
                          <a:solidFill>
                            <a:schemeClr val="bg1"/>
                          </a:solidFill>
                          <a:latin typeface="+mn-lt"/>
                          <a:ea typeface="+mn-ea"/>
                          <a:cs typeface="+mn-cs"/>
                        </a:rPr>
                        <a:t>(H/M/L)*</a:t>
                      </a:r>
                      <a:endParaRPr lang="nb-NO" sz="1600" b="1" kern="1200" dirty="0">
                        <a:solidFill>
                          <a:schemeClr val="bg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l" rtl="0" fontAlgn="ctr"/>
                      <a:r>
                        <a:rPr lang="nn-no" sz="1600" b="1" kern="1200">
                          <a:solidFill>
                            <a:schemeClr val="bg1"/>
                          </a:solidFill>
                          <a:latin typeface="+mn-lt"/>
                          <a:ea typeface="+mn-ea"/>
                          <a:cs typeface="+mn-cs"/>
                        </a:rPr>
                        <a:t>Må tiltak settast i verk?</a:t>
                      </a:r>
                    </a:p>
                    <a:p>
                      <a:pPr algn="l" rtl="0" fontAlgn="ctr"/>
                      <a:r>
                        <a:rPr lang="nn-no" sz="1600" b="1" kern="1200">
                          <a:solidFill>
                            <a:schemeClr val="bg1"/>
                          </a:solidFill>
                          <a:latin typeface="+mn-lt"/>
                          <a:ea typeface="+mn-ea"/>
                          <a:cs typeface="+mn-cs"/>
                        </a:rPr>
                        <a:t>(J/N)**</a:t>
                      </a:r>
                      <a:endParaRPr lang="nb-NO" sz="1600" b="1" kern="1200" dirty="0">
                        <a:solidFill>
                          <a:schemeClr val="bg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l" rtl="0" fontAlgn="ctr"/>
                      <a:r>
                        <a:rPr lang="nn-no" sz="1600" b="1" kern="1200">
                          <a:solidFill>
                            <a:schemeClr val="bg1"/>
                          </a:solidFill>
                          <a:latin typeface="+mn-lt"/>
                          <a:ea typeface="+mn-ea"/>
                          <a:cs typeface="+mn-cs"/>
                        </a:rPr>
                        <a:t>Handlingsplan / Mål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tc>
                  <a:txBody>
                    <a:bodyPr/>
                    <a:lstStyle/>
                    <a:p>
                      <a:pPr algn="l" rtl="0" fontAlgn="ctr"/>
                      <a:r>
                        <a:rPr lang="nn-no" sz="1600" b="1" kern="1200">
                          <a:solidFill>
                            <a:schemeClr val="bg1"/>
                          </a:solidFill>
                          <a:latin typeface="+mn-lt"/>
                          <a:ea typeface="+mn-ea"/>
                          <a:cs typeface="+mn-cs"/>
                        </a:rPr>
                        <a:t>Frist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solidFill>
                  </a:tcPr>
                </a:tc>
                <a:extLst>
                  <a:ext uri="{0D108BD9-81ED-4DB2-BD59-A6C34878D82A}">
                    <a16:rowId xmlns:a16="http://schemas.microsoft.com/office/drawing/2014/main" val="10000"/>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1"/>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2"/>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3"/>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4"/>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5"/>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6"/>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7"/>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9FCD4"/>
                    </a:solidFill>
                  </a:tcPr>
                </a:tc>
                <a:extLst>
                  <a:ext uri="{0D108BD9-81ED-4DB2-BD59-A6C34878D82A}">
                    <a16:rowId xmlns:a16="http://schemas.microsoft.com/office/drawing/2014/main" val="10008"/>
                  </a:ext>
                </a:extLst>
              </a:tr>
              <a:tr h="489582">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"Vel alternativ"</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FCD4"/>
                    </a:solidFill>
                  </a:tcPr>
                </a:tc>
                <a:tc>
                  <a:txBody>
                    <a:bodyPr/>
                    <a:lstStyle/>
                    <a:p>
                      <a:pPr algn="l" rtl="0" fontAlgn="ctr"/>
                      <a:r>
                        <a:rPr lang="nn-no" sz="1300" kern="1200">
                          <a:solidFill>
                            <a:schemeClr val="tx1"/>
                          </a:solidFill>
                          <a:latin typeface="+mn-lt"/>
                          <a:ea typeface="+mn-ea"/>
                          <a:cs typeface="+mn-cs"/>
                        </a:rPr>
                        <a:t> </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FCD4"/>
                    </a:solidFill>
                  </a:tcPr>
                </a:tc>
                <a:extLst>
                  <a:ext uri="{0D108BD9-81ED-4DB2-BD59-A6C34878D82A}">
                    <a16:rowId xmlns:a16="http://schemas.microsoft.com/office/drawing/2014/main" val="10009"/>
                  </a:ext>
                </a:extLst>
              </a:tr>
            </a:tbl>
          </a:graphicData>
        </a:graphic>
      </p:graphicFrame>
      <p:sp>
        <p:nvSpPr>
          <p:cNvPr id="5" name="Rectangle 4"/>
          <p:cNvSpPr/>
          <p:nvPr/>
        </p:nvSpPr>
        <p:spPr>
          <a:xfrm>
            <a:off x="8318649" y="4176120"/>
            <a:ext cx="5315761" cy="340208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Ein interessentanalyse vert gjort for å ha oversikt over viktige interessentar og for å sette fokus på korleis desse må handterast og informerast. Hugs at det kan finnast viktige interessentar utanfor eiga verksemd som også bør inkluderast i analysen.</a:t>
            </a:r>
          </a:p>
          <a:p>
            <a:pPr rtl="0"/>
            <a:endParaRPr lang="nb-NO" sz="1600" dirty="0">
              <a:solidFill>
                <a:schemeClr val="tx1"/>
              </a:solidFill>
            </a:endParaRPr>
          </a:p>
          <a:p>
            <a:pPr rtl="0"/>
            <a:r>
              <a:rPr lang="nn-no" sz="1600">
                <a:solidFill>
                  <a:schemeClr val="tx1"/>
                </a:solidFill>
              </a:rPr>
              <a:t>Dersom du ønsker ein meir omfattande interessentanalyse, finst det eit eige verktøy for dette på </a:t>
            </a:r>
            <a:r>
              <a:rPr lang="nn-no" sz="1600">
                <a:solidFill>
                  <a:schemeClr val="tx1"/>
                </a:solidFill>
                <a:hlinkClick r:id="rId7"/>
              </a:rPr>
              <a:t>www.anskaffelser.no</a:t>
            </a:r>
            <a:endParaRPr lang="nb-NO" sz="1600" dirty="0">
              <a:solidFill>
                <a:schemeClr val="tx1"/>
              </a:solidFill>
            </a:endParaRPr>
          </a:p>
          <a:p>
            <a:pPr rtl="0"/>
            <a:endParaRPr lang="nb-NO" sz="1600" dirty="0">
              <a:solidFill>
                <a:schemeClr val="tx1"/>
              </a:solidFill>
            </a:endParaRPr>
          </a:p>
          <a:p>
            <a:pPr rtl="0"/>
            <a:r>
              <a:rPr lang="nn-no" sz="1600">
                <a:solidFill>
                  <a:schemeClr val="tx1"/>
                </a:solidFill>
              </a:rPr>
              <a:t>Bruk  kommunikasjonsplanen på neste side for å planlegge korleis ulike interessentar kan informerast.</a:t>
            </a:r>
            <a:endParaRPr lang="nb-NO" sz="1600" dirty="0">
              <a:solidFill>
                <a:schemeClr val="tx1"/>
              </a:solidFill>
            </a:endParaRPr>
          </a:p>
        </p:txBody>
      </p:sp>
      <p:sp>
        <p:nvSpPr>
          <p:cNvPr id="11" name="TextBox 10"/>
          <p:cNvSpPr txBox="1"/>
          <p:nvPr/>
        </p:nvSpPr>
        <p:spPr>
          <a:xfrm>
            <a:off x="2669685" y="7102304"/>
            <a:ext cx="4082504" cy="584775"/>
          </a:xfrm>
          <a:prstGeom prst="rect">
            <a:avLst/>
          </a:prstGeom>
          <a:noFill/>
        </p:spPr>
        <p:txBody>
          <a:bodyPr wrap="square" rtlCol="0">
            <a:spAutoFit/>
          </a:bodyPr>
          <a:lstStyle/>
          <a:p>
            <a:pPr rtl="0"/>
            <a:r>
              <a:rPr lang="nn-no" sz="1600"/>
              <a:t>*	Høg – Medium - Låg</a:t>
            </a:r>
          </a:p>
          <a:p>
            <a:pPr rtl="0"/>
            <a:r>
              <a:rPr lang="nn-no" sz="1600"/>
              <a:t>**	Ja - Nei</a:t>
            </a:r>
            <a:endParaRPr lang="nb-NO" sz="1600" dirty="0"/>
          </a:p>
        </p:txBody>
      </p:sp>
      <p:sp>
        <p:nvSpPr>
          <p:cNvPr id="3" name="Date Placeholder 2"/>
          <p:cNvSpPr>
            <a:spLocks noGrp="1"/>
          </p:cNvSpPr>
          <p:nvPr>
            <p:ph type="dt" sz="half" idx="10"/>
          </p:nvPr>
        </p:nvSpPr>
        <p:spPr/>
        <p:txBody>
          <a:bodyPr rtlCol="0"/>
          <a:lstStyle/>
          <a:p>
            <a:pPr rtl="0"/>
            <a:r>
              <a:rPr lang="nb-NO"/>
              <a:t>23.10.2014</a:t>
            </a:r>
            <a:endParaRPr lang="nb-NO" dirty="0"/>
          </a:p>
        </p:txBody>
      </p:sp>
      <p:sp>
        <p:nvSpPr>
          <p:cNvPr id="4" name="Footer Placeholder 3"/>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179650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sz="3733"/>
              <a:t>Kommunikasjonsplan</a:t>
            </a:r>
            <a:endParaRPr lang="nb-NO" sz="3733" dirty="0"/>
          </a:p>
        </p:txBody>
      </p:sp>
      <p:graphicFrame>
        <p:nvGraphicFramePr>
          <p:cNvPr id="4" name="Plassholder for innhold 3"/>
          <p:cNvGraphicFramePr>
            <a:graphicFrameLocks noGrp="1"/>
          </p:cNvGraphicFramePr>
          <p:nvPr>
            <p:ph idx="1"/>
            <p:extLst/>
          </p:nvPr>
        </p:nvGraphicFramePr>
        <p:xfrm>
          <a:off x="2369770" y="2109376"/>
          <a:ext cx="11470109" cy="5372509"/>
        </p:xfrm>
        <a:graphic>
          <a:graphicData uri="http://schemas.openxmlformats.org/drawingml/2006/table">
            <a:tbl>
              <a:tblPr firstRow="1" bandRow="1">
                <a:tableStyleId>{69012ECD-51FC-41F1-AA8D-1B2483CD663E}</a:tableStyleId>
              </a:tblPr>
              <a:tblGrid>
                <a:gridCol w="2124005">
                  <a:extLst>
                    <a:ext uri="{9D8B030D-6E8A-4147-A177-3AD203B41FA5}">
                      <a16:colId xmlns:a16="http://schemas.microsoft.com/office/drawing/2014/main" val="20000"/>
                    </a:ext>
                  </a:extLst>
                </a:gridCol>
                <a:gridCol w="2868736">
                  <a:extLst>
                    <a:ext uri="{9D8B030D-6E8A-4147-A177-3AD203B41FA5}">
                      <a16:colId xmlns:a16="http://schemas.microsoft.com/office/drawing/2014/main" val="20001"/>
                    </a:ext>
                  </a:extLst>
                </a:gridCol>
                <a:gridCol w="1322247">
                  <a:extLst>
                    <a:ext uri="{9D8B030D-6E8A-4147-A177-3AD203B41FA5}">
                      <a16:colId xmlns:a16="http://schemas.microsoft.com/office/drawing/2014/main" val="20002"/>
                    </a:ext>
                  </a:extLst>
                </a:gridCol>
                <a:gridCol w="1219113">
                  <a:extLst>
                    <a:ext uri="{9D8B030D-6E8A-4147-A177-3AD203B41FA5}">
                      <a16:colId xmlns:a16="http://schemas.microsoft.com/office/drawing/2014/main" val="20003"/>
                    </a:ext>
                  </a:extLst>
                </a:gridCol>
                <a:gridCol w="1812003">
                  <a:extLst>
                    <a:ext uri="{9D8B030D-6E8A-4147-A177-3AD203B41FA5}">
                      <a16:colId xmlns:a16="http://schemas.microsoft.com/office/drawing/2014/main" val="20004"/>
                    </a:ext>
                  </a:extLst>
                </a:gridCol>
                <a:gridCol w="2124005">
                  <a:extLst>
                    <a:ext uri="{9D8B030D-6E8A-4147-A177-3AD203B41FA5}">
                      <a16:colId xmlns:a16="http://schemas.microsoft.com/office/drawing/2014/main" val="20005"/>
                    </a:ext>
                  </a:extLst>
                </a:gridCol>
              </a:tblGrid>
              <a:tr h="428459">
                <a:tc>
                  <a:txBody>
                    <a:bodyPr/>
                    <a:lstStyle/>
                    <a:p>
                      <a:pPr rtl="0"/>
                      <a:r>
                        <a:rPr lang="nn-no" sz="1600"/>
                        <a:t>Målgruppe</a:t>
                      </a:r>
                      <a:endParaRPr lang="nb-NO" sz="1600" dirty="0">
                        <a:solidFill>
                          <a:schemeClr val="bg1"/>
                        </a:solidFill>
                      </a:endParaRPr>
                    </a:p>
                  </a:txBody>
                  <a:tcPr marL="121908" marR="121908" marT="60954" marB="60954"/>
                </a:tc>
                <a:tc>
                  <a:txBody>
                    <a:bodyPr/>
                    <a:lstStyle/>
                    <a:p>
                      <a:pPr rtl="0"/>
                      <a:r>
                        <a:rPr lang="nn-no" sz="1600"/>
                        <a:t>Hovudbodskap</a:t>
                      </a:r>
                      <a:endParaRPr lang="nb-NO" sz="1600" dirty="0">
                        <a:solidFill>
                          <a:schemeClr val="bg1"/>
                        </a:solidFill>
                      </a:endParaRPr>
                    </a:p>
                  </a:txBody>
                  <a:tcPr marL="121908" marR="121908" marT="60954" marB="60954"/>
                </a:tc>
                <a:tc>
                  <a:txBody>
                    <a:bodyPr/>
                    <a:lstStyle/>
                    <a:p>
                      <a:pPr rtl="0"/>
                      <a:r>
                        <a:rPr lang="nn-no" sz="1600"/>
                        <a:t>Kanal</a:t>
                      </a:r>
                      <a:endParaRPr lang="nb-NO" sz="1600" dirty="0">
                        <a:solidFill>
                          <a:schemeClr val="bg1"/>
                        </a:solidFill>
                      </a:endParaRPr>
                    </a:p>
                  </a:txBody>
                  <a:tcPr marL="121908" marR="121908" marT="60954" marB="60954"/>
                </a:tc>
                <a:tc>
                  <a:txBody>
                    <a:bodyPr/>
                    <a:lstStyle/>
                    <a:p>
                      <a:pPr rtl="0"/>
                      <a:r>
                        <a:rPr lang="nn-no" sz="1600"/>
                        <a:t>Frekvens</a:t>
                      </a:r>
                      <a:endParaRPr lang="nb-NO" sz="1600" dirty="0">
                        <a:solidFill>
                          <a:schemeClr val="bg1"/>
                        </a:solidFill>
                      </a:endParaRPr>
                    </a:p>
                  </a:txBody>
                  <a:tcPr marL="121908" marR="121908" marT="60954" marB="60954"/>
                </a:tc>
                <a:tc>
                  <a:txBody>
                    <a:bodyPr/>
                    <a:lstStyle/>
                    <a:p>
                      <a:pPr rtl="0"/>
                      <a:r>
                        <a:rPr lang="nn-no" sz="1600"/>
                        <a:t>Frist</a:t>
                      </a:r>
                      <a:endParaRPr lang="nb-NO" sz="1600" dirty="0">
                        <a:solidFill>
                          <a:schemeClr val="bg1"/>
                        </a:solidFill>
                      </a:endParaRPr>
                    </a:p>
                  </a:txBody>
                  <a:tcPr marL="121908" marR="121908" marT="60954" marB="60954"/>
                </a:tc>
                <a:tc>
                  <a:txBody>
                    <a:bodyPr/>
                    <a:lstStyle/>
                    <a:p>
                      <a:pPr rtl="0"/>
                      <a:r>
                        <a:rPr lang="nn-no" sz="1600"/>
                        <a:t>Ansvarleg</a:t>
                      </a:r>
                      <a:endParaRPr lang="nb-NO" sz="1600" dirty="0">
                        <a:solidFill>
                          <a:schemeClr val="bg1"/>
                        </a:solidFill>
                      </a:endParaRPr>
                    </a:p>
                  </a:txBody>
                  <a:tcPr marL="121908" marR="121908" marT="60954" marB="60954"/>
                </a:tc>
                <a:extLst>
                  <a:ext uri="{0D108BD9-81ED-4DB2-BD59-A6C34878D82A}">
                    <a16:rowId xmlns:a16="http://schemas.microsoft.com/office/drawing/2014/main" val="10000"/>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494405">
                <a:tc>
                  <a:txBody>
                    <a:bodyPr/>
                    <a:lstStyle/>
                    <a:p>
                      <a:pPr rtl="0">
                        <a:spcAft>
                          <a:spcPts val="0"/>
                        </a:spcAft>
                      </a:pPr>
                      <a:endParaRPr lang="nb-NO" sz="1500" dirty="0">
                        <a:solidFill>
                          <a:srgbClr val="0D0C0B"/>
                        </a:solidFill>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500" dirty="0">
                        <a:solidFill>
                          <a:srgbClr val="0D0C0B"/>
                        </a:solidFill>
                        <a:latin typeface="+mn-lt"/>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10"/>
                  </a:ext>
                </a:extLst>
              </a:tr>
            </a:tbl>
          </a:graphicData>
        </a:graphic>
      </p:graphicFrame>
      <p:sp>
        <p:nvSpPr>
          <p:cNvPr id="5" name="Rectangle 4"/>
          <p:cNvSpPr/>
          <p:nvPr/>
        </p:nvSpPr>
        <p:spPr>
          <a:xfrm>
            <a:off x="2400359" y="4976009"/>
            <a:ext cx="5315761" cy="29059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Kommunikasjonsplanen seier noko om korleis du vil spreie informasjon om avtalen til ulike interessentar/ målgrupper. </a:t>
            </a:r>
          </a:p>
          <a:p>
            <a:pPr rtl="0"/>
            <a:r>
              <a:rPr lang="nn-no" sz="1600">
                <a:solidFill>
                  <a:schemeClr val="tx1"/>
                </a:solidFill>
              </a:rPr>
              <a:t>Hugs at det kan variere mykje mellom ulike grupper kor mykje informasjon dei treng og i kva grad dei skal nytte seg av avtalen. </a:t>
            </a:r>
          </a:p>
          <a:p>
            <a:pPr rtl="0"/>
            <a:endParaRPr lang="nb-NO" sz="1600" dirty="0">
              <a:solidFill>
                <a:schemeClr val="tx1"/>
              </a:solidFill>
            </a:endParaRPr>
          </a:p>
          <a:p>
            <a:pPr rtl="0"/>
            <a:r>
              <a:rPr lang="nn-no" sz="1600">
                <a:solidFill>
                  <a:schemeClr val="tx1"/>
                </a:solidFill>
              </a:rPr>
              <a:t>Fyll inn ei kort skildring i dei ulike kolonnane i tabellen, og bruk interessentanalysen for å sikre at du spreier informasjon om kontrakten til viktige interessentar.</a:t>
            </a:r>
          </a:p>
        </p:txBody>
      </p:sp>
      <p:sp>
        <p:nvSpPr>
          <p:cNvPr id="3" name="Date Placeholder 2"/>
          <p:cNvSpPr>
            <a:spLocks noGrp="1"/>
          </p:cNvSpPr>
          <p:nvPr>
            <p:ph type="dt" sz="half" idx="10"/>
          </p:nvPr>
        </p:nvSpPr>
        <p:spPr/>
        <p:txBody>
          <a:bodyPr rtlCol="0"/>
          <a:lstStyle/>
          <a:p>
            <a:pPr rtl="0"/>
            <a:r>
              <a:rPr lang="nb-NO"/>
              <a:t>23.10.2014</a:t>
            </a:r>
            <a:endParaRPr lang="nb-NO" dirty="0"/>
          </a:p>
        </p:txBody>
      </p:sp>
      <p:sp>
        <p:nvSpPr>
          <p:cNvPr id="6" name="Footer Placeholder 5"/>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159058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2033920" y="2566"/>
          <a:ext cx="2116" cy="2116"/>
        </p:xfrm>
        <a:graphic>
          <a:graphicData uri="http://schemas.openxmlformats.org/presentationml/2006/ole">
            <mc:AlternateContent xmlns:mc="http://schemas.openxmlformats.org/markup-compatibility/2006">
              <mc:Choice xmlns:v="urn:schemas-microsoft-com:vml" Requires="v">
                <p:oleObj spid="_x0000_s2050"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2033920" y="2566"/>
                        <a:ext cx="2116" cy="2116"/>
                      </a:xfrm>
                      <a:prstGeom prst="rect">
                        <a:avLst/>
                      </a:prstGeom>
                    </p:spPr>
                  </p:pic>
                </p:oleObj>
              </mc:Fallback>
            </mc:AlternateContent>
          </a:graphicData>
        </a:graphic>
      </p:graphicFrame>
      <p:sp>
        <p:nvSpPr>
          <p:cNvPr id="2" name="Tittel 1"/>
          <p:cNvSpPr>
            <a:spLocks noGrp="1"/>
          </p:cNvSpPr>
          <p:nvPr>
            <p:ph type="title"/>
          </p:nvPr>
        </p:nvSpPr>
        <p:spPr/>
        <p:txBody>
          <a:bodyPr rtlCol="0"/>
          <a:lstStyle/>
          <a:p>
            <a:pPr rtl="0"/>
            <a:r>
              <a:rPr lang="nn-no" sz="3733"/>
              <a:t>Oppfølging av avtalelojalitet - bruk av avtale</a:t>
            </a:r>
            <a:endParaRPr lang="nb-NO" sz="3733" dirty="0"/>
          </a:p>
        </p:txBody>
      </p:sp>
      <p:graphicFrame>
        <p:nvGraphicFramePr>
          <p:cNvPr id="10" name="Chart 9"/>
          <p:cNvGraphicFramePr/>
          <p:nvPr>
            <p:extLst/>
          </p:nvPr>
        </p:nvGraphicFramePr>
        <p:xfrm>
          <a:off x="2605898" y="2231132"/>
          <a:ext cx="9192728" cy="4176217"/>
        </p:xfrm>
        <a:graphic>
          <a:graphicData uri="http://schemas.openxmlformats.org/drawingml/2006/chart">
            <c:chart xmlns:c="http://schemas.openxmlformats.org/drawingml/2006/chart" xmlns:r="http://schemas.openxmlformats.org/officeDocument/2006/relationships" r:id="rId7"/>
          </a:graphicData>
        </a:graphic>
      </p:graphicFrame>
      <p:sp>
        <p:nvSpPr>
          <p:cNvPr id="3" name="Date Placeholder 2"/>
          <p:cNvSpPr>
            <a:spLocks noGrp="1"/>
          </p:cNvSpPr>
          <p:nvPr>
            <p:ph type="dt" sz="half" idx="10"/>
          </p:nvPr>
        </p:nvSpPr>
        <p:spPr/>
        <p:txBody>
          <a:bodyPr rtlCol="0"/>
          <a:lstStyle/>
          <a:p>
            <a:pPr rtl="0"/>
            <a:r>
              <a:rPr lang="nb-NO"/>
              <a:t>23.10.2014</a:t>
            </a:r>
            <a:endParaRPr lang="nb-NO" dirty="0"/>
          </a:p>
        </p:txBody>
      </p:sp>
      <p:sp>
        <p:nvSpPr>
          <p:cNvPr id="4" name="Footer Placeholder 3"/>
          <p:cNvSpPr>
            <a:spLocks noGrp="1"/>
          </p:cNvSpPr>
          <p:nvPr>
            <p:ph type="ftr" sz="quarter" idx="11"/>
          </p:nvPr>
        </p:nvSpPr>
        <p:spPr/>
        <p:txBody>
          <a:bodyPr rtlCol="0"/>
          <a:lstStyle/>
          <a:p>
            <a:pPr rtl="0"/>
            <a:r>
              <a:rPr lang="nn-no"/>
              <a:t>Verktøy for kontraktsforvaltning</a:t>
            </a:r>
            <a:endParaRPr lang="nb-NO" dirty="0"/>
          </a:p>
        </p:txBody>
      </p:sp>
      <p:sp>
        <p:nvSpPr>
          <p:cNvPr id="6" name="TextBox 5"/>
          <p:cNvSpPr txBox="1"/>
          <p:nvPr/>
        </p:nvSpPr>
        <p:spPr>
          <a:xfrm rot="20223218">
            <a:off x="3608444" y="4040864"/>
            <a:ext cx="2362736" cy="556755"/>
          </a:xfrm>
          <a:prstGeom prst="rect">
            <a:avLst/>
          </a:prstGeom>
          <a:noFill/>
        </p:spPr>
        <p:txBody>
          <a:bodyPr wrap="square" rtlCol="0">
            <a:spAutoFit/>
          </a:bodyPr>
          <a:lstStyle/>
          <a:p>
            <a:pPr rtl="0"/>
            <a:r>
              <a:rPr lang="nn-no" sz="3018">
                <a:solidFill>
                  <a:srgbClr val="FF0000"/>
                </a:solidFill>
              </a:rPr>
              <a:t>Illustrasjon</a:t>
            </a:r>
            <a:endParaRPr lang="nb-NO" sz="3018" dirty="0">
              <a:solidFill>
                <a:srgbClr val="FF0000"/>
              </a:solidFill>
            </a:endParaRPr>
          </a:p>
        </p:txBody>
      </p:sp>
      <p:pic>
        <p:nvPicPr>
          <p:cNvPr id="9" name="Bilde 8"/>
          <p:cNvPicPr>
            <a:picLocks noChangeAspect="1"/>
          </p:cNvPicPr>
          <p:nvPr/>
        </p:nvPicPr>
        <p:blipFill>
          <a:blip r:embed="rId8"/>
          <a:stretch>
            <a:fillRect/>
          </a:stretch>
        </p:blipFill>
        <p:spPr>
          <a:xfrm>
            <a:off x="914035" y="6578638"/>
            <a:ext cx="6628753" cy="1028600"/>
          </a:xfrm>
          <a:prstGeom prst="rect">
            <a:avLst/>
          </a:prstGeom>
        </p:spPr>
      </p:pic>
      <p:sp>
        <p:nvSpPr>
          <p:cNvPr id="5" name="Rectangle 4"/>
          <p:cNvSpPr/>
          <p:nvPr/>
        </p:nvSpPr>
        <p:spPr>
          <a:xfrm>
            <a:off x="7120757" y="4338979"/>
            <a:ext cx="6619893" cy="369890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dirty="0">
                <a:solidFill>
                  <a:schemeClr val="tx1"/>
                </a:solidFill>
              </a:rPr>
              <a:t>Rettleiing – (kan slettast etter gjennomlesing)</a:t>
            </a:r>
          </a:p>
          <a:p>
            <a:pPr rtl="0"/>
            <a:r>
              <a:rPr lang="nn-no" sz="1600" dirty="0">
                <a:solidFill>
                  <a:schemeClr val="tx1"/>
                </a:solidFill>
              </a:rPr>
              <a:t>Oppfølging av avtalelojalitet er viktig for nå oppnå gevinstrealisering. Du vil også kunne nytte dette til å måle om avtalen er godt nok implementert. </a:t>
            </a:r>
          </a:p>
          <a:p>
            <a:pPr rtl="0"/>
            <a:r>
              <a:rPr lang="nn-no" sz="1600" dirty="0">
                <a:solidFill>
                  <a:schemeClr val="tx1"/>
                </a:solidFill>
              </a:rPr>
              <a:t>Data til målinga kan du hente ved å nytte verktøy for innkjøpsanalyse eller ved hjelp av rekneskap.</a:t>
            </a:r>
          </a:p>
          <a:p>
            <a:pPr rtl="0"/>
            <a:r>
              <a:rPr lang="nn-no" sz="1600" dirty="0">
                <a:solidFill>
                  <a:schemeClr val="tx1"/>
                </a:solidFill>
              </a:rPr>
              <a:t>Det er også viktig å samanlikne datauttrekk for omsetning på avtale med data frå leverandør. Ved avvik bør ein undersøke årsaka til dette.</a:t>
            </a:r>
          </a:p>
          <a:p>
            <a:pPr rtl="0"/>
            <a:r>
              <a:rPr lang="nn-no" sz="1600" dirty="0">
                <a:solidFill>
                  <a:schemeClr val="tx1"/>
                </a:solidFill>
              </a:rPr>
              <a:t>Måling treng ikkje vere så hyppig som kvartalsvis, dette intervallet kan du sjølv velje ut frå kva som er naturleg for avtalen.</a:t>
            </a:r>
          </a:p>
          <a:p>
            <a:pPr rtl="0"/>
            <a:r>
              <a:rPr lang="nn-no" sz="1600" dirty="0">
                <a:solidFill>
                  <a:schemeClr val="tx1"/>
                </a:solidFill>
              </a:rPr>
              <a:t>Det vert anbefalt å nytte MS Excel for å legge inn data og oppdatere grafikk. Det vert anbefalt å klistre inn grafar som bilde for å forenkle formathandtering</a:t>
            </a:r>
          </a:p>
        </p:txBody>
      </p:sp>
    </p:spTree>
    <p:extLst>
      <p:ext uri="{BB962C8B-B14F-4D97-AF65-F5344CB8AC3E}">
        <p14:creationId xmlns:p14="http://schemas.microsoft.com/office/powerpoint/2010/main" val="74567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
        <p:nvSpPr>
          <p:cNvPr id="8" name="Title 5"/>
          <p:cNvSpPr txBox="1">
            <a:spLocks/>
          </p:cNvSpPr>
          <p:nvPr/>
        </p:nvSpPr>
        <p:spPr bwMode="auto">
          <a:xfrm>
            <a:off x="2966441" y="3862840"/>
            <a:ext cx="10362188" cy="1815923"/>
          </a:xfrm>
          <a:prstGeom prst="rect">
            <a:avLst/>
          </a:prstGeom>
          <a:noFill/>
          <a:ln w="9525">
            <a:noFill/>
            <a:miter lim="800000"/>
            <a:headEnd/>
            <a:tailEnd/>
          </a:ln>
        </p:spPr>
        <p:txBody>
          <a:bodyPr vert="horz" wrap="square" lIns="121908" tIns="60954" rIns="121908" bIns="60954" numCol="1" rtlCol="0" anchor="t" anchorCtr="0" compatLnSpc="1">
            <a:prstTxWarp prst="textNoShape">
              <a:avLst/>
            </a:prstTxWarp>
          </a:bodyPr>
          <a:lstStyle>
            <a:lvl1pPr algn="l" defTabSz="457200" rtl="0" eaLnBrk="1" fontAlgn="base" hangingPunct="1">
              <a:spcBef>
                <a:spcPct val="0"/>
              </a:spcBef>
              <a:spcAft>
                <a:spcPct val="0"/>
              </a:spcAft>
              <a:defRPr sz="4000" b="1" cap="all">
                <a:solidFill>
                  <a:schemeClr val="tx1"/>
                </a:solidFill>
                <a:latin typeface="+mj-lt"/>
                <a:ea typeface="+mj-ea"/>
                <a:cs typeface="+mj-cs"/>
              </a:defRPr>
            </a:lvl1pPr>
            <a:lvl2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a:lstStyle>
          <a:p>
            <a:pPr rtl="0"/>
            <a:r>
              <a:rPr lang="nn-no" sz="5333"/>
              <a:t>Informasjon for leverandør</a:t>
            </a:r>
            <a:br>
              <a:rPr lang="nb-NO" sz="5333" dirty="0"/>
            </a:br>
            <a:br>
              <a:rPr lang="nb-NO" sz="5333" dirty="0"/>
            </a:br>
            <a:r>
              <a:rPr lang="nn-no" sz="1600"/>
              <a:t>Informasjonen som er samla i denne delen av verktøyet er først og fremst tenkt til bruk opp mot leverandørane. Dei etterfølgande sidene kan nyttast som utgangspunkt for ein agenda i eit oppstartsmøte og oppfølgingsmøte med leverandørar.</a:t>
            </a:r>
          </a:p>
          <a:p>
            <a:pPr rtl="0"/>
            <a:r>
              <a:rPr lang="nn-no" sz="1600"/>
              <a:t> </a:t>
            </a:r>
            <a:br>
              <a:rPr lang="nb-NO" sz="5333" dirty="0"/>
            </a:br>
            <a:endParaRPr lang="nb-NO" sz="5333" dirty="0"/>
          </a:p>
        </p:txBody>
      </p:sp>
    </p:spTree>
    <p:extLst>
      <p:ext uri="{BB962C8B-B14F-4D97-AF65-F5344CB8AC3E}">
        <p14:creationId xmlns:p14="http://schemas.microsoft.com/office/powerpoint/2010/main" val="16507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n-no" sz="3733"/>
              <a:t>Møteverksemd</a:t>
            </a:r>
            <a:endParaRPr lang="nb-NO" sz="3733" dirty="0"/>
          </a:p>
        </p:txBody>
      </p:sp>
      <p:graphicFrame>
        <p:nvGraphicFramePr>
          <p:cNvPr id="4" name="Content Placeholder 3"/>
          <p:cNvGraphicFramePr>
            <a:graphicFrameLocks noGrp="1"/>
          </p:cNvGraphicFramePr>
          <p:nvPr>
            <p:ph idx="1"/>
            <p:extLst/>
          </p:nvPr>
        </p:nvGraphicFramePr>
        <p:xfrm>
          <a:off x="2641342" y="2364535"/>
          <a:ext cx="11162211" cy="2571774"/>
        </p:xfrm>
        <a:graphic>
          <a:graphicData uri="http://schemas.openxmlformats.org/drawingml/2006/table">
            <a:tbl>
              <a:tblPr firstRow="1" bandRow="1">
                <a:tableStyleId>{69012ECD-51FC-41F1-AA8D-1B2483CD663E}</a:tableStyleId>
              </a:tblPr>
              <a:tblGrid>
                <a:gridCol w="2790553">
                  <a:extLst>
                    <a:ext uri="{9D8B030D-6E8A-4147-A177-3AD203B41FA5}">
                      <a16:colId xmlns:a16="http://schemas.microsoft.com/office/drawing/2014/main" val="20000"/>
                    </a:ext>
                  </a:extLst>
                </a:gridCol>
                <a:gridCol w="2790553">
                  <a:extLst>
                    <a:ext uri="{9D8B030D-6E8A-4147-A177-3AD203B41FA5}">
                      <a16:colId xmlns:a16="http://schemas.microsoft.com/office/drawing/2014/main" val="20001"/>
                    </a:ext>
                  </a:extLst>
                </a:gridCol>
                <a:gridCol w="2300394">
                  <a:extLst>
                    <a:ext uri="{9D8B030D-6E8A-4147-A177-3AD203B41FA5}">
                      <a16:colId xmlns:a16="http://schemas.microsoft.com/office/drawing/2014/main" val="20002"/>
                    </a:ext>
                  </a:extLst>
                </a:gridCol>
                <a:gridCol w="3280712">
                  <a:extLst>
                    <a:ext uri="{9D8B030D-6E8A-4147-A177-3AD203B41FA5}">
                      <a16:colId xmlns:a16="http://schemas.microsoft.com/office/drawing/2014/main" val="20003"/>
                    </a:ext>
                  </a:extLst>
                </a:gridCol>
              </a:tblGrid>
              <a:tr h="494405">
                <a:tc>
                  <a:txBody>
                    <a:bodyPr/>
                    <a:lstStyle/>
                    <a:p>
                      <a:pPr rtl="0"/>
                      <a:r>
                        <a:rPr lang="nn-no" sz="1600"/>
                        <a:t>Frekvens</a:t>
                      </a:r>
                      <a:endParaRPr lang="nb-NO" sz="1600" dirty="0"/>
                    </a:p>
                  </a:txBody>
                  <a:tcPr marL="121908" marR="121908" marT="60954" marB="60954"/>
                </a:tc>
                <a:tc>
                  <a:txBody>
                    <a:bodyPr/>
                    <a:lstStyle/>
                    <a:p>
                      <a:pPr rtl="0"/>
                      <a:r>
                        <a:rPr lang="nn-no" sz="1600"/>
                        <a:t>Type møte</a:t>
                      </a:r>
                      <a:endParaRPr lang="nb-NO" sz="1600" dirty="0"/>
                    </a:p>
                  </a:txBody>
                  <a:tcPr marL="121908" marR="121908" marT="60954" marB="60954"/>
                </a:tc>
                <a:tc>
                  <a:txBody>
                    <a:bodyPr/>
                    <a:lstStyle/>
                    <a:p>
                      <a:pPr rtl="0"/>
                      <a:r>
                        <a:rPr lang="nn-no" sz="1600"/>
                        <a:t>Tidspunkt</a:t>
                      </a:r>
                      <a:endParaRPr lang="nb-NO" sz="1600" dirty="0"/>
                    </a:p>
                  </a:txBody>
                  <a:tcPr marL="121908" marR="121908" marT="60954" marB="60954"/>
                </a:tc>
                <a:tc>
                  <a:txBody>
                    <a:bodyPr/>
                    <a:lstStyle/>
                    <a:p>
                      <a:pPr rtl="0"/>
                      <a:r>
                        <a:rPr lang="nn-no" sz="1600"/>
                        <a:t>Møtedeltakarar</a:t>
                      </a:r>
                      <a:endParaRPr lang="nb-NO" sz="1600" dirty="0"/>
                    </a:p>
                  </a:txBody>
                  <a:tcPr marL="121908" marR="121908" marT="60954" marB="60954"/>
                </a:tc>
                <a:extLst>
                  <a:ext uri="{0D108BD9-81ED-4DB2-BD59-A6C34878D82A}">
                    <a16:rowId xmlns:a16="http://schemas.microsoft.com/office/drawing/2014/main" val="10000"/>
                  </a:ext>
                </a:extLst>
              </a:tr>
              <a:tr h="614472">
                <a:tc>
                  <a:txBody>
                    <a:bodyPr/>
                    <a:lstStyle/>
                    <a:p>
                      <a:pPr rtl="0"/>
                      <a:r>
                        <a:rPr lang="nn-no" sz="1600"/>
                        <a:t>Månadleg (eller ved behov)</a:t>
                      </a:r>
                    </a:p>
                    <a:p>
                      <a:pPr rtl="0"/>
                      <a:endParaRPr lang="nb-NO" sz="1600" dirty="0"/>
                    </a:p>
                  </a:txBody>
                  <a:tcPr marL="121908" marR="121908" marT="60954" marB="60954">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r>
                        <a:rPr lang="nn-no" sz="1600"/>
                        <a:t>Operativt </a:t>
                      </a:r>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buFontTx/>
                        <a:buNone/>
                      </a:pPr>
                      <a:r>
                        <a:rPr lang="nn-no" sz="1600" u="none"/>
                        <a:t>Lokal avtaleansvarleg</a:t>
                      </a:r>
                      <a:endParaRPr lang="nb-NO" sz="1600" u="none" dirty="0"/>
                    </a:p>
                  </a:txBody>
                  <a:tcPr marL="121908" marR="121908" marT="60954" marB="60954">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609540">
                <a:tc>
                  <a:txBody>
                    <a:bodyPr/>
                    <a:lstStyle/>
                    <a:p>
                      <a:pPr rtl="0"/>
                      <a:r>
                        <a:rPr lang="nn-no" sz="1600"/>
                        <a:t>Kvartalsvis (eller halvårleg)</a:t>
                      </a:r>
                      <a:endParaRPr lang="nb-NO" sz="1600" dirty="0"/>
                    </a:p>
                  </a:txBody>
                  <a:tcPr marL="121908" marR="121908" marT="60954" marB="60954">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r>
                        <a:rPr lang="nn-no" sz="1600"/>
                        <a:t>Taktisk</a:t>
                      </a:r>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r>
                        <a:rPr lang="nn-no" sz="1600" u="none"/>
                        <a:t>Avtaleforvaltar</a:t>
                      </a:r>
                      <a:endParaRPr lang="nb-NO" sz="1600" u="sng" dirty="0"/>
                    </a:p>
                    <a:p>
                      <a:pPr rtl="0">
                        <a:buFontTx/>
                        <a:buNone/>
                      </a:pPr>
                      <a:endParaRPr lang="nb-NO" sz="1600" u="sng" dirty="0"/>
                    </a:p>
                  </a:txBody>
                  <a:tcPr marL="121908" marR="121908" marT="60954" marB="6095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53357">
                <a:tc>
                  <a:txBody>
                    <a:bodyPr/>
                    <a:lstStyle/>
                    <a:p>
                      <a:pPr rtl="0"/>
                      <a:r>
                        <a:rPr lang="nn-no" sz="1600"/>
                        <a:t>Årleg</a:t>
                      </a:r>
                      <a:endParaRPr lang="nb-NO" sz="1600" dirty="0"/>
                    </a:p>
                  </a:txBody>
                  <a:tcPr marL="121908" marR="121908" marT="60954" marB="60954">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a:t>Strategisk</a:t>
                      </a:r>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r>
                        <a:rPr lang="nn-no" sz="1600" u="none"/>
                        <a:t>Avtaleforvaltar og porteføljeansvarleg</a:t>
                      </a:r>
                      <a:endParaRPr lang="nb-NO" sz="1600" u="sng" dirty="0"/>
                    </a:p>
                    <a:p>
                      <a:pPr marL="0" marR="0" indent="0" algn="l" defTabSz="914400" rtl="0" eaLnBrk="1" fontAlgn="auto" latinLnBrk="0" hangingPunct="1">
                        <a:lnSpc>
                          <a:spcPct val="100000"/>
                        </a:lnSpc>
                        <a:spcBef>
                          <a:spcPts val="0"/>
                        </a:spcBef>
                        <a:spcAft>
                          <a:spcPts val="0"/>
                        </a:spcAft>
                        <a:buClrTx/>
                        <a:buSzTx/>
                        <a:buFontTx/>
                        <a:buChar char="-"/>
                        <a:tabLst/>
                        <a:defRPr/>
                      </a:pPr>
                      <a:endParaRPr lang="nb-NO" sz="1600" dirty="0"/>
                    </a:p>
                  </a:txBody>
                  <a:tcPr marL="121908" marR="121908" marT="60954" marB="6095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2655512" y="5387096"/>
            <a:ext cx="5315761" cy="29059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Oppfølgingsmøte kan gjennomførast på forskjellige nivå og med forskjellig agenda, avhengig av storleik på avtale, kor strategisk viktig leverandøren er og produktet/tenesta som vert levert. </a:t>
            </a:r>
          </a:p>
          <a:p>
            <a:pPr rtl="0"/>
            <a:endParaRPr lang="nb-NO" sz="1600" dirty="0">
              <a:solidFill>
                <a:schemeClr val="tx1"/>
              </a:solidFill>
            </a:endParaRPr>
          </a:p>
          <a:p>
            <a:pPr rtl="0"/>
            <a:r>
              <a:rPr lang="nn-no" sz="1600">
                <a:solidFill>
                  <a:schemeClr val="tx1"/>
                </a:solidFill>
              </a:rPr>
              <a:t>Det er viktig å skilje mellom kven som skal involverast i oppfølginga, og kva som skal vere fokus. På neste side finn du eit forslag til agenda for ulike typar av oppfølgingsmøte.</a:t>
            </a:r>
            <a:endParaRPr lang="nb-NO" sz="1600" dirty="0">
              <a:solidFill>
                <a:schemeClr val="tx1"/>
              </a:solidFill>
            </a:endParaRPr>
          </a:p>
        </p:txBody>
      </p:sp>
      <p:sp>
        <p:nvSpPr>
          <p:cNvPr id="3" name="Date Placeholder 2"/>
          <p:cNvSpPr>
            <a:spLocks noGrp="1"/>
          </p:cNvSpPr>
          <p:nvPr>
            <p:ph type="dt" sz="half" idx="10"/>
          </p:nvPr>
        </p:nvSpPr>
        <p:spPr/>
        <p:txBody>
          <a:bodyPr rtlCol="0"/>
          <a:lstStyle/>
          <a:p>
            <a:pPr rtl="0"/>
            <a:r>
              <a:rPr lang="nb-NO"/>
              <a:t>23.10.2014</a:t>
            </a:r>
            <a:endParaRPr lang="nb-NO" dirty="0"/>
          </a:p>
        </p:txBody>
      </p:sp>
      <p:sp>
        <p:nvSpPr>
          <p:cNvPr id="6" name="Footer Placeholder 5"/>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63034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sz="3733"/>
              <a:t>Forslag til møteagenda</a:t>
            </a:r>
            <a:endParaRPr lang="nb-NO" sz="3733" dirty="0"/>
          </a:p>
        </p:txBody>
      </p:sp>
      <p:graphicFrame>
        <p:nvGraphicFramePr>
          <p:cNvPr id="5" name="Table 4"/>
          <p:cNvGraphicFramePr>
            <a:graphicFrameLocks noGrp="1"/>
          </p:cNvGraphicFramePr>
          <p:nvPr>
            <p:extLst/>
          </p:nvPr>
        </p:nvGraphicFramePr>
        <p:xfrm>
          <a:off x="2556290" y="1742126"/>
          <a:ext cx="11156006" cy="6385054"/>
        </p:xfrm>
        <a:graphic>
          <a:graphicData uri="http://schemas.openxmlformats.org/drawingml/2006/table">
            <a:tbl>
              <a:tblPr>
                <a:tableStyleId>{E8034E78-7F5D-4C2E-B375-FC64B27BC917}</a:tableStyleId>
              </a:tblPr>
              <a:tblGrid>
                <a:gridCol w="1582089">
                  <a:extLst>
                    <a:ext uri="{9D8B030D-6E8A-4147-A177-3AD203B41FA5}">
                      <a16:colId xmlns:a16="http://schemas.microsoft.com/office/drawing/2014/main" val="20000"/>
                    </a:ext>
                  </a:extLst>
                </a:gridCol>
                <a:gridCol w="4485381">
                  <a:extLst>
                    <a:ext uri="{9D8B030D-6E8A-4147-A177-3AD203B41FA5}">
                      <a16:colId xmlns:a16="http://schemas.microsoft.com/office/drawing/2014/main" val="20001"/>
                    </a:ext>
                  </a:extLst>
                </a:gridCol>
                <a:gridCol w="5088536">
                  <a:extLst>
                    <a:ext uri="{9D8B030D-6E8A-4147-A177-3AD203B41FA5}">
                      <a16:colId xmlns:a16="http://schemas.microsoft.com/office/drawing/2014/main" val="20002"/>
                    </a:ext>
                  </a:extLst>
                </a:gridCol>
              </a:tblGrid>
              <a:tr h="480545">
                <a:tc>
                  <a:txBody>
                    <a:bodyPr/>
                    <a:lstStyle/>
                    <a:p>
                      <a:pPr rtl="0">
                        <a:spcAft>
                          <a:spcPts val="0"/>
                        </a:spcAft>
                      </a:pPr>
                      <a:r>
                        <a:rPr lang="nn-no" sz="1900" b="1" u="none">
                          <a:solidFill>
                            <a:schemeClr val="bg1"/>
                          </a:solidFill>
                          <a:latin typeface="+mn-lt"/>
                        </a:rPr>
                        <a:t>Type møte</a:t>
                      </a:r>
                      <a:endParaRPr lang="nb-NO" sz="1900" b="1" u="none" dirty="0">
                        <a:solidFill>
                          <a:schemeClr val="bg1"/>
                        </a:solidFill>
                        <a:latin typeface="+mn-lt"/>
                        <a:ea typeface="Times New Roman"/>
                      </a:endParaRPr>
                    </a:p>
                  </a:txBody>
                  <a:tcPr marL="91431" marR="91431" marT="0" marB="0">
                    <a:solidFill>
                      <a:schemeClr val="accent1"/>
                    </a:solidFill>
                  </a:tcPr>
                </a:tc>
                <a:tc>
                  <a:txBody>
                    <a:bodyPr/>
                    <a:lstStyle/>
                    <a:p>
                      <a:pPr rtl="0">
                        <a:spcAft>
                          <a:spcPts val="0"/>
                        </a:spcAft>
                      </a:pPr>
                      <a:r>
                        <a:rPr lang="nn-no" sz="1900" b="1" u="none">
                          <a:solidFill>
                            <a:schemeClr val="bg1"/>
                          </a:solidFill>
                          <a:latin typeface="+mn-lt"/>
                        </a:rPr>
                        <a:t>Ansvarleg </a:t>
                      </a:r>
                      <a:endParaRPr lang="nb-NO" sz="1900" b="1" u="none" dirty="0">
                        <a:solidFill>
                          <a:schemeClr val="bg1"/>
                        </a:solidFill>
                        <a:latin typeface="+mn-lt"/>
                        <a:ea typeface="Times New Roman"/>
                      </a:endParaRPr>
                    </a:p>
                  </a:txBody>
                  <a:tcPr marL="91431" marR="91431" marT="0" marB="0">
                    <a:solidFill>
                      <a:schemeClr val="accent1"/>
                    </a:solidFill>
                  </a:tcPr>
                </a:tc>
                <a:tc>
                  <a:txBody>
                    <a:bodyPr/>
                    <a:lstStyle/>
                    <a:p>
                      <a:pPr rtl="0">
                        <a:spcAft>
                          <a:spcPts val="0"/>
                        </a:spcAft>
                      </a:pPr>
                      <a:r>
                        <a:rPr lang="nn-no" sz="1900" b="1" u="none">
                          <a:solidFill>
                            <a:schemeClr val="bg1"/>
                          </a:solidFill>
                          <a:latin typeface="+mn-lt"/>
                        </a:rPr>
                        <a:t>Agenda</a:t>
                      </a:r>
                      <a:endParaRPr lang="nb-NO" sz="1900" b="1" u="none" dirty="0">
                        <a:solidFill>
                          <a:schemeClr val="bg1"/>
                        </a:solidFill>
                        <a:latin typeface="+mn-lt"/>
                        <a:ea typeface="Times New Roman"/>
                      </a:endParaRPr>
                    </a:p>
                  </a:txBody>
                  <a:tcPr marL="91431" marR="91431" marT="0" marB="0">
                    <a:solidFill>
                      <a:schemeClr val="accent1"/>
                    </a:solidFill>
                  </a:tcPr>
                </a:tc>
                <a:extLst>
                  <a:ext uri="{0D108BD9-81ED-4DB2-BD59-A6C34878D82A}">
                    <a16:rowId xmlns:a16="http://schemas.microsoft.com/office/drawing/2014/main" val="10000"/>
                  </a:ext>
                </a:extLst>
              </a:tr>
              <a:tr h="1441633">
                <a:tc>
                  <a:txBody>
                    <a:bodyPr/>
                    <a:lstStyle/>
                    <a:p>
                      <a:pPr rtl="0">
                        <a:spcAft>
                          <a:spcPts val="0"/>
                        </a:spcAft>
                      </a:pPr>
                      <a:r>
                        <a:rPr lang="nn-no" sz="1900" b="1">
                          <a:solidFill>
                            <a:schemeClr val="tx1"/>
                          </a:solidFill>
                          <a:latin typeface="+mn-lt"/>
                        </a:rPr>
                        <a:t>Strategisk</a:t>
                      </a:r>
                      <a:endParaRPr lang="nb-NO" sz="1900" b="1" dirty="0">
                        <a:solidFill>
                          <a:schemeClr val="tx1"/>
                        </a:solidFill>
                        <a:latin typeface="+mn-lt"/>
                        <a:ea typeface="Times New Roman"/>
                      </a:endParaRPr>
                    </a:p>
                  </a:txBody>
                  <a:tcPr marL="91431" marR="91431" marT="0" marB="0">
                    <a:lnR w="12700" cap="flat" cmpd="sng" algn="ctr">
                      <a:solidFill>
                        <a:schemeClr val="tx1"/>
                      </a:solidFill>
                      <a:prstDash val="solid"/>
                      <a:round/>
                      <a:headEnd type="none" w="med" len="med"/>
                      <a:tailEnd type="none" w="med" len="med"/>
                    </a:lnR>
                  </a:tcPr>
                </a:tc>
                <a:tc>
                  <a:txBody>
                    <a:bodyPr/>
                    <a:lstStyle/>
                    <a:p>
                      <a:pPr rtl="0">
                        <a:spcAft>
                          <a:spcPts val="0"/>
                        </a:spcAft>
                      </a:pPr>
                      <a:r>
                        <a:rPr lang="nn-no" sz="1900">
                          <a:solidFill>
                            <a:schemeClr val="tx1"/>
                          </a:solidFill>
                          <a:latin typeface="+mn-lt"/>
                        </a:rPr>
                        <a:t>Kunde: Avtaleforvaltar og Porteføljeansvarleg</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lvl="0" indent="-342900" rtl="0">
                        <a:spcAft>
                          <a:spcPts val="0"/>
                        </a:spcAft>
                        <a:buFont typeface="+mj-lt"/>
                        <a:buAutoNum type="arabicPeriod"/>
                      </a:pPr>
                      <a:r>
                        <a:rPr lang="nn-no" sz="1900">
                          <a:solidFill>
                            <a:schemeClr val="tx1"/>
                          </a:solidFill>
                          <a:latin typeface="+mn-lt"/>
                        </a:rPr>
                        <a:t>Gjennomgang av strategiske planar</a:t>
                      </a:r>
                      <a:endParaRPr lang="nb-NO" sz="1900" dirty="0">
                        <a:solidFill>
                          <a:schemeClr val="tx1"/>
                        </a:solidFill>
                        <a:latin typeface="+mn-lt"/>
                      </a:endParaRPr>
                    </a:p>
                    <a:p>
                      <a:pPr marL="342900" lvl="0" indent="-342900" rtl="0">
                        <a:spcAft>
                          <a:spcPts val="0"/>
                        </a:spcAft>
                        <a:buFont typeface="+mj-lt"/>
                        <a:buAutoNum type="arabicPeriod"/>
                      </a:pPr>
                      <a:r>
                        <a:rPr lang="nn-no" sz="1900">
                          <a:solidFill>
                            <a:schemeClr val="tx1"/>
                          </a:solidFill>
                          <a:latin typeface="+mn-lt"/>
                        </a:rPr>
                        <a:t>Eskalering av uteståande saker som ikkje er løyste</a:t>
                      </a:r>
                    </a:p>
                    <a:p>
                      <a:pPr marL="342900" lvl="0" indent="-342900" rtl="0">
                        <a:spcAft>
                          <a:spcPts val="0"/>
                        </a:spcAft>
                        <a:buFont typeface="+mj-lt"/>
                        <a:buAutoNum type="arabicPeriod"/>
                      </a:pPr>
                      <a:r>
                        <a:rPr lang="nn-no" sz="1900">
                          <a:solidFill>
                            <a:schemeClr val="tx1"/>
                          </a:solidFill>
                          <a:latin typeface="+mn-lt"/>
                        </a:rPr>
                        <a:t>Eventuell endringsordre for kontrakt</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80545">
                <a:tc>
                  <a:txBody>
                    <a:bodyPr/>
                    <a:lstStyle/>
                    <a:p>
                      <a:pPr rtl="0">
                        <a:spcAft>
                          <a:spcPts val="0"/>
                        </a:spcAft>
                      </a:pPr>
                      <a:endParaRPr lang="nb-NO" sz="1900" dirty="0">
                        <a:solidFill>
                          <a:schemeClr val="tx1"/>
                        </a:solidFill>
                        <a:latin typeface="+mn-lt"/>
                        <a:ea typeface="Times New Roman"/>
                      </a:endParaRPr>
                    </a:p>
                  </a:txBody>
                  <a:tcPr marL="91431" marR="9143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0">
                        <a:spcAft>
                          <a:spcPts val="0"/>
                        </a:spcAft>
                      </a:pPr>
                      <a:r>
                        <a:rPr lang="nn-no" sz="1900">
                          <a:solidFill>
                            <a:schemeClr val="tx1"/>
                          </a:solidFill>
                          <a:latin typeface="+mn-lt"/>
                        </a:rPr>
                        <a:t>Leverandør: </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42900" lvl="0" indent="-342900" rtl="0">
                        <a:spcAft>
                          <a:spcPts val="0"/>
                        </a:spcAft>
                        <a:buFont typeface="+mj-lt"/>
                        <a:buAutoNum type="arabicPeriod" startAt="4"/>
                      </a:pPr>
                      <a:r>
                        <a:rPr lang="nn-no" sz="1900">
                          <a:solidFill>
                            <a:schemeClr val="tx1"/>
                          </a:solidFill>
                          <a:latin typeface="+mn-lt"/>
                        </a:rPr>
                        <a:t>Gjennomgang av KPI-ar</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7809">
                <a:tc>
                  <a:txBody>
                    <a:bodyPr/>
                    <a:lstStyle/>
                    <a:p>
                      <a:pPr rtl="0">
                        <a:spcAft>
                          <a:spcPts val="0"/>
                        </a:spcAft>
                      </a:pPr>
                      <a:r>
                        <a:rPr lang="nn-no" sz="1900" b="1">
                          <a:solidFill>
                            <a:schemeClr val="tx1"/>
                          </a:solidFill>
                          <a:latin typeface="+mn-lt"/>
                        </a:rPr>
                        <a:t>Taktisk</a:t>
                      </a:r>
                      <a:endParaRPr lang="nb-NO" sz="1900" b="1" dirty="0">
                        <a:solidFill>
                          <a:schemeClr val="tx1"/>
                        </a:solidFill>
                        <a:latin typeface="+mn-lt"/>
                        <a:ea typeface="Times New Roman"/>
                      </a:endParaRPr>
                    </a:p>
                  </a:txBody>
                  <a:tcPr marL="91431" marR="9143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0">
                        <a:spcAft>
                          <a:spcPts val="0"/>
                        </a:spcAft>
                      </a:pPr>
                      <a:r>
                        <a:rPr lang="nn-no" sz="1900">
                          <a:solidFill>
                            <a:schemeClr val="tx1"/>
                          </a:solidFill>
                          <a:latin typeface="+mn-lt"/>
                        </a:rPr>
                        <a:t>Kunde: Avtaleforvaltar</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lvl="0" indent="-342900" rtl="0">
                        <a:spcAft>
                          <a:spcPts val="0"/>
                        </a:spcAft>
                        <a:buFont typeface="+mj-lt"/>
                        <a:buAutoNum type="arabicPeriod"/>
                      </a:pPr>
                      <a:r>
                        <a:rPr lang="nn-no" sz="1900">
                          <a:solidFill>
                            <a:schemeClr val="tx1"/>
                          </a:solidFill>
                          <a:latin typeface="+mn-lt"/>
                        </a:rPr>
                        <a:t>Evaluering av rutinar ved bestilling</a:t>
                      </a:r>
                    </a:p>
                    <a:p>
                      <a:pPr marL="342900" lvl="0" indent="-342900" rtl="0">
                        <a:spcAft>
                          <a:spcPts val="0"/>
                        </a:spcAft>
                        <a:buFont typeface="+mj-lt"/>
                        <a:buAutoNum type="arabicPeriod"/>
                      </a:pPr>
                      <a:r>
                        <a:rPr lang="nn-no" sz="1900">
                          <a:solidFill>
                            <a:schemeClr val="tx1"/>
                          </a:solidFill>
                          <a:latin typeface="+mn-lt"/>
                        </a:rPr>
                        <a:t>Innfasing/utfasing av nye produkt</a:t>
                      </a:r>
                    </a:p>
                    <a:p>
                      <a:pPr marL="342900" lvl="0" indent="-342900" rtl="0">
                        <a:spcAft>
                          <a:spcPts val="0"/>
                        </a:spcAft>
                        <a:buFont typeface="+mj-lt"/>
                        <a:buAutoNum type="arabicPeriod"/>
                      </a:pPr>
                      <a:r>
                        <a:rPr lang="nn-no" sz="1900">
                          <a:solidFill>
                            <a:schemeClr val="tx1"/>
                          </a:solidFill>
                          <a:latin typeface="+mn-lt"/>
                        </a:rPr>
                        <a:t>Eskalering av uteståande saker som ikkje er løyste</a:t>
                      </a:r>
                    </a:p>
                  </a:txBody>
                  <a:tcPr marL="91431" marR="9143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853357">
                <a:tc>
                  <a:txBody>
                    <a:bodyPr/>
                    <a:lstStyle/>
                    <a:p>
                      <a:pPr rtl="0">
                        <a:spcAft>
                          <a:spcPts val="0"/>
                        </a:spcAft>
                      </a:pPr>
                      <a:endParaRPr lang="nb-NO" sz="1900" dirty="0">
                        <a:solidFill>
                          <a:schemeClr val="tx1"/>
                        </a:solidFill>
                        <a:latin typeface="+mn-lt"/>
                        <a:ea typeface="Times New Roman"/>
                      </a:endParaRPr>
                    </a:p>
                  </a:txBody>
                  <a:tcPr marL="91431" marR="9143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rtl="0">
                        <a:spcAft>
                          <a:spcPts val="0"/>
                        </a:spcAft>
                      </a:pPr>
                      <a:r>
                        <a:rPr lang="nn-no" sz="1900">
                          <a:solidFill>
                            <a:schemeClr val="tx1"/>
                          </a:solidFill>
                          <a:latin typeface="+mn-lt"/>
                          <a:ea typeface="Times New Roman"/>
                        </a:rPr>
                        <a:t>Leverandør:</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42900" lvl="0" indent="-342900" rtl="0">
                        <a:spcAft>
                          <a:spcPts val="0"/>
                        </a:spcAft>
                        <a:buFont typeface="+mj-lt"/>
                        <a:buAutoNum type="arabicPeriod" startAt="4"/>
                      </a:pPr>
                      <a:r>
                        <a:rPr lang="nn-no" sz="1900" kern="1200">
                          <a:solidFill>
                            <a:schemeClr val="tx1"/>
                          </a:solidFill>
                          <a:latin typeface="+mn-lt"/>
                          <a:ea typeface="+mn-ea"/>
                          <a:cs typeface="+mn-cs"/>
                        </a:rPr>
                        <a:t>Informasjon om nye produkt</a:t>
                      </a:r>
                    </a:p>
                    <a:p>
                      <a:pPr marL="342900" lvl="0" indent="-342900" rtl="0">
                        <a:spcAft>
                          <a:spcPts val="0"/>
                        </a:spcAft>
                        <a:buFont typeface="+mj-lt"/>
                        <a:buAutoNum type="arabicPeriod" startAt="4"/>
                      </a:pPr>
                      <a:r>
                        <a:rPr lang="nn-no" sz="1900" kern="1200">
                          <a:solidFill>
                            <a:schemeClr val="tx1"/>
                          </a:solidFill>
                          <a:latin typeface="+mn-lt"/>
                          <a:ea typeface="+mn-ea"/>
                          <a:cs typeface="+mn-cs"/>
                        </a:rPr>
                        <a:t>Gjennomgang av KPI-ar</a:t>
                      </a:r>
                    </a:p>
                    <a:p>
                      <a:pPr marL="0" lvl="0" indent="0" rtl="0">
                        <a:spcAft>
                          <a:spcPts val="0"/>
                        </a:spcAft>
                        <a:buFont typeface="+mj-lt"/>
                        <a:buNone/>
                      </a:pPr>
                      <a:endParaRPr lang="nb-NO" sz="1900" kern="1200" dirty="0">
                        <a:solidFill>
                          <a:schemeClr val="tx1"/>
                        </a:solidFill>
                        <a:latin typeface="+mn-lt"/>
                        <a:ea typeface="+mn-ea"/>
                        <a:cs typeface="+mn-cs"/>
                      </a:endParaRPr>
                    </a:p>
                  </a:txBody>
                  <a:tcPr marL="91431" marR="9143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22261">
                <a:tc>
                  <a:txBody>
                    <a:bodyPr/>
                    <a:lstStyle/>
                    <a:p>
                      <a:pPr rtl="0">
                        <a:spcAft>
                          <a:spcPts val="0"/>
                        </a:spcAft>
                      </a:pPr>
                      <a:r>
                        <a:rPr lang="nn-no" sz="1900" b="1">
                          <a:solidFill>
                            <a:schemeClr val="tx1"/>
                          </a:solidFill>
                          <a:latin typeface="+mn-lt"/>
                          <a:ea typeface="Times New Roman"/>
                        </a:rPr>
                        <a:t>Operativt</a:t>
                      </a:r>
                      <a:endParaRPr lang="nb-NO" sz="1900" b="1" dirty="0">
                        <a:solidFill>
                          <a:schemeClr val="tx1"/>
                        </a:solidFill>
                        <a:latin typeface="+mn-lt"/>
                        <a:ea typeface="Times New Roman"/>
                      </a:endParaRPr>
                    </a:p>
                  </a:txBody>
                  <a:tcPr marL="91431" marR="91431"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rtl="0">
                        <a:spcAft>
                          <a:spcPts val="0"/>
                        </a:spcAft>
                      </a:pPr>
                      <a:r>
                        <a:rPr lang="nn-no" sz="1900">
                          <a:solidFill>
                            <a:schemeClr val="tx1"/>
                          </a:solidFill>
                          <a:latin typeface="+mn-lt"/>
                          <a:ea typeface="Times New Roman"/>
                        </a:rPr>
                        <a:t>Kunde: Lokal avtaleansvarleg eller avtaleforvaltar</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n-no" sz="1900">
                          <a:solidFill>
                            <a:schemeClr val="tx1"/>
                          </a:solidFill>
                          <a:latin typeface="+mn-lt"/>
                        </a:rPr>
                        <a:t>Gjennomgang av KPI-ar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n-no" sz="1900">
                          <a:solidFill>
                            <a:schemeClr val="tx1"/>
                          </a:solidFill>
                          <a:latin typeface="+mn-lt"/>
                        </a:rPr>
                        <a:t>Informasjon om leveransar i samband med pågåande prosjekt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n-no" sz="1900">
                          <a:solidFill>
                            <a:schemeClr val="tx1"/>
                          </a:solidFill>
                          <a:latin typeface="+mn-lt"/>
                        </a:rPr>
                        <a:t>Gjennomgang av reklamasjonar</a:t>
                      </a:r>
                    </a:p>
                    <a:p>
                      <a:pPr marL="342900" lvl="0" indent="-342900" rtl="0">
                        <a:spcAft>
                          <a:spcPts val="0"/>
                        </a:spcAft>
                        <a:buFont typeface="+mj-lt"/>
                        <a:buAutoNum type="arabicPeriod"/>
                      </a:pPr>
                      <a:r>
                        <a:rPr lang="nn-no" sz="1900" kern="1200">
                          <a:solidFill>
                            <a:schemeClr val="tx1"/>
                          </a:solidFill>
                          <a:latin typeface="+mn-lt"/>
                          <a:ea typeface="+mn-ea"/>
                          <a:cs typeface="+mn-cs"/>
                        </a:rPr>
                        <a:t>Uteståande saker</a:t>
                      </a:r>
                      <a:endParaRPr lang="nb-NO" sz="1900" kern="1200" dirty="0">
                        <a:solidFill>
                          <a:schemeClr val="tx1"/>
                        </a:solidFill>
                        <a:latin typeface="+mn-lt"/>
                        <a:ea typeface="+mn-ea"/>
                        <a:cs typeface="+mn-cs"/>
                      </a:endParaRPr>
                    </a:p>
                  </a:txBody>
                  <a:tcPr marL="91431" marR="9143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853357">
                <a:tc>
                  <a:txBody>
                    <a:bodyPr/>
                    <a:lstStyle/>
                    <a:p>
                      <a:pPr rtl="0">
                        <a:spcAft>
                          <a:spcPts val="0"/>
                        </a:spcAft>
                      </a:pPr>
                      <a:endParaRPr lang="nb-NO" sz="1900" dirty="0">
                        <a:solidFill>
                          <a:schemeClr val="tx1"/>
                        </a:solidFill>
                        <a:latin typeface="+mn-lt"/>
                        <a:ea typeface="Times New Roman"/>
                      </a:endParaRPr>
                    </a:p>
                  </a:txBody>
                  <a:tcPr marL="91431" marR="91431" marT="0" marB="0">
                    <a:lnR w="12700" cap="flat" cmpd="sng" algn="ctr">
                      <a:solidFill>
                        <a:schemeClr val="tx1"/>
                      </a:solidFill>
                      <a:prstDash val="solid"/>
                      <a:round/>
                      <a:headEnd type="none" w="med" len="med"/>
                      <a:tailEnd type="none" w="med" len="med"/>
                    </a:lnR>
                  </a:tcPr>
                </a:tc>
                <a:tc>
                  <a:txBody>
                    <a:bodyPr/>
                    <a:lstStyle/>
                    <a:p>
                      <a:pPr rtl="0">
                        <a:spcAft>
                          <a:spcPts val="0"/>
                        </a:spcAft>
                      </a:pPr>
                      <a:r>
                        <a:rPr lang="nn-no" sz="1900">
                          <a:solidFill>
                            <a:schemeClr val="tx1"/>
                          </a:solidFill>
                          <a:latin typeface="+mn-lt"/>
                          <a:ea typeface="Times New Roman"/>
                        </a:rPr>
                        <a:t>Leverandør:</a:t>
                      </a:r>
                      <a:endParaRPr lang="nb-NO" sz="1900" dirty="0">
                        <a:solidFill>
                          <a:schemeClr val="tx1"/>
                        </a:solidFill>
                        <a:latin typeface="+mn-lt"/>
                        <a:ea typeface="Times New Roman"/>
                      </a:endParaRPr>
                    </a:p>
                  </a:txBody>
                  <a:tcPr marL="91431" marR="9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lvl="0" indent="-342900" rtl="0">
                        <a:spcAft>
                          <a:spcPts val="0"/>
                        </a:spcAft>
                        <a:buFont typeface="+mj-lt"/>
                        <a:buAutoNum type="arabicPeriod" startAt="5"/>
                      </a:pPr>
                      <a:r>
                        <a:rPr lang="nn-no" sz="1900" kern="1200">
                          <a:solidFill>
                            <a:schemeClr val="tx1"/>
                          </a:solidFill>
                          <a:latin typeface="+mn-lt"/>
                          <a:ea typeface="+mn-ea"/>
                          <a:cs typeface="+mn-cs"/>
                        </a:rPr>
                        <a:t>Status leveransar i samband med pågåande prosjekt</a:t>
                      </a:r>
                    </a:p>
                    <a:p>
                      <a:pPr marL="0" lvl="0" indent="0" rtl="0">
                        <a:spcAft>
                          <a:spcPts val="0"/>
                        </a:spcAft>
                        <a:buFont typeface="+mj-lt"/>
                        <a:buNone/>
                      </a:pPr>
                      <a:endParaRPr lang="nb-NO" sz="1900" kern="1200" dirty="0">
                        <a:solidFill>
                          <a:schemeClr val="tx1"/>
                        </a:solidFill>
                        <a:latin typeface="+mn-lt"/>
                        <a:ea typeface="+mn-ea"/>
                        <a:cs typeface="+mn-cs"/>
                      </a:endParaRPr>
                    </a:p>
                  </a:txBody>
                  <a:tcPr marL="91431" marR="9143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3" name="Date Placeholder 2"/>
          <p:cNvSpPr>
            <a:spLocks noGrp="1"/>
          </p:cNvSpPr>
          <p:nvPr>
            <p:ph type="dt" sz="half" idx="10"/>
          </p:nvPr>
        </p:nvSpPr>
        <p:spPr/>
        <p:txBody>
          <a:bodyPr rtlCol="0"/>
          <a:lstStyle/>
          <a:p>
            <a:pPr rtl="0"/>
            <a:r>
              <a:rPr lang="nb-NO"/>
              <a:t>23.10.2014</a:t>
            </a:r>
            <a:endParaRPr lang="nb-NO" dirty="0"/>
          </a:p>
        </p:txBody>
      </p:sp>
      <p:sp>
        <p:nvSpPr>
          <p:cNvPr id="4" name="Footer Placeholder 3"/>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353638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n-no" sz="3733"/>
              <a:t>Måling og rapportering</a:t>
            </a:r>
            <a:endParaRPr lang="nb-NO" sz="3733" dirty="0"/>
          </a:p>
        </p:txBody>
      </p:sp>
      <p:graphicFrame>
        <p:nvGraphicFramePr>
          <p:cNvPr id="6" name="Content Placeholder 5"/>
          <p:cNvGraphicFramePr>
            <a:graphicFrameLocks noGrp="1"/>
          </p:cNvGraphicFramePr>
          <p:nvPr>
            <p:ph idx="1"/>
            <p:extLst/>
          </p:nvPr>
        </p:nvGraphicFramePr>
        <p:xfrm>
          <a:off x="2494213" y="2041699"/>
          <a:ext cx="11135962" cy="6010053"/>
        </p:xfrm>
        <a:graphic>
          <a:graphicData uri="http://schemas.openxmlformats.org/drawingml/2006/table">
            <a:tbl>
              <a:tblPr>
                <a:tableStyleId>{B301B821-A1FF-4177-AEE7-76D212191A09}</a:tableStyleId>
              </a:tblPr>
              <a:tblGrid>
                <a:gridCol w="2698311">
                  <a:extLst>
                    <a:ext uri="{9D8B030D-6E8A-4147-A177-3AD203B41FA5}">
                      <a16:colId xmlns:a16="http://schemas.microsoft.com/office/drawing/2014/main" val="20000"/>
                    </a:ext>
                  </a:extLst>
                </a:gridCol>
                <a:gridCol w="3675296">
                  <a:extLst>
                    <a:ext uri="{9D8B030D-6E8A-4147-A177-3AD203B41FA5}">
                      <a16:colId xmlns:a16="http://schemas.microsoft.com/office/drawing/2014/main" val="20001"/>
                    </a:ext>
                  </a:extLst>
                </a:gridCol>
                <a:gridCol w="4762355">
                  <a:extLst>
                    <a:ext uri="{9D8B030D-6E8A-4147-A177-3AD203B41FA5}">
                      <a16:colId xmlns:a16="http://schemas.microsoft.com/office/drawing/2014/main" val="20002"/>
                    </a:ext>
                  </a:extLst>
                </a:gridCol>
              </a:tblGrid>
              <a:tr h="550633">
                <a:tc>
                  <a:txBody>
                    <a:bodyPr/>
                    <a:lstStyle/>
                    <a:p>
                      <a:pPr rtl="0">
                        <a:spcAft>
                          <a:spcPts val="0"/>
                        </a:spcAft>
                      </a:pPr>
                      <a:r>
                        <a:rPr lang="nn-no" sz="1600" b="1">
                          <a:solidFill>
                            <a:schemeClr val="bg1"/>
                          </a:solidFill>
                        </a:rPr>
                        <a:t>Område</a:t>
                      </a:r>
                      <a:endParaRPr lang="nb-NO" sz="1600" b="1" dirty="0">
                        <a:solidFill>
                          <a:schemeClr val="bg1"/>
                        </a:solidFill>
                        <a:latin typeface="Times New Roman"/>
                        <a:ea typeface="Times New Roman"/>
                      </a:endParaRPr>
                    </a:p>
                  </a:txBody>
                  <a:tcPr marL="81792" marR="81792" marT="0" marB="0" anchor="ctr">
                    <a:solidFill>
                      <a:schemeClr val="accent1"/>
                    </a:solidFill>
                  </a:tcPr>
                </a:tc>
                <a:tc>
                  <a:txBody>
                    <a:bodyPr/>
                    <a:lstStyle/>
                    <a:p>
                      <a:pPr rtl="0">
                        <a:spcAft>
                          <a:spcPts val="0"/>
                        </a:spcAft>
                      </a:pPr>
                      <a:r>
                        <a:rPr lang="nn-no" sz="1600" b="1">
                          <a:solidFill>
                            <a:schemeClr val="bg1"/>
                          </a:solidFill>
                        </a:rPr>
                        <a:t>KPI-ar</a:t>
                      </a:r>
                      <a:endParaRPr lang="nb-NO" sz="1600" b="1" dirty="0">
                        <a:solidFill>
                          <a:schemeClr val="bg1"/>
                        </a:solidFill>
                        <a:latin typeface="Times New Roman"/>
                        <a:ea typeface="Times New Roman"/>
                      </a:endParaRPr>
                    </a:p>
                  </a:txBody>
                  <a:tcPr marL="81792" marR="81792" marT="0" marB="0" anchor="ctr">
                    <a:solidFill>
                      <a:schemeClr val="accent1"/>
                    </a:solidFill>
                  </a:tcPr>
                </a:tc>
                <a:tc>
                  <a:txBody>
                    <a:bodyPr/>
                    <a:lstStyle/>
                    <a:p>
                      <a:pPr rtl="0">
                        <a:spcAft>
                          <a:spcPts val="0"/>
                        </a:spcAft>
                      </a:pPr>
                      <a:r>
                        <a:rPr lang="nn-no" sz="1600" b="1">
                          <a:solidFill>
                            <a:schemeClr val="bg1"/>
                          </a:solidFill>
                        </a:rPr>
                        <a:t>Måling</a:t>
                      </a:r>
                      <a:endParaRPr lang="nb-NO" sz="1600" b="1" dirty="0">
                        <a:solidFill>
                          <a:schemeClr val="bg1"/>
                        </a:solidFill>
                        <a:latin typeface="Times New Roman"/>
                        <a:ea typeface="Times New Roman"/>
                      </a:endParaRPr>
                    </a:p>
                  </a:txBody>
                  <a:tcPr marL="81792" marR="81792" marT="0" marB="0" anchor="ctr">
                    <a:solidFill>
                      <a:schemeClr val="accent1"/>
                    </a:solidFill>
                  </a:tcPr>
                </a:tc>
                <a:extLst>
                  <a:ext uri="{0D108BD9-81ED-4DB2-BD59-A6C34878D82A}">
                    <a16:rowId xmlns:a16="http://schemas.microsoft.com/office/drawing/2014/main" val="10000"/>
                  </a:ext>
                </a:extLst>
              </a:tr>
              <a:tr h="913687">
                <a:tc>
                  <a:txBody>
                    <a:bodyPr/>
                    <a:lstStyle/>
                    <a:p>
                      <a:pPr rtl="0">
                        <a:spcAft>
                          <a:spcPts val="0"/>
                        </a:spcAft>
                      </a:pPr>
                      <a:r>
                        <a:rPr lang="nn-no" sz="1600"/>
                        <a:t>Kvalitet</a:t>
                      </a:r>
                      <a:endParaRPr lang="nb-NO" sz="1600" b="1" dirty="0">
                        <a:latin typeface="Times New Roman"/>
                        <a:ea typeface="Times New Roman"/>
                      </a:endParaRPr>
                    </a:p>
                  </a:txBody>
                  <a:tcPr marL="81792" marR="81792" marT="0" marB="0"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r>
                        <a:rPr lang="nn-no" sz="1400" kern="1200">
                          <a:solidFill>
                            <a:schemeClr val="dk1"/>
                          </a:solidFill>
                          <a:latin typeface="+mn-lt"/>
                          <a:ea typeface="+mn-ea"/>
                          <a:cs typeface="+mn-cs"/>
                        </a:rPr>
                        <a:t>Skildre kva som skal målast, f.eks. "Fakturakvalitet"</a:t>
                      </a: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r>
                        <a:rPr lang="nn-no" sz="1400" kern="1200">
                          <a:solidFill>
                            <a:schemeClr val="dk1"/>
                          </a:solidFill>
                          <a:latin typeface="+mn-lt"/>
                          <a:ea typeface="+mn-ea"/>
                          <a:cs typeface="+mn-cs"/>
                        </a:rPr>
                        <a:t>Skildre korleis du vil måle KPI-en, f.eks. "Stikkprøvar av fakturaer"</a:t>
                      </a: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973841">
                <a:tc>
                  <a:txBody>
                    <a:bodyPr/>
                    <a:lstStyle/>
                    <a:p>
                      <a:pPr rtl="0">
                        <a:spcAft>
                          <a:spcPts val="0"/>
                        </a:spcAft>
                      </a:pPr>
                      <a:r>
                        <a:rPr lang="nn-no" sz="1600"/>
                        <a:t>Tid</a:t>
                      </a:r>
                      <a:endParaRPr lang="nb-NO" sz="1600" b="1" dirty="0">
                        <a:latin typeface="Times New Roman"/>
                        <a:ea typeface="Times New Roman"/>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50522">
                <a:tc>
                  <a:txBody>
                    <a:bodyPr/>
                    <a:lstStyle/>
                    <a:p>
                      <a:pPr rtl="0">
                        <a:spcAft>
                          <a:spcPts val="0"/>
                        </a:spcAft>
                      </a:pPr>
                      <a:r>
                        <a:rPr lang="nn-no" sz="1600"/>
                        <a:t>Kostnad</a:t>
                      </a:r>
                      <a:endParaRPr lang="nb-NO" sz="1600" b="1" dirty="0">
                        <a:latin typeface="Times New Roman"/>
                        <a:ea typeface="Times New Roman"/>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949749">
                <a:tc>
                  <a:txBody>
                    <a:bodyPr/>
                    <a:lstStyle/>
                    <a:p>
                      <a:pPr rtl="0">
                        <a:spcAft>
                          <a:spcPts val="0"/>
                        </a:spcAft>
                      </a:pPr>
                      <a:r>
                        <a:rPr lang="nn-no" sz="1600" kern="1200">
                          <a:solidFill>
                            <a:schemeClr val="dk1"/>
                          </a:solidFill>
                          <a:latin typeface="+mn-lt"/>
                          <a:ea typeface="+mn-ea"/>
                          <a:cs typeface="+mn-cs"/>
                        </a:rPr>
                        <a:t>"Legg inn område"</a:t>
                      </a:r>
                      <a:endParaRPr lang="nb-NO" sz="1600" kern="1200" dirty="0">
                        <a:solidFill>
                          <a:schemeClr val="dk1"/>
                        </a:solidFill>
                        <a:latin typeface="+mn-lt"/>
                        <a:ea typeface="+mn-ea"/>
                        <a:cs typeface="+mn-cs"/>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8646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600" kern="1200">
                          <a:solidFill>
                            <a:schemeClr val="dk1"/>
                          </a:solidFill>
                          <a:latin typeface="+mn-lt"/>
                          <a:ea typeface="+mn-ea"/>
                          <a:cs typeface="+mn-cs"/>
                        </a:rPr>
                        <a:t>"Legg inn område"</a:t>
                      </a:r>
                    </a:p>
                    <a:p>
                      <a:pPr rtl="0">
                        <a:spcAft>
                          <a:spcPts val="0"/>
                        </a:spcAft>
                      </a:pPr>
                      <a:endParaRPr lang="nb-NO" sz="1600" b="1" dirty="0">
                        <a:latin typeface="Times New Roman"/>
                        <a:ea typeface="Times New Roman"/>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9069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600" kern="1200">
                          <a:solidFill>
                            <a:schemeClr val="dk1"/>
                          </a:solidFill>
                          <a:latin typeface="+mn-lt"/>
                          <a:ea typeface="+mn-ea"/>
                          <a:cs typeface="+mn-cs"/>
                        </a:rPr>
                        <a:t>"Legg inn område"</a:t>
                      </a:r>
                    </a:p>
                    <a:p>
                      <a:pPr rtl="0">
                        <a:spcAft>
                          <a:spcPts val="0"/>
                        </a:spcAft>
                      </a:pPr>
                      <a:endParaRPr lang="nb-NO" sz="1600" b="1" dirty="0">
                        <a:latin typeface="Times New Roman"/>
                        <a:ea typeface="Times New Roman"/>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8314412" y="4664141"/>
            <a:ext cx="5315761" cy="340208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Om du ønsker ei meir omfattande måling og oppfølging, er det anbefalt at du nyttar "Verktøy for måling og oppfølging", der ein anten kan hente inn grafisk utvikling eller direkte resultat for dei enkelte KPI-ane. </a:t>
            </a:r>
          </a:p>
          <a:p>
            <a:pPr rtl="0"/>
            <a:r>
              <a:rPr lang="nn-no" sz="1600">
                <a:solidFill>
                  <a:schemeClr val="tx1"/>
                </a:solidFill>
              </a:rPr>
              <a:t>Verktøyet finn du på www.anskaffelser.no.</a:t>
            </a:r>
            <a:endParaRPr lang="nb-NO" sz="1600" dirty="0">
              <a:solidFill>
                <a:schemeClr val="tx1"/>
              </a:solidFill>
            </a:endParaRPr>
          </a:p>
          <a:p>
            <a:pPr rtl="0"/>
            <a:r>
              <a:rPr lang="nn-no" sz="1600">
                <a:solidFill>
                  <a:schemeClr val="tx1"/>
                </a:solidFill>
              </a:rPr>
              <a:t>Her kan du også få inspirasjon til relevante område og KPI-ar som skal følgast opp på kontrakten. </a:t>
            </a:r>
          </a:p>
          <a:p>
            <a:pPr rtl="0"/>
            <a:endParaRPr lang="nb-NO" sz="1600" dirty="0">
              <a:solidFill>
                <a:schemeClr val="tx1"/>
              </a:solidFill>
            </a:endParaRPr>
          </a:p>
          <a:p>
            <a:pPr rtl="0"/>
            <a:r>
              <a:rPr lang="nn-no" sz="1600">
                <a:solidFill>
                  <a:schemeClr val="tx1"/>
                </a:solidFill>
              </a:rPr>
              <a:t>For ein enklare analyse kan du nytte tabellen på denne og neste side.</a:t>
            </a:r>
          </a:p>
          <a:p>
            <a:pPr rtl="0"/>
            <a:endParaRPr lang="nb-NO" sz="1600" dirty="0">
              <a:solidFill>
                <a:schemeClr val="tx1"/>
              </a:solidFill>
            </a:endParaRPr>
          </a:p>
        </p:txBody>
      </p:sp>
      <p:sp>
        <p:nvSpPr>
          <p:cNvPr id="3" name="Date Placeholder 2"/>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69187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2033920" y="2566"/>
          <a:ext cx="2116" cy="2116"/>
        </p:xfrm>
        <a:graphic>
          <a:graphicData uri="http://schemas.openxmlformats.org/presentationml/2006/ole">
            <mc:AlternateContent xmlns:mc="http://schemas.openxmlformats.org/markup-compatibility/2006">
              <mc:Choice xmlns:v="urn:schemas-microsoft-com:vml" Requires="v">
                <p:oleObj spid="_x0000_s1026"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2033920" y="2566"/>
                        <a:ext cx="2116" cy="2116"/>
                      </a:xfrm>
                      <a:prstGeom prst="rect">
                        <a:avLst/>
                      </a:prstGeom>
                    </p:spPr>
                  </p:pic>
                </p:oleObj>
              </mc:Fallback>
            </mc:AlternateContent>
          </a:graphicData>
        </a:graphic>
      </p:graphicFrame>
      <p:sp>
        <p:nvSpPr>
          <p:cNvPr id="2" name="Title 1"/>
          <p:cNvSpPr>
            <a:spLocks noGrp="1"/>
          </p:cNvSpPr>
          <p:nvPr>
            <p:ph type="title"/>
          </p:nvPr>
        </p:nvSpPr>
        <p:spPr/>
        <p:txBody>
          <a:bodyPr rtlCol="0"/>
          <a:lstStyle/>
          <a:p>
            <a:pPr rtl="0"/>
            <a:r>
              <a:rPr lang="nn-no" sz="3733"/>
              <a:t>Måling og rapportering</a:t>
            </a:r>
            <a:endParaRPr lang="nb-NO" sz="3733" dirty="0"/>
          </a:p>
        </p:txBody>
      </p:sp>
      <p:graphicFrame>
        <p:nvGraphicFramePr>
          <p:cNvPr id="8" name="Chart 7"/>
          <p:cNvGraphicFramePr>
            <a:graphicFrameLocks/>
          </p:cNvGraphicFramePr>
          <p:nvPr>
            <p:extLst/>
          </p:nvPr>
        </p:nvGraphicFramePr>
        <p:xfrm>
          <a:off x="2736436" y="1685249"/>
          <a:ext cx="4279481" cy="26984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a:graphicFrameLocks/>
          </p:cNvGraphicFramePr>
          <p:nvPr>
            <p:extLst/>
          </p:nvPr>
        </p:nvGraphicFramePr>
        <p:xfrm>
          <a:off x="7992539" y="1685249"/>
          <a:ext cx="4292181" cy="28000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p:cNvGraphicFramePr>
            <a:graphicFrameLocks/>
          </p:cNvGraphicFramePr>
          <p:nvPr>
            <p:extLst/>
          </p:nvPr>
        </p:nvGraphicFramePr>
        <p:xfrm>
          <a:off x="2736439" y="4892129"/>
          <a:ext cx="4330277" cy="28254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Chart 10"/>
          <p:cNvGraphicFramePr>
            <a:graphicFrameLocks/>
          </p:cNvGraphicFramePr>
          <p:nvPr>
            <p:extLst/>
          </p:nvPr>
        </p:nvGraphicFramePr>
        <p:xfrm>
          <a:off x="7992541" y="4892129"/>
          <a:ext cx="4355675" cy="2825475"/>
        </p:xfrm>
        <a:graphic>
          <a:graphicData uri="http://schemas.openxmlformats.org/drawingml/2006/chart">
            <c:chart xmlns:c="http://schemas.openxmlformats.org/drawingml/2006/chart" xmlns:r="http://schemas.openxmlformats.org/officeDocument/2006/relationships" r:id="rId10"/>
          </a:graphicData>
        </a:graphic>
      </p:graphicFrame>
      <p:sp>
        <p:nvSpPr>
          <p:cNvPr id="3" name="Date Placeholder 2"/>
          <p:cNvSpPr>
            <a:spLocks noGrp="1"/>
          </p:cNvSpPr>
          <p:nvPr>
            <p:ph type="dt" sz="half" idx="10"/>
          </p:nvPr>
        </p:nvSpPr>
        <p:spPr/>
        <p:txBody>
          <a:bodyPr rtlCol="0"/>
          <a:lstStyle/>
          <a:p>
            <a:pPr rtl="0"/>
            <a:r>
              <a:rPr lang="nb-NO"/>
              <a:t>23.10.2014</a:t>
            </a:r>
            <a:endParaRPr lang="nb-NO" dirty="0"/>
          </a:p>
        </p:txBody>
      </p:sp>
      <p:sp>
        <p:nvSpPr>
          <p:cNvPr id="4" name="Footer Placeholder 3"/>
          <p:cNvSpPr>
            <a:spLocks noGrp="1"/>
          </p:cNvSpPr>
          <p:nvPr>
            <p:ph type="ftr" sz="quarter" idx="11"/>
          </p:nvPr>
        </p:nvSpPr>
        <p:spPr/>
        <p:txBody>
          <a:bodyPr rtlCol="0"/>
          <a:lstStyle/>
          <a:p>
            <a:pPr rtl="0"/>
            <a:r>
              <a:rPr lang="nn-no"/>
              <a:t>Verktøy for kontraktsforvaltning</a:t>
            </a:r>
            <a:endParaRPr lang="nb-NO" dirty="0"/>
          </a:p>
        </p:txBody>
      </p:sp>
      <p:sp>
        <p:nvSpPr>
          <p:cNvPr id="6" name="TextBox 5"/>
          <p:cNvSpPr txBox="1"/>
          <p:nvPr/>
        </p:nvSpPr>
        <p:spPr>
          <a:xfrm rot="2045480">
            <a:off x="9623473" y="1184674"/>
            <a:ext cx="5046428" cy="1485600"/>
          </a:xfrm>
          <a:prstGeom prst="rect">
            <a:avLst/>
          </a:prstGeom>
          <a:noFill/>
        </p:spPr>
        <p:txBody>
          <a:bodyPr wrap="square" rtlCol="0">
            <a:spAutoFit/>
          </a:bodyPr>
          <a:lstStyle/>
          <a:p>
            <a:pPr rtl="0"/>
            <a:r>
              <a:rPr lang="nn-no" sz="3018">
                <a:solidFill>
                  <a:srgbClr val="FF0000"/>
                </a:solidFill>
              </a:rPr>
              <a:t>ILLUSTRATIVT EKSEMPEL  PÅ VISUALISERING AV TRENDAR FOR KPI-ar</a:t>
            </a:r>
            <a:endParaRPr lang="nb-NO" sz="3018" dirty="0">
              <a:solidFill>
                <a:srgbClr val="FF0000"/>
              </a:solidFill>
            </a:endParaRPr>
          </a:p>
        </p:txBody>
      </p:sp>
      <p:sp>
        <p:nvSpPr>
          <p:cNvPr id="7" name="Rectangle 6"/>
          <p:cNvSpPr/>
          <p:nvPr/>
        </p:nvSpPr>
        <p:spPr>
          <a:xfrm>
            <a:off x="2633019" y="7442514"/>
            <a:ext cx="5315761" cy="131830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Dersom du nyttar "Verktøy for måling og oppfølging", kan du hente inn resultat frå måling av KPI-ane og presentere dette her.</a:t>
            </a:r>
          </a:p>
          <a:p>
            <a:pPr rtl="0"/>
            <a:endParaRPr lang="nb-NO" sz="1600" dirty="0">
              <a:solidFill>
                <a:schemeClr val="tx1"/>
              </a:solidFill>
            </a:endParaRPr>
          </a:p>
        </p:txBody>
      </p:sp>
    </p:spTree>
    <p:extLst>
      <p:ext uri="{BB962C8B-B14F-4D97-AF65-F5344CB8AC3E}">
        <p14:creationId xmlns:p14="http://schemas.microsoft.com/office/powerpoint/2010/main" val="78765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n-no" sz="3733"/>
              <a:t>Måling og rapportering (framhald)</a:t>
            </a:r>
            <a:endParaRPr lang="nb-NO" sz="3733" dirty="0"/>
          </a:p>
        </p:txBody>
      </p:sp>
      <p:graphicFrame>
        <p:nvGraphicFramePr>
          <p:cNvPr id="6" name="Content Placeholder 5"/>
          <p:cNvGraphicFramePr>
            <a:graphicFrameLocks noGrp="1"/>
          </p:cNvGraphicFramePr>
          <p:nvPr>
            <p:ph idx="1"/>
            <p:extLst/>
          </p:nvPr>
        </p:nvGraphicFramePr>
        <p:xfrm>
          <a:off x="2494213" y="2041698"/>
          <a:ext cx="11135962" cy="6208810"/>
        </p:xfrm>
        <a:graphic>
          <a:graphicData uri="http://schemas.openxmlformats.org/drawingml/2006/table">
            <a:tbl>
              <a:tblPr>
                <a:tableStyleId>{B301B821-A1FF-4177-AEE7-76D212191A09}</a:tableStyleId>
              </a:tblPr>
              <a:tblGrid>
                <a:gridCol w="614917">
                  <a:extLst>
                    <a:ext uri="{9D8B030D-6E8A-4147-A177-3AD203B41FA5}">
                      <a16:colId xmlns:a16="http://schemas.microsoft.com/office/drawing/2014/main" val="20000"/>
                    </a:ext>
                  </a:extLst>
                </a:gridCol>
                <a:gridCol w="4082504">
                  <a:extLst>
                    <a:ext uri="{9D8B030D-6E8A-4147-A177-3AD203B41FA5}">
                      <a16:colId xmlns:a16="http://schemas.microsoft.com/office/drawing/2014/main" val="20001"/>
                    </a:ext>
                  </a:extLst>
                </a:gridCol>
                <a:gridCol w="1332485">
                  <a:extLst>
                    <a:ext uri="{9D8B030D-6E8A-4147-A177-3AD203B41FA5}">
                      <a16:colId xmlns:a16="http://schemas.microsoft.com/office/drawing/2014/main" val="20002"/>
                    </a:ext>
                  </a:extLst>
                </a:gridCol>
                <a:gridCol w="2183005">
                  <a:extLst>
                    <a:ext uri="{9D8B030D-6E8A-4147-A177-3AD203B41FA5}">
                      <a16:colId xmlns:a16="http://schemas.microsoft.com/office/drawing/2014/main" val="20003"/>
                    </a:ext>
                  </a:extLst>
                </a:gridCol>
                <a:gridCol w="1615990">
                  <a:extLst>
                    <a:ext uri="{9D8B030D-6E8A-4147-A177-3AD203B41FA5}">
                      <a16:colId xmlns:a16="http://schemas.microsoft.com/office/drawing/2014/main" val="20004"/>
                    </a:ext>
                  </a:extLst>
                </a:gridCol>
                <a:gridCol w="1307060">
                  <a:extLst>
                    <a:ext uri="{9D8B030D-6E8A-4147-A177-3AD203B41FA5}">
                      <a16:colId xmlns:a16="http://schemas.microsoft.com/office/drawing/2014/main" val="20005"/>
                    </a:ext>
                  </a:extLst>
                </a:gridCol>
              </a:tblGrid>
              <a:tr h="953619">
                <a:tc>
                  <a:txBody>
                    <a:bodyPr/>
                    <a:lstStyle/>
                    <a:p>
                      <a:pPr rtl="0">
                        <a:spcAft>
                          <a:spcPts val="0"/>
                        </a:spcAft>
                      </a:pPr>
                      <a:r>
                        <a:rPr lang="nn-no" sz="1600" b="1">
                          <a:solidFill>
                            <a:schemeClr val="bg1"/>
                          </a:solidFill>
                        </a:rPr>
                        <a:t>KPI nr.</a:t>
                      </a:r>
                      <a:endParaRPr lang="nb-NO" sz="1600" b="1" dirty="0">
                        <a:solidFill>
                          <a:schemeClr val="bg1"/>
                        </a:solidFill>
                        <a:latin typeface="Times New Roman"/>
                        <a:ea typeface="Times New Roman"/>
                      </a:endParaRPr>
                    </a:p>
                  </a:txBody>
                  <a:tcPr marL="81792" marR="81792" marT="0" marB="0" anchor="ctr">
                    <a:solidFill>
                      <a:schemeClr val="accent1"/>
                    </a:solidFill>
                  </a:tcPr>
                </a:tc>
                <a:tc>
                  <a:txBody>
                    <a:bodyPr/>
                    <a:lstStyle/>
                    <a:p>
                      <a:pPr rtl="0">
                        <a:spcAft>
                          <a:spcPts val="0"/>
                        </a:spcAft>
                      </a:pPr>
                      <a:r>
                        <a:rPr lang="nn-no" sz="1600" b="1">
                          <a:solidFill>
                            <a:schemeClr val="bg1"/>
                          </a:solidFill>
                        </a:rPr>
                        <a:t>Analyse</a:t>
                      </a:r>
                      <a:endParaRPr lang="nb-NO" sz="1600" b="1" dirty="0">
                        <a:solidFill>
                          <a:schemeClr val="bg1"/>
                        </a:solidFill>
                        <a:latin typeface="Times New Roman"/>
                        <a:ea typeface="Times New Roman"/>
                      </a:endParaRPr>
                    </a:p>
                  </a:txBody>
                  <a:tcPr marL="81792" marR="81792" marT="0" marB="0" anchor="ctr">
                    <a:solidFill>
                      <a:schemeClr val="accent1"/>
                    </a:solidFill>
                  </a:tcPr>
                </a:tc>
                <a:tc>
                  <a:txBody>
                    <a:bodyPr/>
                    <a:lstStyle/>
                    <a:p>
                      <a:pPr rtl="0">
                        <a:spcAft>
                          <a:spcPts val="0"/>
                        </a:spcAft>
                      </a:pPr>
                      <a:r>
                        <a:rPr lang="nn-no" sz="1600" b="1">
                          <a:solidFill>
                            <a:schemeClr val="bg1"/>
                          </a:solidFill>
                        </a:rPr>
                        <a:t>Tiltak nødvendig (JA/NEI)</a:t>
                      </a:r>
                      <a:endParaRPr lang="nb-NO" sz="1600" b="1" dirty="0">
                        <a:solidFill>
                          <a:schemeClr val="bg1"/>
                        </a:solidFill>
                        <a:latin typeface="Times New Roman"/>
                        <a:ea typeface="Times New Roman"/>
                      </a:endParaRPr>
                    </a:p>
                  </a:txBody>
                  <a:tcPr marL="81792" marR="81792" marT="0" marB="0" anchor="ctr">
                    <a:solidFill>
                      <a:schemeClr val="accent1"/>
                    </a:solidFill>
                  </a:tcPr>
                </a:tc>
                <a:tc>
                  <a:txBody>
                    <a:bodyPr/>
                    <a:lstStyle/>
                    <a:p>
                      <a:pPr rtl="0">
                        <a:spcAft>
                          <a:spcPts val="0"/>
                        </a:spcAft>
                      </a:pPr>
                      <a:r>
                        <a:rPr lang="nn-no" sz="1600" b="1" kern="1200">
                          <a:solidFill>
                            <a:schemeClr val="bg1"/>
                          </a:solidFill>
                          <a:latin typeface="+mn-lt"/>
                          <a:ea typeface="+mn-ea"/>
                          <a:cs typeface="+mn-cs"/>
                        </a:rPr>
                        <a:t>Tiltak</a:t>
                      </a:r>
                      <a:endParaRPr lang="nb-NO" sz="1600" b="1" kern="1200" dirty="0">
                        <a:solidFill>
                          <a:schemeClr val="bg1"/>
                        </a:solidFill>
                        <a:latin typeface="+mn-lt"/>
                        <a:ea typeface="+mn-ea"/>
                        <a:cs typeface="+mn-cs"/>
                      </a:endParaRPr>
                    </a:p>
                  </a:txBody>
                  <a:tcPr marL="81792" marR="81792" marT="0" marB="0" anchor="ctr">
                    <a:solidFill>
                      <a:schemeClr val="accent1"/>
                    </a:solidFill>
                  </a:tcPr>
                </a:tc>
                <a:tc>
                  <a:txBody>
                    <a:bodyPr/>
                    <a:lstStyle/>
                    <a:p>
                      <a:pPr rtl="0">
                        <a:spcAft>
                          <a:spcPts val="0"/>
                        </a:spcAft>
                      </a:pPr>
                      <a:r>
                        <a:rPr lang="nn-no" sz="1600" b="1" kern="1200">
                          <a:solidFill>
                            <a:schemeClr val="bg1"/>
                          </a:solidFill>
                          <a:latin typeface="+mn-lt"/>
                          <a:ea typeface="+mn-ea"/>
                          <a:cs typeface="+mn-cs"/>
                        </a:rPr>
                        <a:t>Ansvarleg</a:t>
                      </a:r>
                      <a:endParaRPr lang="nb-NO" sz="1600" b="1" kern="1200" dirty="0">
                        <a:solidFill>
                          <a:schemeClr val="bg1"/>
                        </a:solidFill>
                        <a:latin typeface="+mn-lt"/>
                        <a:ea typeface="+mn-ea"/>
                        <a:cs typeface="+mn-cs"/>
                      </a:endParaRPr>
                    </a:p>
                  </a:txBody>
                  <a:tcPr marL="81792" marR="81792" marT="0" marB="0" anchor="ctr">
                    <a:solidFill>
                      <a:schemeClr val="accent1"/>
                    </a:solidFill>
                  </a:tcPr>
                </a:tc>
                <a:tc>
                  <a:txBody>
                    <a:bodyPr/>
                    <a:lstStyle/>
                    <a:p>
                      <a:pPr rtl="0">
                        <a:spcAft>
                          <a:spcPts val="0"/>
                        </a:spcAft>
                      </a:pPr>
                      <a:r>
                        <a:rPr lang="nn-no" sz="1600" b="1" kern="1200">
                          <a:solidFill>
                            <a:schemeClr val="bg1"/>
                          </a:solidFill>
                          <a:latin typeface="+mn-lt"/>
                          <a:ea typeface="+mn-ea"/>
                          <a:cs typeface="+mn-cs"/>
                        </a:rPr>
                        <a:t>Frist</a:t>
                      </a:r>
                      <a:endParaRPr lang="nb-NO" sz="1600" b="1" kern="1200" dirty="0">
                        <a:solidFill>
                          <a:schemeClr val="bg1"/>
                        </a:solidFill>
                        <a:latin typeface="+mn-lt"/>
                        <a:ea typeface="+mn-ea"/>
                        <a:cs typeface="+mn-cs"/>
                      </a:endParaRPr>
                    </a:p>
                  </a:txBody>
                  <a:tcPr marL="81792" marR="81792" marT="0" marB="0" anchor="ctr">
                    <a:solidFill>
                      <a:schemeClr val="accent1"/>
                    </a:solidFill>
                  </a:tcPr>
                </a:tc>
                <a:extLst>
                  <a:ext uri="{0D108BD9-81ED-4DB2-BD59-A6C34878D82A}">
                    <a16:rowId xmlns:a16="http://schemas.microsoft.com/office/drawing/2014/main" val="10000"/>
                  </a:ext>
                </a:extLst>
              </a:tr>
              <a:tr h="1054718">
                <a:tc>
                  <a:txBody>
                    <a:bodyPr/>
                    <a:lstStyle/>
                    <a:p>
                      <a:pPr rtl="0">
                        <a:spcAft>
                          <a:spcPts val="0"/>
                        </a:spcAft>
                      </a:pPr>
                      <a:r>
                        <a:rPr lang="nn-no" sz="1400" kern="1200">
                          <a:solidFill>
                            <a:schemeClr val="dk1"/>
                          </a:solidFill>
                          <a:latin typeface="+mn-lt"/>
                          <a:ea typeface="+mn-ea"/>
                          <a:cs typeface="+mn-cs"/>
                        </a:rPr>
                        <a:t>KPI 1</a:t>
                      </a:r>
                      <a:endParaRPr lang="nb-NO" sz="1400" kern="1200" dirty="0">
                        <a:solidFill>
                          <a:schemeClr val="dk1"/>
                        </a:solidFill>
                        <a:latin typeface="+mn-lt"/>
                        <a:ea typeface="+mn-ea"/>
                        <a:cs typeface="+mn-cs"/>
                      </a:endParaRPr>
                    </a:p>
                  </a:txBody>
                  <a:tcPr marL="81792" marR="81792" marT="0" marB="0"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124157">
                <a:tc>
                  <a:txBody>
                    <a:bodyPr/>
                    <a:lstStyle/>
                    <a:p>
                      <a:pPr rtl="0">
                        <a:spcAft>
                          <a:spcPts val="0"/>
                        </a:spcAft>
                      </a:pPr>
                      <a:r>
                        <a:rPr lang="nn-no" sz="1400" kern="1200">
                          <a:solidFill>
                            <a:schemeClr val="dk1"/>
                          </a:solidFill>
                          <a:latin typeface="+mn-lt"/>
                          <a:ea typeface="+mn-ea"/>
                          <a:cs typeface="+mn-cs"/>
                        </a:rPr>
                        <a:t>KPI 2</a:t>
                      </a:r>
                      <a:endParaRPr lang="nb-NO" sz="1400" kern="1200" dirty="0">
                        <a:solidFill>
                          <a:schemeClr val="dk1"/>
                        </a:solidFill>
                        <a:latin typeface="+mn-lt"/>
                        <a:ea typeface="+mn-ea"/>
                        <a:cs typeface="+mn-cs"/>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981803">
                <a:tc>
                  <a:txBody>
                    <a:bodyPr/>
                    <a:lstStyle/>
                    <a:p>
                      <a:pPr rtl="0">
                        <a:spcAft>
                          <a:spcPts val="0"/>
                        </a:spcAft>
                      </a:pPr>
                      <a:r>
                        <a:rPr lang="nn-no" sz="1400" kern="1200">
                          <a:solidFill>
                            <a:schemeClr val="dk1"/>
                          </a:solidFill>
                          <a:latin typeface="+mn-lt"/>
                          <a:ea typeface="+mn-ea"/>
                          <a:cs typeface="+mn-cs"/>
                        </a:rPr>
                        <a:t>KPI 3</a:t>
                      </a:r>
                      <a:endParaRPr lang="nb-NO" sz="1400" kern="1200" dirty="0">
                        <a:solidFill>
                          <a:schemeClr val="dk1"/>
                        </a:solidFill>
                        <a:latin typeface="+mn-lt"/>
                        <a:ea typeface="+mn-ea"/>
                        <a:cs typeface="+mn-cs"/>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096346">
                <a:tc>
                  <a:txBody>
                    <a:bodyPr/>
                    <a:lstStyle/>
                    <a:p>
                      <a:pPr rtl="0">
                        <a:spcAft>
                          <a:spcPts val="0"/>
                        </a:spcAft>
                      </a:pPr>
                      <a:r>
                        <a:rPr lang="nn-no" sz="1400" kern="1200">
                          <a:solidFill>
                            <a:schemeClr val="dk1"/>
                          </a:solidFill>
                          <a:latin typeface="+mn-lt"/>
                          <a:ea typeface="+mn-ea"/>
                          <a:cs typeface="+mn-cs"/>
                        </a:rPr>
                        <a:t>KPI 4</a:t>
                      </a:r>
                      <a:endParaRPr lang="nb-NO" sz="1400" kern="1200" dirty="0">
                        <a:solidFill>
                          <a:schemeClr val="dk1"/>
                        </a:solidFill>
                        <a:latin typeface="+mn-lt"/>
                        <a:ea typeface="+mn-ea"/>
                        <a:cs typeface="+mn-cs"/>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998167">
                <a:tc>
                  <a:txBody>
                    <a:bodyPr/>
                    <a:lstStyle/>
                    <a:p>
                      <a:pPr rtl="0">
                        <a:spcAft>
                          <a:spcPts val="0"/>
                        </a:spcAft>
                      </a:pPr>
                      <a:r>
                        <a:rPr lang="nn-no" sz="1400" kern="1200">
                          <a:solidFill>
                            <a:schemeClr val="dk1"/>
                          </a:solidFill>
                          <a:latin typeface="+mn-lt"/>
                          <a:ea typeface="+mn-ea"/>
                          <a:cs typeface="+mn-cs"/>
                        </a:rPr>
                        <a:t>KPI 5</a:t>
                      </a:r>
                      <a:endParaRPr lang="nb-NO" sz="1400" kern="1200" dirty="0">
                        <a:solidFill>
                          <a:schemeClr val="dk1"/>
                        </a:solidFill>
                        <a:latin typeface="+mn-lt"/>
                        <a:ea typeface="+mn-ea"/>
                        <a:cs typeface="+mn-cs"/>
                      </a:endParaRPr>
                    </a:p>
                  </a:txBody>
                  <a:tcPr marL="81792" marR="81792"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FFFFCC"/>
                    </a:solidFill>
                  </a:tcPr>
                </a:tc>
                <a:tc>
                  <a:txBody>
                    <a:bodyPr/>
                    <a:lstStyle/>
                    <a:p>
                      <a:pPr rtl="0">
                        <a:spcAft>
                          <a:spcPts val="0"/>
                        </a:spcAft>
                      </a:pPr>
                      <a:endParaRPr lang="nb-NO" sz="1400" kern="1200" dirty="0">
                        <a:solidFill>
                          <a:schemeClr val="dk1"/>
                        </a:solidFill>
                        <a:latin typeface="+mn-lt"/>
                        <a:ea typeface="+mn-ea"/>
                        <a:cs typeface="+mn-cs"/>
                      </a:endParaRPr>
                    </a:p>
                  </a:txBody>
                  <a:tcPr marL="81792" marR="81792"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05"/>
                  </a:ext>
                </a:extLst>
              </a:tr>
            </a:tbl>
          </a:graphicData>
        </a:graphic>
      </p:graphicFrame>
      <p:sp>
        <p:nvSpPr>
          <p:cNvPr id="4" name="Rectangle 3"/>
          <p:cNvSpPr/>
          <p:nvPr/>
        </p:nvSpPr>
        <p:spPr>
          <a:xfrm>
            <a:off x="8314412" y="5713153"/>
            <a:ext cx="5315761" cy="252321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Ved å følge utviklinga på KPI-ane over tid kan du avgjere om det er nødvendig å sette i verk tiltak for å betre resultata. </a:t>
            </a:r>
          </a:p>
          <a:p>
            <a:pPr rtl="0"/>
            <a:endParaRPr lang="nb-NO" sz="1600" dirty="0">
              <a:solidFill>
                <a:schemeClr val="tx1"/>
              </a:solidFill>
            </a:endParaRPr>
          </a:p>
          <a:p>
            <a:pPr rtl="0"/>
            <a:r>
              <a:rPr lang="nn-no" sz="1600">
                <a:solidFill>
                  <a:schemeClr val="tx1"/>
                </a:solidFill>
              </a:rPr>
              <a:t>Skildre analysen som er gjort for å finne årsaka til avvika, og kva for tiltak som eventuelt er sette i verk,og kven som er ansvarleg og frist. Dersom "Verktøy for måling og oppfølging" er brukt, anbefaler vi at de ser direkte i det for å unngå dobbeltarbeid.</a:t>
            </a:r>
          </a:p>
          <a:p>
            <a:pPr rtl="0"/>
            <a:endParaRPr lang="nb-NO" sz="1600" dirty="0">
              <a:solidFill>
                <a:schemeClr val="tx1"/>
              </a:solidFill>
            </a:endParaRPr>
          </a:p>
        </p:txBody>
      </p:sp>
      <p:sp>
        <p:nvSpPr>
          <p:cNvPr id="3" name="Date Placeholder 2"/>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25301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121908" tIns="60954" rIns="121908" bIns="60954" numCol="1" rtlCol="0" anchor="ctr" anchorCtr="0" compatLnSpc="1">
            <a:prstTxWarp prst="textNoShape">
              <a:avLst/>
            </a:prstTxWarp>
            <a:normAutofit/>
          </a:bodyPr>
          <a:lstStyle/>
          <a:p>
            <a:pPr rtl="0"/>
            <a:r>
              <a:rPr lang="nn-no" sz="3733"/>
              <a:t>Introduksjon</a:t>
            </a:r>
            <a:endParaRPr lang="nb-NO" sz="3733" dirty="0">
              <a:solidFill>
                <a:srgbClr val="FF0000"/>
              </a:solidFill>
            </a:endParaRPr>
          </a:p>
        </p:txBody>
      </p:sp>
      <p:sp>
        <p:nvSpPr>
          <p:cNvPr id="3" name="Content Placeholder 2"/>
          <p:cNvSpPr>
            <a:spLocks noGrp="1"/>
          </p:cNvSpPr>
          <p:nvPr>
            <p:ph idx="1"/>
          </p:nvPr>
        </p:nvSpPr>
        <p:spPr>
          <a:xfrm>
            <a:off x="2751134" y="1752877"/>
            <a:ext cx="10971728" cy="6414991"/>
          </a:xfrm>
        </p:spPr>
        <p:txBody>
          <a:bodyPr rtlCol="0">
            <a:normAutofit/>
          </a:bodyPr>
          <a:lstStyle/>
          <a:p>
            <a:pPr marL="7597" lvl="1" indent="0" defTabSz="1219355">
              <a:spcBef>
                <a:spcPts val="0"/>
              </a:spcBef>
              <a:spcAft>
                <a:spcPts val="717"/>
              </a:spcAft>
              <a:buClr>
                <a:srgbClr val="000000"/>
              </a:buClr>
              <a:buNone/>
            </a:pPr>
            <a:r>
              <a:rPr lang="nn-no" sz="1600" b="1" dirty="0"/>
              <a:t>Føremål med dokumentet</a:t>
            </a:r>
            <a:br>
              <a:rPr lang="nb-NO" sz="1600" dirty="0"/>
            </a:br>
            <a:r>
              <a:rPr lang="nn-no" sz="1600" dirty="0"/>
              <a:t>God oppfølging er kritisk for å kunne realisere måla med ein avtale. Denne malen for kontraktsforvaltning vil fungere som ei sjekkliste og gi struktur for arbeidet. Han vil gi oversikt over korleis vi sikrar at leverandøren oppfyller forpliktingane sine, og at eiga verksemd tar i bruk avtalen. </a:t>
            </a:r>
            <a:endParaRPr lang="nb-NO" sz="1600" dirty="0"/>
          </a:p>
          <a:p>
            <a:pPr marL="7597" lvl="1" indent="0" defTabSz="1219355">
              <a:spcBef>
                <a:spcPts val="0"/>
              </a:spcBef>
              <a:spcAft>
                <a:spcPts val="717"/>
              </a:spcAft>
              <a:buClr>
                <a:srgbClr val="000000"/>
              </a:buClr>
              <a:buNone/>
            </a:pPr>
            <a:r>
              <a:rPr lang="nn-no" sz="1600" dirty="0"/>
              <a:t>Malen hjelper avtaleansvarlege å </a:t>
            </a:r>
            <a:r>
              <a:rPr lang="nn-no" sz="1600" dirty="0" err="1"/>
              <a:t>oppsummere</a:t>
            </a:r>
            <a:r>
              <a:rPr lang="nn-no" sz="1600" dirty="0"/>
              <a:t> grunnleggande informasjon om avtalen og relasjonen til leverandøren på ein stad, i eit format eigna for presentasjon. Vi viser elles til "Rettleiar for kontraktsoppfølging av offentlege anskaffingar" for meir informasjon om kontraktsforvaltning og oppfølging av kontrakt.</a:t>
            </a:r>
            <a:endParaRPr lang="nb-NO" sz="1600" dirty="0"/>
          </a:p>
          <a:p>
            <a:pPr marL="7597" lvl="1" indent="0" defTabSz="1219355">
              <a:spcBef>
                <a:spcPts val="0"/>
              </a:spcBef>
              <a:spcAft>
                <a:spcPts val="717"/>
              </a:spcAft>
              <a:buClr>
                <a:srgbClr val="000000"/>
              </a:buClr>
              <a:buNone/>
            </a:pPr>
            <a:r>
              <a:rPr lang="nn-no" sz="1600" b="1" dirty="0"/>
              <a:t>Når bør verktøyet brukast?</a:t>
            </a:r>
          </a:p>
          <a:p>
            <a:pPr marL="7597" lvl="1" indent="0" defTabSz="1219355">
              <a:spcBef>
                <a:spcPts val="0"/>
              </a:spcBef>
              <a:spcAft>
                <a:spcPts val="717"/>
              </a:spcAft>
              <a:buClr>
                <a:srgbClr val="000000"/>
              </a:buClr>
              <a:buNone/>
            </a:pPr>
            <a:r>
              <a:rPr lang="nn-no" sz="1600" dirty="0"/>
              <a:t>Dette er eit omfattande verktøy for oppfølging som kan nyttast som utgangspunkt for dei fleste kontraktar, men tidsbruk og dokumentasjon bør vere proporsjonal med kor viktig kontrakten og leverandøren er for eiga verksemd. Ei plassering av ei vare-/tenestegruppe i ein </a:t>
            </a:r>
            <a:r>
              <a:rPr lang="nn-no" sz="1600" dirty="0" err="1"/>
              <a:t>Kraljics</a:t>
            </a:r>
            <a:r>
              <a:rPr lang="nn-no" sz="1600" dirty="0"/>
              <a:t>-matrise (Sjå separat verktøy) vil gi føringar for korleis samarbeidet med leverandøren bør vere. Det vil i tillegg gi ein indikasjon om behov for oppfølging og eigen ressursbruk.</a:t>
            </a:r>
          </a:p>
          <a:p>
            <a:pPr marL="7597" lvl="1" indent="0" defTabSz="1219355">
              <a:spcBef>
                <a:spcPts val="0"/>
              </a:spcBef>
              <a:spcAft>
                <a:spcPts val="717"/>
              </a:spcAft>
              <a:buClr>
                <a:srgbClr val="000000"/>
              </a:buClr>
              <a:buNone/>
            </a:pPr>
            <a:r>
              <a:rPr lang="nn-no" sz="1600" dirty="0"/>
              <a:t>Dokumentet bør oppdaterast kontinuerleg gjennom løpetida for avtalen.</a:t>
            </a:r>
            <a:endParaRPr lang="nb-NO" sz="1600" b="1" dirty="0"/>
          </a:p>
          <a:p>
            <a:pPr marL="7597" lvl="1" indent="0" defTabSz="1219355">
              <a:spcBef>
                <a:spcPts val="0"/>
              </a:spcBef>
              <a:spcAft>
                <a:spcPts val="717"/>
              </a:spcAft>
              <a:buClr>
                <a:srgbClr val="000000"/>
              </a:buClr>
              <a:buNone/>
            </a:pPr>
            <a:r>
              <a:rPr lang="nn-no" sz="1600" b="1" dirty="0"/>
              <a:t>Korleis vert informasjonen brukt vidare i prosessen?</a:t>
            </a:r>
            <a:endParaRPr lang="nb-NO" sz="1600" b="1" dirty="0"/>
          </a:p>
          <a:p>
            <a:pPr marL="7597" lvl="1" indent="0" defTabSz="1219355">
              <a:spcBef>
                <a:spcPts val="0"/>
              </a:spcBef>
              <a:spcAft>
                <a:spcPts val="717"/>
              </a:spcAft>
              <a:buClr>
                <a:srgbClr val="000000"/>
              </a:buClr>
              <a:buNone/>
            </a:pPr>
            <a:r>
              <a:rPr lang="nn-no" sz="1600" dirty="0"/>
              <a:t>Informasjonen som vert samla i verktøyet, kan nyttast både til intern oppfølging og i kontakt med leverandøren. Den siste delen av dokumentet kan også nyttast som eit utgangspunkt for ein agenda i oppstarts- og oppfølgingsmøte med leverandøren. </a:t>
            </a:r>
          </a:p>
          <a:p>
            <a:pPr marL="7597" lvl="1" indent="0" defTabSz="1219355">
              <a:spcBef>
                <a:spcPts val="0"/>
              </a:spcBef>
              <a:spcAft>
                <a:spcPts val="717"/>
              </a:spcAft>
              <a:buClr>
                <a:srgbClr val="000000"/>
              </a:buClr>
              <a:buNone/>
            </a:pPr>
            <a:r>
              <a:rPr lang="nn-no" sz="1600" b="1" dirty="0"/>
              <a:t>Rettleiing</a:t>
            </a:r>
          </a:p>
          <a:p>
            <a:pPr marL="7597" lvl="1" indent="0" defTabSz="1219355">
              <a:spcBef>
                <a:spcPts val="0"/>
              </a:spcBef>
              <a:spcAft>
                <a:spcPts val="717"/>
              </a:spcAft>
              <a:buClr>
                <a:srgbClr val="000000"/>
              </a:buClr>
              <a:buNone/>
            </a:pPr>
            <a:r>
              <a:rPr lang="nn-no" sz="1600" dirty="0"/>
              <a:t>På kvar side finn du informasjon om utfylling og føremål i form av ein tekstboks som kan slettast når du har sett deg inn i innhaldet. Informasjonen ligg også tilgjengeleg i notat-feltet på kvar side. Dokumentet kan tilpassast til kvar enkelt avtale med tanke på omfang, og du plukkar ut dei sidene du sjølv synest er relevante i forhold til storleiken på avtalen og kor strategisk viktig han er. Ein del informasjon kan hentast frå andre verktøy. Du får då vurdere om dei enklare variantane av verktøy i malen skal brukast eller om dei skal slettast og du skal hente inn bilde frå, og referere til, separate dokument.</a:t>
            </a:r>
            <a:endParaRPr lang="nb-NO" sz="1600" dirty="0"/>
          </a:p>
          <a:p>
            <a:pPr marL="7597" lvl="1" indent="0" defTabSz="1219355">
              <a:spcBef>
                <a:spcPts val="0"/>
              </a:spcBef>
              <a:spcAft>
                <a:spcPts val="717"/>
              </a:spcAft>
              <a:buClr>
                <a:srgbClr val="000000"/>
              </a:buClr>
              <a:buNone/>
            </a:pPr>
            <a:endParaRPr lang="nb-NO" sz="1600" dirty="0"/>
          </a:p>
          <a:p>
            <a:pPr marL="0" indent="0">
              <a:buNone/>
            </a:pPr>
            <a:endParaRPr lang="nb-NO" sz="1600" dirty="0"/>
          </a:p>
        </p:txBody>
      </p:sp>
      <p:sp>
        <p:nvSpPr>
          <p:cNvPr id="4" name="Date Placeholder 3"/>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83851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n-no" sz="3733"/>
              <a:t>Kontrollrutinar</a:t>
            </a:r>
            <a:endParaRPr lang="nb-NO" sz="3733" dirty="0"/>
          </a:p>
        </p:txBody>
      </p:sp>
      <p:graphicFrame>
        <p:nvGraphicFramePr>
          <p:cNvPr id="4" name="Content Placeholder 3"/>
          <p:cNvGraphicFramePr>
            <a:graphicFrameLocks noGrp="1"/>
          </p:cNvGraphicFramePr>
          <p:nvPr>
            <p:ph idx="1"/>
            <p:extLst/>
          </p:nvPr>
        </p:nvGraphicFramePr>
        <p:xfrm>
          <a:off x="2698044" y="1928303"/>
          <a:ext cx="10716572" cy="5434833"/>
        </p:xfrm>
        <a:graphic>
          <a:graphicData uri="http://schemas.openxmlformats.org/drawingml/2006/table">
            <a:tbl>
              <a:tblPr firstRow="1" bandRow="1">
                <a:tableStyleId>{69012ECD-51FC-41F1-AA8D-1B2483CD663E}</a:tableStyleId>
              </a:tblPr>
              <a:tblGrid>
                <a:gridCol w="2282232">
                  <a:extLst>
                    <a:ext uri="{9D8B030D-6E8A-4147-A177-3AD203B41FA5}">
                      <a16:colId xmlns:a16="http://schemas.microsoft.com/office/drawing/2014/main" val="20000"/>
                    </a:ext>
                  </a:extLst>
                </a:gridCol>
                <a:gridCol w="3998178">
                  <a:extLst>
                    <a:ext uri="{9D8B030D-6E8A-4147-A177-3AD203B41FA5}">
                      <a16:colId xmlns:a16="http://schemas.microsoft.com/office/drawing/2014/main" val="20001"/>
                    </a:ext>
                  </a:extLst>
                </a:gridCol>
                <a:gridCol w="4436163">
                  <a:extLst>
                    <a:ext uri="{9D8B030D-6E8A-4147-A177-3AD203B41FA5}">
                      <a16:colId xmlns:a16="http://schemas.microsoft.com/office/drawing/2014/main" val="20002"/>
                    </a:ext>
                  </a:extLst>
                </a:gridCol>
              </a:tblGrid>
              <a:tr h="603870">
                <a:tc>
                  <a:txBody>
                    <a:bodyPr/>
                    <a:lstStyle/>
                    <a:p>
                      <a:pPr rtl="0">
                        <a:spcAft>
                          <a:spcPts val="0"/>
                        </a:spcAft>
                      </a:pPr>
                      <a:r>
                        <a:rPr lang="nn-no" sz="1600"/>
                        <a:t>Område</a:t>
                      </a:r>
                      <a:endParaRPr lang="nb-NO" sz="1600" b="1" dirty="0">
                        <a:solidFill>
                          <a:schemeClr val="tx1"/>
                        </a:solidFill>
                        <a:latin typeface="+mn-lt"/>
                        <a:ea typeface="Times New Roman"/>
                        <a:cs typeface="Times New Roman"/>
                      </a:endParaRPr>
                    </a:p>
                  </a:txBody>
                  <a:tcPr marL="47159" marR="47159" marT="0" marB="0"/>
                </a:tc>
                <a:tc>
                  <a:txBody>
                    <a:bodyPr/>
                    <a:lstStyle/>
                    <a:p>
                      <a:pPr rtl="0">
                        <a:spcAft>
                          <a:spcPts val="0"/>
                        </a:spcAft>
                      </a:pPr>
                      <a:r>
                        <a:rPr lang="nn-no" sz="1600"/>
                        <a:t>Kontrolltiltak</a:t>
                      </a:r>
                      <a:endParaRPr lang="nb-NO" sz="1600" b="1" dirty="0">
                        <a:solidFill>
                          <a:schemeClr val="tx1"/>
                        </a:solidFill>
                        <a:latin typeface="+mn-lt"/>
                        <a:ea typeface="Times New Roman"/>
                        <a:cs typeface="Times New Roman"/>
                      </a:endParaRPr>
                    </a:p>
                  </a:txBody>
                  <a:tcPr marL="47159" marR="47159" marT="0" marB="0"/>
                </a:tc>
                <a:tc>
                  <a:txBody>
                    <a:bodyPr/>
                    <a:lstStyle/>
                    <a:p>
                      <a:pPr rtl="0">
                        <a:spcAft>
                          <a:spcPts val="0"/>
                        </a:spcAft>
                      </a:pPr>
                      <a:r>
                        <a:rPr lang="nn-no" sz="1600" b="1" kern="1200">
                          <a:solidFill>
                            <a:schemeClr val="bg1"/>
                          </a:solidFill>
                          <a:latin typeface="+mn-lt"/>
                          <a:ea typeface="+mn-ea"/>
                          <a:cs typeface="+mn-cs"/>
                        </a:rPr>
                        <a:t>Sanksjonar</a:t>
                      </a:r>
                      <a:endParaRPr lang="nb-NO" sz="1600" b="1" kern="1200" dirty="0">
                        <a:solidFill>
                          <a:schemeClr val="bg1"/>
                        </a:solidFill>
                        <a:latin typeface="+mn-lt"/>
                        <a:ea typeface="+mn-ea"/>
                        <a:cs typeface="+mn-cs"/>
                      </a:endParaRPr>
                    </a:p>
                  </a:txBody>
                  <a:tcPr marL="47159" marR="47159" marT="0" marB="0"/>
                </a:tc>
                <a:extLst>
                  <a:ext uri="{0D108BD9-81ED-4DB2-BD59-A6C34878D82A}">
                    <a16:rowId xmlns:a16="http://schemas.microsoft.com/office/drawing/2014/main" val="10000"/>
                  </a:ext>
                </a:extLst>
              </a:tr>
              <a:tr h="603870">
                <a:tc>
                  <a:txBody>
                    <a:bodyPr/>
                    <a:lstStyle/>
                    <a:p>
                      <a:pPr rtl="0">
                        <a:spcAft>
                          <a:spcPts val="0"/>
                        </a:spcAft>
                      </a:pPr>
                      <a:r>
                        <a:rPr lang="nn-no" sz="1600"/>
                        <a:t>Oppfølging av leveransen i kontrakten</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603870">
                <a:tc>
                  <a:txBody>
                    <a:bodyPr/>
                    <a:lstStyle/>
                    <a:p>
                      <a:pPr rtl="0">
                        <a:spcAft>
                          <a:spcPts val="0"/>
                        </a:spcAft>
                      </a:pPr>
                      <a:r>
                        <a:rPr lang="nn-no" sz="1600"/>
                        <a:t>Kontroll med fakturering</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731449">
                <a:tc>
                  <a:txBody>
                    <a:bodyPr/>
                    <a:lstStyle/>
                    <a:p>
                      <a:pPr rtl="0">
                        <a:spcAft>
                          <a:spcPts val="0"/>
                        </a:spcAft>
                      </a:pPr>
                      <a:r>
                        <a:rPr lang="nn-no" sz="1600"/>
                        <a:t>Oppfølging og kontroll av verdien av kontrakten</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500" dirty="0">
                        <a:solidFill>
                          <a:srgbClr val="0D0C0B"/>
                        </a:solidFill>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603870">
                <a:tc>
                  <a:txBody>
                    <a:bodyPr/>
                    <a:lstStyle/>
                    <a:p>
                      <a:pPr rtl="0">
                        <a:spcAft>
                          <a:spcPts val="0"/>
                        </a:spcAft>
                      </a:pPr>
                      <a:r>
                        <a:rPr lang="nn-no" sz="1600"/>
                        <a:t>Rutinar og retningslinjer</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603870">
                <a:tc>
                  <a:txBody>
                    <a:bodyPr/>
                    <a:lstStyle/>
                    <a:p>
                      <a:pPr rtl="0">
                        <a:spcAft>
                          <a:spcPts val="0"/>
                        </a:spcAft>
                      </a:pPr>
                      <a:r>
                        <a:rPr lang="nn-no" sz="1600"/>
                        <a:t>Reklamasjonar</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603870">
                <a:tc>
                  <a:txBody>
                    <a:bodyPr/>
                    <a:lstStyle/>
                    <a:p>
                      <a:pPr rtl="0">
                        <a:spcAft>
                          <a:spcPts val="0"/>
                        </a:spcAft>
                      </a:pPr>
                      <a:r>
                        <a:rPr lang="nn-no" sz="1600"/>
                        <a:t>Garanti</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603870">
                <a:tc>
                  <a:txBody>
                    <a:bodyPr/>
                    <a:lstStyle/>
                    <a:p>
                      <a:pPr rtl="0">
                        <a:spcAft>
                          <a:spcPts val="0"/>
                        </a:spcAft>
                      </a:pPr>
                      <a:r>
                        <a:rPr lang="nn-no" sz="1600"/>
                        <a:t>Endringsordre</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603870">
                <a:tc>
                  <a:txBody>
                    <a:bodyPr/>
                    <a:lstStyle/>
                    <a:p>
                      <a:pPr rtl="0">
                        <a:spcAft>
                          <a:spcPts val="0"/>
                        </a:spcAft>
                      </a:pPr>
                      <a:r>
                        <a:rPr lang="nn-no" sz="1600"/>
                        <a:t>Kontraktsbrot</a:t>
                      </a:r>
                      <a:endParaRPr lang="nb-NO" sz="1600" dirty="0">
                        <a:latin typeface="+mn-lt"/>
                        <a:ea typeface="Times New Roman"/>
                        <a:cs typeface="Times New Roman"/>
                      </a:endParaRPr>
                    </a:p>
                  </a:txBody>
                  <a:tcPr marL="47159" marR="47159"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500" kern="1200" dirty="0">
                        <a:solidFill>
                          <a:srgbClr val="0D0C0B"/>
                        </a:solidFill>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08"/>
                  </a:ext>
                </a:extLst>
              </a:tr>
            </a:tbl>
          </a:graphicData>
        </a:graphic>
      </p:graphicFrame>
      <p:sp>
        <p:nvSpPr>
          <p:cNvPr id="5" name="Rectangle 4"/>
          <p:cNvSpPr/>
          <p:nvPr/>
        </p:nvSpPr>
        <p:spPr>
          <a:xfrm>
            <a:off x="8059255" y="4508210"/>
            <a:ext cx="5315761" cy="340208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Kontrollrutinane skal vise korleis ein følger opp kontrakten og avdekker avvik. </a:t>
            </a:r>
          </a:p>
          <a:p>
            <a:pPr rtl="0"/>
            <a:endParaRPr lang="nb-NO" sz="1600" dirty="0">
              <a:solidFill>
                <a:schemeClr val="tx1"/>
              </a:solidFill>
            </a:endParaRPr>
          </a:p>
          <a:p>
            <a:pPr rtl="0"/>
            <a:r>
              <a:rPr lang="nn-no" sz="1600">
                <a:solidFill>
                  <a:schemeClr val="tx1"/>
                </a:solidFill>
              </a:rPr>
              <a:t>Det er viktig at kontrollrutinane heng saman med risikoanalysen. Dersom det er område som vert sett på som risikofrie, er det heller ikkje behov for å ha kontrollrutinar for dette.</a:t>
            </a:r>
          </a:p>
          <a:p>
            <a:pPr rtl="0"/>
            <a:endParaRPr lang="nb-NO" sz="1600" dirty="0">
              <a:solidFill>
                <a:schemeClr val="tx1"/>
              </a:solidFill>
            </a:endParaRPr>
          </a:p>
          <a:p>
            <a:pPr rtl="0"/>
            <a:r>
              <a:rPr lang="nn-no" sz="1600">
                <a:solidFill>
                  <a:schemeClr val="tx1"/>
                </a:solidFill>
              </a:rPr>
              <a:t>Kontrollrutinane bør også lenkast opp mot SLA-en for denne avtalen i den grad dette ligg føre.</a:t>
            </a:r>
          </a:p>
        </p:txBody>
      </p:sp>
      <p:sp>
        <p:nvSpPr>
          <p:cNvPr id="3" name="Date Placeholder 2"/>
          <p:cNvSpPr>
            <a:spLocks noGrp="1"/>
          </p:cNvSpPr>
          <p:nvPr>
            <p:ph type="dt" sz="half" idx="10"/>
          </p:nvPr>
        </p:nvSpPr>
        <p:spPr/>
        <p:txBody>
          <a:bodyPr rtlCol="0"/>
          <a:lstStyle/>
          <a:p>
            <a:pPr rtl="0"/>
            <a:r>
              <a:rPr lang="nb-NO"/>
              <a:t>23.10.2014</a:t>
            </a:r>
            <a:endParaRPr lang="nb-NO" dirty="0"/>
          </a:p>
        </p:txBody>
      </p:sp>
      <p:sp>
        <p:nvSpPr>
          <p:cNvPr id="6" name="Footer Placeholder 5"/>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360998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lstStyle/>
          <a:p>
            <a:pPr rtl="0"/>
            <a:r>
              <a:rPr lang="nn-no" sz="3733"/>
              <a:t>Innhald</a:t>
            </a:r>
            <a:endParaRPr lang="nb-NO" sz="3733" dirty="0"/>
          </a:p>
        </p:txBody>
      </p:sp>
      <p:sp>
        <p:nvSpPr>
          <p:cNvPr id="46083" name="Rectangle 3"/>
          <p:cNvSpPr>
            <a:spLocks noGrp="1" noChangeArrowheads="1"/>
          </p:cNvSpPr>
          <p:nvPr>
            <p:ph type="body" idx="1"/>
          </p:nvPr>
        </p:nvSpPr>
        <p:spPr/>
        <p:txBody>
          <a:bodyPr rtlCol="0"/>
          <a:lstStyle/>
          <a:p>
            <a:pPr rtl="0"/>
            <a:r>
              <a:rPr lang="nn-no" sz="2666"/>
              <a:t>Intern informasjon</a:t>
            </a:r>
          </a:p>
          <a:p>
            <a:pPr lvl="1" rtl="0"/>
            <a:r>
              <a:rPr lang="nn-no" sz="1600">
                <a:hlinkClick r:id="rId2" action="ppaction://hlinksldjump"/>
              </a:rPr>
              <a:t>Roller og ansvar i eigen organisasjon</a:t>
            </a:r>
            <a:endParaRPr lang="nb-NO" sz="1600" dirty="0"/>
          </a:p>
          <a:p>
            <a:pPr lvl="1" rtl="0"/>
            <a:r>
              <a:rPr lang="nn-no" sz="1600">
                <a:hlinkClick r:id="rId3" action="ppaction://hlinksldjump"/>
              </a:rPr>
              <a:t>Roller og ansvar hos leverandør</a:t>
            </a:r>
            <a:endParaRPr lang="nb-NO" sz="1600" dirty="0"/>
          </a:p>
          <a:p>
            <a:pPr lvl="1" rtl="0"/>
            <a:r>
              <a:rPr lang="nn-no" sz="1600">
                <a:hlinkClick r:id="rId4" action="ppaction://hlinksldjump"/>
              </a:rPr>
              <a:t>Informasjon om kontrakten</a:t>
            </a:r>
            <a:endParaRPr lang="nb-NO" sz="1600" dirty="0"/>
          </a:p>
          <a:p>
            <a:pPr lvl="1" rtl="0"/>
            <a:r>
              <a:rPr lang="nn-no" sz="1600">
                <a:hlinkClick r:id="rId5" action="ppaction://hlinksldjump"/>
              </a:rPr>
              <a:t>Rutinar for avrop</a:t>
            </a:r>
            <a:endParaRPr lang="nb-NO" sz="1600" dirty="0"/>
          </a:p>
          <a:p>
            <a:pPr lvl="1" rtl="0"/>
            <a:r>
              <a:rPr lang="nn-no" sz="1600">
                <a:hlinkClick r:id="rId6" action="ppaction://hlinksldjump"/>
              </a:rPr>
              <a:t>Risikoanalyse</a:t>
            </a:r>
            <a:endParaRPr lang="nb-NO" sz="1600" dirty="0"/>
          </a:p>
          <a:p>
            <a:pPr lvl="1" rtl="0"/>
            <a:r>
              <a:rPr lang="nn-no" sz="1600">
                <a:hlinkClick r:id="rId7" action="ppaction://hlinksldjump"/>
              </a:rPr>
              <a:t>Interessentanalyse</a:t>
            </a:r>
            <a:endParaRPr lang="nb-NO" sz="1600" dirty="0"/>
          </a:p>
          <a:p>
            <a:pPr lvl="1" rtl="0"/>
            <a:r>
              <a:rPr lang="nn-no" sz="1600">
                <a:hlinkClick r:id="rId8" action="ppaction://hlinksldjump"/>
              </a:rPr>
              <a:t>Kommunikasjonsplan</a:t>
            </a:r>
            <a:endParaRPr lang="nb-NO" sz="1600" dirty="0"/>
          </a:p>
          <a:p>
            <a:pPr rtl="0"/>
            <a:r>
              <a:rPr lang="nn-no" sz="2666"/>
              <a:t>Ekstern informasjon</a:t>
            </a:r>
          </a:p>
          <a:p>
            <a:pPr lvl="1" rtl="0"/>
            <a:r>
              <a:rPr lang="nn-no" sz="1600">
                <a:hlinkClick r:id="rId9" action="ppaction://hlinksldjump"/>
              </a:rPr>
              <a:t>Måling og rapportering</a:t>
            </a:r>
            <a:endParaRPr lang="nb-NO" sz="1600" dirty="0"/>
          </a:p>
          <a:p>
            <a:pPr lvl="1" rtl="0"/>
            <a:r>
              <a:rPr lang="nn-no" sz="1600">
                <a:hlinkClick r:id="rId10" action="ppaction://hlinksldjump"/>
              </a:rPr>
              <a:t>Kontrollrutinar og sanksjonar </a:t>
            </a:r>
            <a:endParaRPr lang="nb-NO" sz="1600" dirty="0"/>
          </a:p>
          <a:p>
            <a:pPr lvl="1" rtl="0"/>
            <a:r>
              <a:rPr lang="nn-no" sz="1600">
                <a:hlinkClick r:id="rId11" action="ppaction://hlinksldjump"/>
              </a:rPr>
              <a:t>Møteverksemd og forslag til agenda</a:t>
            </a:r>
            <a:endParaRPr lang="nb-NO" sz="1600" dirty="0"/>
          </a:p>
          <a:p>
            <a:pPr rtl="0"/>
            <a:endParaRPr lang="nb-NO" sz="2666" dirty="0"/>
          </a:p>
        </p:txBody>
      </p:sp>
      <p:sp>
        <p:nvSpPr>
          <p:cNvPr id="2" name="Date Placeholder 1"/>
          <p:cNvSpPr>
            <a:spLocks noGrp="1"/>
          </p:cNvSpPr>
          <p:nvPr>
            <p:ph type="dt" sz="half" idx="10"/>
          </p:nvPr>
        </p:nvSpPr>
        <p:spPr/>
        <p:txBody>
          <a:bodyPr rtlCol="0"/>
          <a:lstStyle/>
          <a:p>
            <a:pPr rtl="0"/>
            <a:r>
              <a:rPr lang="nb-NO"/>
              <a:t>23.10.2014</a:t>
            </a:r>
            <a:endParaRPr lang="nb-NO" dirty="0"/>
          </a:p>
        </p:txBody>
      </p:sp>
      <p:sp>
        <p:nvSpPr>
          <p:cNvPr id="3" name="Footer Placeholder 2"/>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95158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08967" y="3862840"/>
            <a:ext cx="10362188" cy="1815923"/>
          </a:xfrm>
        </p:spPr>
        <p:txBody>
          <a:bodyPr rtlCol="0">
            <a:normAutofit fontScale="90000"/>
          </a:bodyPr>
          <a:lstStyle/>
          <a:p>
            <a:pPr rtl="0"/>
            <a:r>
              <a:rPr lang="nn-no"/>
              <a:t>INTERN Informasjon</a:t>
            </a:r>
            <a:br>
              <a:rPr lang="nb-NO" dirty="0"/>
            </a:br>
            <a:br>
              <a:rPr lang="nb-NO" dirty="0"/>
            </a:br>
            <a:r>
              <a:rPr lang="nn-no" sz="1600"/>
              <a:t>Informasjonen som er samla i denne delen av verktøyet er først og fremst tenkt til internt bruk i eiga verksemd, men noko av innhaldet kan også vere relevant å dele med leverandøren</a:t>
            </a:r>
            <a:br>
              <a:rPr lang="nb-NO" dirty="0"/>
            </a:br>
            <a:endParaRPr lang="nb-NO" dirty="0"/>
          </a:p>
        </p:txBody>
      </p:sp>
      <p:sp>
        <p:nvSpPr>
          <p:cNvPr id="4" name="Date Placeholder 3"/>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203902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sz="3733"/>
              <a:t>Roller og ansvar i eigen organisasjon</a:t>
            </a:r>
            <a:endParaRPr lang="nb-NO" sz="3733" dirty="0"/>
          </a:p>
        </p:txBody>
      </p:sp>
      <p:graphicFrame>
        <p:nvGraphicFramePr>
          <p:cNvPr id="8" name="Plassholder for innhold 7"/>
          <p:cNvGraphicFramePr>
            <a:graphicFrameLocks noGrp="1"/>
          </p:cNvGraphicFramePr>
          <p:nvPr>
            <p:ph idx="1"/>
            <p:extLst/>
          </p:nvPr>
        </p:nvGraphicFramePr>
        <p:xfrm>
          <a:off x="2641342" y="2123542"/>
          <a:ext cx="11162211" cy="3488614"/>
        </p:xfrm>
        <a:graphic>
          <a:graphicData uri="http://schemas.openxmlformats.org/drawingml/2006/table">
            <a:tbl>
              <a:tblPr firstRow="1" bandRow="1">
                <a:tableStyleId>{69012ECD-51FC-41F1-AA8D-1B2483CD663E}</a:tableStyleId>
              </a:tblPr>
              <a:tblGrid>
                <a:gridCol w="2112128">
                  <a:extLst>
                    <a:ext uri="{9D8B030D-6E8A-4147-A177-3AD203B41FA5}">
                      <a16:colId xmlns:a16="http://schemas.microsoft.com/office/drawing/2014/main" val="20000"/>
                    </a:ext>
                  </a:extLst>
                </a:gridCol>
                <a:gridCol w="3246158">
                  <a:extLst>
                    <a:ext uri="{9D8B030D-6E8A-4147-A177-3AD203B41FA5}">
                      <a16:colId xmlns:a16="http://schemas.microsoft.com/office/drawing/2014/main" val="20001"/>
                    </a:ext>
                  </a:extLst>
                </a:gridCol>
                <a:gridCol w="3217807">
                  <a:extLst>
                    <a:ext uri="{9D8B030D-6E8A-4147-A177-3AD203B41FA5}">
                      <a16:colId xmlns:a16="http://schemas.microsoft.com/office/drawing/2014/main" val="20002"/>
                    </a:ext>
                  </a:extLst>
                </a:gridCol>
                <a:gridCol w="2586118">
                  <a:extLst>
                    <a:ext uri="{9D8B030D-6E8A-4147-A177-3AD203B41FA5}">
                      <a16:colId xmlns:a16="http://schemas.microsoft.com/office/drawing/2014/main" val="20003"/>
                    </a:ext>
                  </a:extLst>
                </a:gridCol>
              </a:tblGrid>
              <a:tr h="494405">
                <a:tc>
                  <a:txBody>
                    <a:bodyPr/>
                    <a:lstStyle/>
                    <a:p>
                      <a:pPr rtl="0">
                        <a:spcAft>
                          <a:spcPts val="0"/>
                        </a:spcAft>
                      </a:pPr>
                      <a:r>
                        <a:rPr lang="nn-no" sz="1600">
                          <a:effectLst/>
                        </a:rPr>
                        <a:t>Rolle</a:t>
                      </a:r>
                      <a:endParaRPr lang="nb-NO" sz="160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tcPr>
                </a:tc>
                <a:tc>
                  <a:txBody>
                    <a:bodyPr/>
                    <a:lstStyle/>
                    <a:p>
                      <a:pPr rtl="0">
                        <a:spcAft>
                          <a:spcPts val="0"/>
                        </a:spcAft>
                      </a:pPr>
                      <a:r>
                        <a:rPr lang="nn-no" sz="1600" noProof="0">
                          <a:effectLst/>
                        </a:rPr>
                        <a:t>Namn</a:t>
                      </a:r>
                      <a:endParaRPr lang="nb-NO" sz="1600" noProof="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rtl="0">
                        <a:spcAft>
                          <a:spcPts val="0"/>
                        </a:spcAft>
                      </a:pPr>
                      <a:r>
                        <a:rPr lang="nn-no" sz="1600" b="1" kern="1200">
                          <a:solidFill>
                            <a:schemeClr val="bg1"/>
                          </a:solidFill>
                          <a:effectLst/>
                          <a:latin typeface="+mn-lt"/>
                          <a:ea typeface="+mn-ea"/>
                          <a:cs typeface="+mn-cs"/>
                        </a:rPr>
                        <a:t>E-post</a:t>
                      </a:r>
                      <a:endParaRPr lang="nb-NO" sz="1600" b="1" kern="1200" dirty="0">
                        <a:solidFill>
                          <a:schemeClr val="bg1"/>
                        </a:solidFill>
                        <a:effectLst/>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rtl="0">
                        <a:spcAft>
                          <a:spcPts val="0"/>
                        </a:spcAft>
                      </a:pPr>
                      <a:r>
                        <a:rPr lang="nn-no" sz="1600" b="1" kern="1200">
                          <a:solidFill>
                            <a:schemeClr val="bg1"/>
                          </a:solidFill>
                          <a:effectLst/>
                          <a:latin typeface="+mn-lt"/>
                          <a:ea typeface="+mn-ea"/>
                          <a:cs typeface="+mn-cs"/>
                        </a:rPr>
                        <a:t>Telefonnummer</a:t>
                      </a:r>
                      <a:endParaRPr lang="nb-NO" sz="1600" b="1" kern="1200" dirty="0">
                        <a:solidFill>
                          <a:schemeClr val="bg1"/>
                        </a:solidFill>
                        <a:effectLst/>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0"/>
                  </a:ext>
                </a:extLst>
              </a:tr>
              <a:tr h="494405">
                <a:tc>
                  <a:txBody>
                    <a:bodyPr/>
                    <a:lstStyle/>
                    <a:p>
                      <a:pPr rtl="0">
                        <a:spcAft>
                          <a:spcPts val="0"/>
                        </a:spcAft>
                      </a:pPr>
                      <a:r>
                        <a:rPr lang="nn-no" sz="1600" noProof="0">
                          <a:effectLst/>
                        </a:rPr>
                        <a:t>Avtaleeigar</a:t>
                      </a:r>
                      <a:endParaRPr lang="nb-NO" sz="1600" noProof="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60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60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60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94405">
                <a:tc>
                  <a:txBody>
                    <a:bodyPr/>
                    <a:lstStyle/>
                    <a:p>
                      <a:pPr rtl="0"/>
                      <a:r>
                        <a:rPr lang="nn-no" sz="1600" kern="1200">
                          <a:solidFill>
                            <a:schemeClr val="tx1"/>
                          </a:solidFill>
                          <a:effectLst/>
                          <a:latin typeface="+mn-lt"/>
                          <a:ea typeface="+mn-ea"/>
                          <a:cs typeface="+mn-cs"/>
                        </a:rPr>
                        <a:t>Porteføljeansvarleg</a:t>
                      </a:r>
                      <a:endParaRPr lang="nb-NO" sz="1600" kern="1200" dirty="0">
                        <a:solidFill>
                          <a:schemeClr val="tx1"/>
                        </a:solidFill>
                        <a:effectLst/>
                        <a:latin typeface="+mn-lt"/>
                        <a:ea typeface="+mn-ea"/>
                        <a:cs typeface="+mn-cs"/>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94405">
                <a:tc>
                  <a:txBody>
                    <a:bodyPr/>
                    <a:lstStyle/>
                    <a:p>
                      <a:pPr rtl="0">
                        <a:spcAft>
                          <a:spcPts val="0"/>
                        </a:spcAft>
                      </a:pPr>
                      <a:r>
                        <a:rPr lang="nn-no" sz="1600">
                          <a:effectLst/>
                        </a:rPr>
                        <a:t>Avtaleforvaltar</a:t>
                      </a:r>
                      <a:endParaRPr lang="nb-NO" sz="160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944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600">
                          <a:effectLst/>
                        </a:rPr>
                        <a:t>Lokal avtaleansvarleg</a:t>
                      </a:r>
                      <a:endParaRPr lang="nb-NO" sz="160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522184">
                <a:tc>
                  <a:txBody>
                    <a:bodyPr/>
                    <a:lstStyle/>
                    <a:p>
                      <a:pPr rtl="0">
                        <a:spcAft>
                          <a:spcPts val="0"/>
                        </a:spcAft>
                      </a:pPr>
                      <a:r>
                        <a:rPr lang="nn-no" sz="1600" kern="1200">
                          <a:solidFill>
                            <a:schemeClr val="tx1"/>
                          </a:solidFill>
                          <a:effectLst/>
                          <a:latin typeface="+mn-lt"/>
                          <a:ea typeface="+mn-ea"/>
                          <a:cs typeface="+mn-cs"/>
                        </a:rPr>
                        <a:t>"Anna rolle"</a:t>
                      </a:r>
                      <a:endParaRPr lang="nb-NO" sz="1600" kern="1200" dirty="0">
                        <a:solidFill>
                          <a:schemeClr val="tx1"/>
                        </a:solidFill>
                        <a:effectLst/>
                        <a:latin typeface="+mn-lt"/>
                        <a:ea typeface="+mn-ea"/>
                        <a:cs typeface="+mn-cs"/>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4944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600" kern="1200">
                          <a:solidFill>
                            <a:schemeClr val="tx1"/>
                          </a:solidFill>
                          <a:effectLst/>
                          <a:latin typeface="+mn-lt"/>
                          <a:ea typeface="+mn-ea"/>
                          <a:cs typeface="+mn-cs"/>
                        </a:rPr>
                        <a:t>"Anna rolle"</a:t>
                      </a: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06"/>
                  </a:ext>
                </a:extLst>
              </a:tr>
            </a:tbl>
          </a:graphicData>
        </a:graphic>
      </p:graphicFrame>
      <p:sp>
        <p:nvSpPr>
          <p:cNvPr id="3" name="Rectangle 2"/>
          <p:cNvSpPr/>
          <p:nvPr/>
        </p:nvSpPr>
        <p:spPr>
          <a:xfrm>
            <a:off x="5561461" y="4026251"/>
            <a:ext cx="8235889" cy="32886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Ei tydeleg ansvarsfordeling er kritisk for effektiv kontraktsforvaltning. </a:t>
            </a:r>
            <a:endParaRPr lang="nb-NO" sz="1600" dirty="0">
              <a:solidFill>
                <a:schemeClr val="tx1"/>
              </a:solidFill>
            </a:endParaRPr>
          </a:p>
          <a:p>
            <a:pPr rtl="0"/>
            <a:r>
              <a:rPr lang="nn-no" sz="1600">
                <a:solidFill>
                  <a:schemeClr val="tx1"/>
                </a:solidFill>
              </a:rPr>
              <a:t>I Ansvarsmatrise-verktøyet på </a:t>
            </a:r>
            <a:r>
              <a:rPr lang="nn-no" sz="1600">
                <a:solidFill>
                  <a:schemeClr val="tx1"/>
                </a:solidFill>
                <a:hlinkClick r:id="rId3"/>
              </a:rPr>
              <a:t>www.anskaffelser.no</a:t>
            </a:r>
            <a:r>
              <a:rPr lang="nn-no" sz="1600">
                <a:solidFill>
                  <a:schemeClr val="tx1"/>
                </a:solidFill>
              </a:rPr>
              <a:t> finst det meir informasjon om fordeling av roller og ansvar, og du kan også nytte dette verktøyet om du ønsker ei grundigare skildring av roller og ansvar for kontraktsforvaltninga. </a:t>
            </a:r>
            <a:endParaRPr lang="nb-NO" sz="1600" dirty="0">
              <a:solidFill>
                <a:schemeClr val="tx1"/>
              </a:solidFill>
            </a:endParaRPr>
          </a:p>
          <a:p>
            <a:pPr rtl="0"/>
            <a:r>
              <a:rPr lang="nn-no" sz="1600">
                <a:solidFill>
                  <a:schemeClr val="tx1"/>
                </a:solidFill>
              </a:rPr>
              <a:t>Alternativt nyttar ein tabellen over for å få oversikt over dei ulike rollene og kven som har dei.</a:t>
            </a:r>
          </a:p>
          <a:p>
            <a:pPr rtl="0"/>
            <a:r>
              <a:rPr lang="nn-no" sz="1600">
                <a:solidFill>
                  <a:schemeClr val="tx1"/>
                </a:solidFill>
              </a:rPr>
              <a:t>Du kan legge til eller fjerne roller avhengig av den enkelte avtale og kva som er relevant, og bør tilpasse etter organisering i eiga verksemd.</a:t>
            </a:r>
          </a:p>
          <a:p>
            <a:pPr rtl="0"/>
            <a:endParaRPr lang="nb-NO" sz="1600" dirty="0">
              <a:solidFill>
                <a:schemeClr val="tx1"/>
              </a:solidFill>
            </a:endParaRPr>
          </a:p>
          <a:p>
            <a:pPr rtl="0"/>
            <a:r>
              <a:rPr lang="nn-no" sz="1600">
                <a:solidFill>
                  <a:schemeClr val="tx1"/>
                </a:solidFill>
              </a:rPr>
              <a:t>Informasjon som dette er først og fremst for intern bruk, men leverandøren bør også vite kven som har dei ulike rollene i verksemda vår og kven dei skal kontakte på ulike nivå. </a:t>
            </a:r>
          </a:p>
        </p:txBody>
      </p:sp>
      <p:sp>
        <p:nvSpPr>
          <p:cNvPr id="4" name="Date Placeholder 3"/>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342779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sz="3733"/>
              <a:t>Roller og ansvar hos leverandør</a:t>
            </a:r>
            <a:endParaRPr lang="nb-NO" sz="3733" dirty="0"/>
          </a:p>
        </p:txBody>
      </p:sp>
      <p:graphicFrame>
        <p:nvGraphicFramePr>
          <p:cNvPr id="8" name="Plassholder for innhold 7"/>
          <p:cNvGraphicFramePr>
            <a:graphicFrameLocks noGrp="1"/>
          </p:cNvGraphicFramePr>
          <p:nvPr>
            <p:ph idx="1"/>
            <p:extLst/>
          </p:nvPr>
        </p:nvGraphicFramePr>
        <p:xfrm>
          <a:off x="2641342" y="2123542"/>
          <a:ext cx="11162211" cy="2966430"/>
        </p:xfrm>
        <a:graphic>
          <a:graphicData uri="http://schemas.openxmlformats.org/drawingml/2006/table">
            <a:tbl>
              <a:tblPr firstRow="1" bandRow="1">
                <a:tableStyleId>{69012ECD-51FC-41F1-AA8D-1B2483CD663E}</a:tableStyleId>
              </a:tblPr>
              <a:tblGrid>
                <a:gridCol w="2112128">
                  <a:extLst>
                    <a:ext uri="{9D8B030D-6E8A-4147-A177-3AD203B41FA5}">
                      <a16:colId xmlns:a16="http://schemas.microsoft.com/office/drawing/2014/main" val="20000"/>
                    </a:ext>
                  </a:extLst>
                </a:gridCol>
                <a:gridCol w="3246158">
                  <a:extLst>
                    <a:ext uri="{9D8B030D-6E8A-4147-A177-3AD203B41FA5}">
                      <a16:colId xmlns:a16="http://schemas.microsoft.com/office/drawing/2014/main" val="20001"/>
                    </a:ext>
                  </a:extLst>
                </a:gridCol>
                <a:gridCol w="3217807">
                  <a:extLst>
                    <a:ext uri="{9D8B030D-6E8A-4147-A177-3AD203B41FA5}">
                      <a16:colId xmlns:a16="http://schemas.microsoft.com/office/drawing/2014/main" val="20002"/>
                    </a:ext>
                  </a:extLst>
                </a:gridCol>
                <a:gridCol w="2586118">
                  <a:extLst>
                    <a:ext uri="{9D8B030D-6E8A-4147-A177-3AD203B41FA5}">
                      <a16:colId xmlns:a16="http://schemas.microsoft.com/office/drawing/2014/main" val="20003"/>
                    </a:ext>
                  </a:extLst>
                </a:gridCol>
              </a:tblGrid>
              <a:tr h="494405">
                <a:tc>
                  <a:txBody>
                    <a:bodyPr/>
                    <a:lstStyle/>
                    <a:p>
                      <a:pPr rtl="0">
                        <a:spcAft>
                          <a:spcPts val="0"/>
                        </a:spcAft>
                      </a:pPr>
                      <a:r>
                        <a:rPr lang="nn-no" sz="1600">
                          <a:effectLst/>
                        </a:rPr>
                        <a:t>Rolle</a:t>
                      </a:r>
                      <a:endParaRPr lang="nb-NO" sz="160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tcPr>
                </a:tc>
                <a:tc>
                  <a:txBody>
                    <a:bodyPr/>
                    <a:lstStyle/>
                    <a:p>
                      <a:pPr rtl="0">
                        <a:spcAft>
                          <a:spcPts val="0"/>
                        </a:spcAft>
                      </a:pPr>
                      <a:r>
                        <a:rPr lang="nn-no" sz="1600" noProof="0">
                          <a:effectLst/>
                        </a:rPr>
                        <a:t>Namn</a:t>
                      </a:r>
                      <a:endParaRPr lang="nb-NO" sz="1600" noProof="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rtl="0">
                        <a:spcAft>
                          <a:spcPts val="0"/>
                        </a:spcAft>
                      </a:pPr>
                      <a:r>
                        <a:rPr lang="nn-no" sz="1600" b="1" kern="1200">
                          <a:solidFill>
                            <a:schemeClr val="bg1"/>
                          </a:solidFill>
                          <a:effectLst/>
                          <a:latin typeface="+mn-lt"/>
                          <a:ea typeface="+mn-ea"/>
                          <a:cs typeface="+mn-cs"/>
                        </a:rPr>
                        <a:t>E-post</a:t>
                      </a:r>
                      <a:endParaRPr lang="nb-NO" sz="1600" b="1" kern="1200" dirty="0">
                        <a:solidFill>
                          <a:schemeClr val="bg1"/>
                        </a:solidFill>
                        <a:effectLst/>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rtl="0">
                        <a:spcAft>
                          <a:spcPts val="0"/>
                        </a:spcAft>
                      </a:pPr>
                      <a:r>
                        <a:rPr lang="nn-no" sz="1600" b="1" kern="1200">
                          <a:solidFill>
                            <a:schemeClr val="bg1"/>
                          </a:solidFill>
                          <a:effectLst/>
                          <a:latin typeface="+mn-lt"/>
                          <a:ea typeface="+mn-ea"/>
                          <a:cs typeface="+mn-cs"/>
                        </a:rPr>
                        <a:t>Telefonnummer</a:t>
                      </a:r>
                      <a:endParaRPr lang="nb-NO" sz="1600" b="1" kern="1200" dirty="0">
                        <a:solidFill>
                          <a:schemeClr val="bg1"/>
                        </a:solidFill>
                        <a:effectLst/>
                        <a:latin typeface="+mn-lt"/>
                        <a:ea typeface="+mn-ea"/>
                        <a:cs typeface="+mn-cs"/>
                      </a:endParaRPr>
                    </a:p>
                  </a:txBody>
                  <a:tcPr marL="91431" marR="91431" marT="0" marB="0">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0"/>
                  </a:ext>
                </a:extLst>
              </a:tr>
              <a:tr h="494405">
                <a:tc>
                  <a:txBody>
                    <a:bodyPr/>
                    <a:lstStyle/>
                    <a:p>
                      <a:pPr rtl="0">
                        <a:spcAft>
                          <a:spcPts val="0"/>
                        </a:spcAft>
                      </a:pPr>
                      <a:r>
                        <a:rPr lang="nn-no" sz="1600" noProof="0">
                          <a:effectLst/>
                        </a:rPr>
                        <a:t>KAM / Avtaleeigar</a:t>
                      </a:r>
                      <a:endParaRPr lang="nb-NO" sz="1600" noProof="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60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60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600" dirty="0">
                        <a:solidFill>
                          <a:schemeClr val="tx1"/>
                        </a:solidFill>
                        <a:effectLst/>
                        <a:latin typeface="Times New Roman"/>
                        <a:ea typeface="Times New Roman"/>
                      </a:endParaRPr>
                    </a:p>
                  </a:txBody>
                  <a:tcPr marL="91431" marR="91431"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94405">
                <a:tc>
                  <a:txBody>
                    <a:bodyPr/>
                    <a:lstStyle/>
                    <a:p>
                      <a:pPr rtl="0">
                        <a:spcAft>
                          <a:spcPts val="0"/>
                        </a:spcAft>
                      </a:pPr>
                      <a:r>
                        <a:rPr lang="nn-no" sz="1600" kern="1200">
                          <a:solidFill>
                            <a:schemeClr val="tx1"/>
                          </a:solidFill>
                          <a:effectLst/>
                          <a:latin typeface="+mn-lt"/>
                          <a:ea typeface="+mn-ea"/>
                          <a:cs typeface="+mn-cs"/>
                        </a:rPr>
                        <a:t>Leveranseansvarleg</a:t>
                      </a:r>
                      <a:endParaRPr lang="nb-NO" sz="1600" kern="1200" dirty="0">
                        <a:solidFill>
                          <a:schemeClr val="tx1"/>
                        </a:solidFill>
                        <a:effectLst/>
                        <a:latin typeface="+mn-lt"/>
                        <a:ea typeface="+mn-ea"/>
                        <a:cs typeface="+mn-cs"/>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94405">
                <a:tc>
                  <a:txBody>
                    <a:bodyPr/>
                    <a:lstStyle/>
                    <a:p>
                      <a:pPr rtl="0">
                        <a:spcAft>
                          <a:spcPts val="0"/>
                        </a:spcAft>
                      </a:pPr>
                      <a:r>
                        <a:rPr lang="nn-no" sz="1600" kern="1200">
                          <a:solidFill>
                            <a:schemeClr val="tx1"/>
                          </a:solidFill>
                          <a:effectLst/>
                          <a:latin typeface="+mn-lt"/>
                          <a:ea typeface="+mn-ea"/>
                          <a:cs typeface="+mn-cs"/>
                        </a:rPr>
                        <a:t>Administrativ kontakt</a:t>
                      </a:r>
                      <a:endParaRPr lang="nb-NO" sz="1600" kern="1200" dirty="0">
                        <a:solidFill>
                          <a:schemeClr val="tx1"/>
                        </a:solidFill>
                        <a:effectLst/>
                        <a:latin typeface="+mn-lt"/>
                        <a:ea typeface="+mn-ea"/>
                        <a:cs typeface="+mn-cs"/>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944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600" kern="1200">
                          <a:solidFill>
                            <a:schemeClr val="tx1"/>
                          </a:solidFill>
                          <a:effectLst/>
                          <a:latin typeface="+mn-lt"/>
                          <a:ea typeface="+mn-ea"/>
                          <a:cs typeface="+mn-cs"/>
                        </a:rPr>
                        <a:t>"Anna rolle"</a:t>
                      </a:r>
                    </a:p>
                    <a:p>
                      <a:pPr rtl="0">
                        <a:spcAft>
                          <a:spcPts val="0"/>
                        </a:spcAft>
                      </a:pPr>
                      <a:endParaRPr lang="nb-NO" sz="1600" dirty="0">
                        <a:solidFill>
                          <a:schemeClr val="tx1"/>
                        </a:solidFill>
                        <a:effectLst/>
                        <a:latin typeface="Times New Roman"/>
                        <a:ea typeface="Times New Roman"/>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494405">
                <a:tc>
                  <a:txBody>
                    <a:bodyPr/>
                    <a:lstStyle/>
                    <a:p>
                      <a:pPr rtl="0">
                        <a:spcAft>
                          <a:spcPts val="0"/>
                        </a:spcAft>
                      </a:pPr>
                      <a:r>
                        <a:rPr lang="nn-no" sz="1600" kern="1200">
                          <a:solidFill>
                            <a:schemeClr val="tx1"/>
                          </a:solidFill>
                          <a:effectLst/>
                          <a:latin typeface="+mn-lt"/>
                          <a:ea typeface="+mn-ea"/>
                          <a:cs typeface="+mn-cs"/>
                        </a:rPr>
                        <a:t>"Anna rolle"</a:t>
                      </a:r>
                      <a:endParaRPr lang="nb-NO" sz="1600" kern="1200" dirty="0">
                        <a:solidFill>
                          <a:schemeClr val="tx1"/>
                        </a:solidFill>
                        <a:effectLst/>
                        <a:latin typeface="+mn-lt"/>
                        <a:ea typeface="+mn-ea"/>
                        <a:cs typeface="+mn-cs"/>
                      </a:endParaRPr>
                    </a:p>
                  </a:txBody>
                  <a:tcPr marL="91431" marR="91431" marT="0" marB="0">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0" algn="l" defTabSz="914400" rtl="0" eaLnBrk="1" latinLnBrk="0" hangingPunct="1">
                        <a:spcAft>
                          <a:spcPts val="0"/>
                        </a:spcAft>
                      </a:pPr>
                      <a:endParaRPr lang="nb-NO" sz="1600" kern="1200" dirty="0">
                        <a:solidFill>
                          <a:schemeClr val="tx1"/>
                        </a:solidFill>
                        <a:effectLst/>
                        <a:latin typeface="Times New Roman"/>
                        <a:ea typeface="Times New Roman"/>
                        <a:cs typeface="+mn-cs"/>
                      </a:endParaRPr>
                    </a:p>
                  </a:txBody>
                  <a:tcPr marL="91431" marR="9143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2641341" y="5231156"/>
            <a:ext cx="6208808" cy="219718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Legg inn viktige roller hos leverandøren slik at du enkelt kan hente fram riktig kontaktperson avhengig av kva som er behovet for førespurnaden/kontakten.</a:t>
            </a:r>
          </a:p>
          <a:p>
            <a:pPr rtl="0"/>
            <a:endParaRPr lang="nb-NO" sz="1600" dirty="0">
              <a:solidFill>
                <a:schemeClr val="tx1"/>
              </a:solidFill>
            </a:endParaRPr>
          </a:p>
          <a:p>
            <a:pPr rtl="0"/>
            <a:r>
              <a:rPr lang="nn-no" sz="1600">
                <a:solidFill>
                  <a:schemeClr val="tx1"/>
                </a:solidFill>
              </a:rPr>
              <a:t>Du kan legge til eller fjerne roller avhengig av den enkelte avtale og kva som er relevant.</a:t>
            </a:r>
          </a:p>
          <a:p>
            <a:pPr rtl="0"/>
            <a:endParaRPr lang="nb-NO" sz="1600" dirty="0">
              <a:solidFill>
                <a:schemeClr val="tx1"/>
              </a:solidFill>
            </a:endParaRPr>
          </a:p>
        </p:txBody>
      </p:sp>
      <p:sp>
        <p:nvSpPr>
          <p:cNvPr id="4" name="Date Placeholder 3"/>
          <p:cNvSpPr>
            <a:spLocks noGrp="1"/>
          </p:cNvSpPr>
          <p:nvPr>
            <p:ph type="dt" sz="half" idx="10"/>
          </p:nvPr>
        </p:nvSpPr>
        <p:spPr/>
        <p:txBody>
          <a:bodyPr rtlCol="0"/>
          <a:lstStyle/>
          <a:p>
            <a:pPr rtl="0"/>
            <a:r>
              <a:rPr lang="nb-NO"/>
              <a:t>23.10.2014</a:t>
            </a:r>
            <a:endParaRPr lang="nb-NO" dirty="0"/>
          </a:p>
        </p:txBody>
      </p:sp>
      <p:sp>
        <p:nvSpPr>
          <p:cNvPr id="5" name="Footer Placeholder 4"/>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85813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n-no" sz="3733"/>
              <a:t>Informasjon om kontrakten</a:t>
            </a:r>
            <a:endParaRPr lang="nb-NO" sz="3733" dirty="0"/>
          </a:p>
        </p:txBody>
      </p:sp>
      <p:sp>
        <p:nvSpPr>
          <p:cNvPr id="4" name="TextBox 3"/>
          <p:cNvSpPr txBox="1"/>
          <p:nvPr/>
        </p:nvSpPr>
        <p:spPr>
          <a:xfrm>
            <a:off x="2783098" y="4210528"/>
            <a:ext cx="10844150" cy="3869873"/>
          </a:xfrm>
          <a:prstGeom prst="rect">
            <a:avLst/>
          </a:prstGeom>
          <a:solidFill>
            <a:srgbClr val="FFFFCC"/>
          </a:solidFill>
          <a:ln w="12700">
            <a:solidFill>
              <a:schemeClr val="accent3">
                <a:lumMod val="75000"/>
              </a:schemeClr>
            </a:solidFill>
          </a:ln>
        </p:spPr>
        <p:txBody>
          <a:bodyPr wrap="square" rtlCol="0">
            <a:noAutofit/>
          </a:bodyPr>
          <a:lstStyle/>
          <a:p>
            <a:pPr rtl="0"/>
            <a:r>
              <a:rPr lang="nn-no" sz="1866"/>
              <a:t>Kort skildring av innhaldet i kontrakten (føremål med avtalen, forpliktingar leverandør og eiga verksemd har etc.) Legg gjerne inn referanse til kontrakt og kontraktsoppsummering </a:t>
            </a:r>
            <a:endParaRPr lang="nb-NO" sz="1866" dirty="0"/>
          </a:p>
        </p:txBody>
      </p:sp>
      <p:sp>
        <p:nvSpPr>
          <p:cNvPr id="5" name="Rectangle 4"/>
          <p:cNvSpPr/>
          <p:nvPr/>
        </p:nvSpPr>
        <p:spPr>
          <a:xfrm>
            <a:off x="8056329" y="5146109"/>
            <a:ext cx="5301584" cy="151675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Legg  inn den viktigaste informasjonen om avtalen. Dersom du har brukt kontraktoppsummerings-verktøyet kan du hente informasjon herifrå.</a:t>
            </a:r>
          </a:p>
        </p:txBody>
      </p:sp>
      <p:graphicFrame>
        <p:nvGraphicFramePr>
          <p:cNvPr id="6" name="Plassholder for innhold 7"/>
          <p:cNvGraphicFramePr>
            <a:graphicFrameLocks/>
          </p:cNvGraphicFramePr>
          <p:nvPr>
            <p:extLst/>
          </p:nvPr>
        </p:nvGraphicFramePr>
        <p:xfrm>
          <a:off x="2783096" y="1623367"/>
          <a:ext cx="8264233" cy="1977620"/>
        </p:xfrm>
        <a:graphic>
          <a:graphicData uri="http://schemas.openxmlformats.org/drawingml/2006/table">
            <a:tbl>
              <a:tblPr firstRow="1" bandRow="1">
                <a:tableStyleId>{69012ECD-51FC-41F1-AA8D-1B2483CD663E}</a:tableStyleId>
              </a:tblPr>
              <a:tblGrid>
                <a:gridCol w="2835070">
                  <a:extLst>
                    <a:ext uri="{9D8B030D-6E8A-4147-A177-3AD203B41FA5}">
                      <a16:colId xmlns:a16="http://schemas.microsoft.com/office/drawing/2014/main" val="20000"/>
                    </a:ext>
                  </a:extLst>
                </a:gridCol>
                <a:gridCol w="5429163">
                  <a:extLst>
                    <a:ext uri="{9D8B030D-6E8A-4147-A177-3AD203B41FA5}">
                      <a16:colId xmlns:a16="http://schemas.microsoft.com/office/drawing/2014/main" val="20001"/>
                    </a:ext>
                  </a:extLst>
                </a:gridCol>
              </a:tblGrid>
              <a:tr h="494405">
                <a:tc>
                  <a:txBody>
                    <a:bodyPr/>
                    <a:lstStyle/>
                    <a:p>
                      <a:pPr algn="l" rtl="0">
                        <a:spcAft>
                          <a:spcPts val="0"/>
                        </a:spcAft>
                      </a:pPr>
                      <a:r>
                        <a:rPr lang="nn-no" sz="1600" b="0" noProof="0">
                          <a:solidFill>
                            <a:schemeClr val="tx1"/>
                          </a:solidFill>
                          <a:effectLst/>
                        </a:rPr>
                        <a:t>Kontraktstype</a:t>
                      </a:r>
                      <a:endParaRPr lang="nb-NO" sz="1600" b="0" noProof="0" dirty="0">
                        <a:solidFill>
                          <a:schemeClr val="tx1"/>
                        </a:solidFill>
                        <a:effectLst/>
                        <a:latin typeface="Times New Roman"/>
                        <a:ea typeface="Times New Roman"/>
                      </a:endParaRP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algn="l" rtl="0">
                        <a:spcAft>
                          <a:spcPts val="0"/>
                        </a:spcAft>
                      </a:pPr>
                      <a:r>
                        <a:rPr lang="nn-no" sz="1600" b="0" kern="1200">
                          <a:solidFill>
                            <a:schemeClr val="tx1"/>
                          </a:solidFill>
                          <a:effectLst/>
                          <a:latin typeface="+mn-lt"/>
                          <a:ea typeface="+mn-ea"/>
                          <a:cs typeface="+mn-cs"/>
                        </a:rPr>
                        <a:t>"Legg inn informasjon"</a:t>
                      </a:r>
                      <a:endParaRPr lang="nb-NO" sz="1600" b="0" kern="1200" dirty="0">
                        <a:solidFill>
                          <a:schemeClr val="tx1"/>
                        </a:solidFill>
                        <a:effectLst/>
                        <a:latin typeface="+mn-lt"/>
                        <a:ea typeface="+mn-ea"/>
                        <a:cs typeface="+mn-cs"/>
                      </a:endParaRP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494405">
                <a:tc>
                  <a:txBody>
                    <a:bodyPr/>
                    <a:lstStyle/>
                    <a:p>
                      <a:pPr algn="l" rtl="0">
                        <a:spcAft>
                          <a:spcPts val="0"/>
                        </a:spcAft>
                      </a:pPr>
                      <a:r>
                        <a:rPr lang="nn-no" sz="1600" kern="1200">
                          <a:solidFill>
                            <a:schemeClr val="tx1"/>
                          </a:solidFill>
                          <a:effectLst/>
                          <a:latin typeface="+mn-lt"/>
                          <a:ea typeface="+mn-ea"/>
                          <a:cs typeface="+mn-cs"/>
                        </a:rPr>
                        <a:t>Utløpsdato</a:t>
                      </a:r>
                      <a:endParaRPr lang="nb-NO" sz="1600" kern="1200" dirty="0">
                        <a:solidFill>
                          <a:schemeClr val="tx1"/>
                        </a:solidFill>
                        <a:effectLst/>
                        <a:latin typeface="+mn-lt"/>
                        <a:ea typeface="+mn-ea"/>
                        <a:cs typeface="+mn-cs"/>
                      </a:endParaRP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a:solidFill>
                            <a:schemeClr val="tx1"/>
                          </a:solidFill>
                          <a:effectLst/>
                          <a:latin typeface="+mn-lt"/>
                          <a:ea typeface="+mn-ea"/>
                          <a:cs typeface="+mn-cs"/>
                        </a:rPr>
                        <a:t>"Legg inn informasjon"</a:t>
                      </a: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944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600" kern="1200">
                          <a:solidFill>
                            <a:schemeClr val="tx1"/>
                          </a:solidFill>
                          <a:effectLst/>
                          <a:latin typeface="+mn-lt"/>
                          <a:ea typeface="+mn-ea"/>
                          <a:cs typeface="+mn-cs"/>
                        </a:rPr>
                        <a:t>Frist for opsjonar</a:t>
                      </a: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a:solidFill>
                            <a:schemeClr val="tx1"/>
                          </a:solidFill>
                          <a:effectLst/>
                          <a:latin typeface="+mn-lt"/>
                          <a:ea typeface="+mn-ea"/>
                          <a:cs typeface="+mn-cs"/>
                        </a:rPr>
                        <a:t>"Legg inn informasjon"</a:t>
                      </a: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94405">
                <a:tc>
                  <a:txBody>
                    <a:bodyPr/>
                    <a:lstStyle/>
                    <a:p>
                      <a:pPr algn="l" rtl="0">
                        <a:spcAft>
                          <a:spcPts val="0"/>
                        </a:spcAft>
                      </a:pPr>
                      <a:r>
                        <a:rPr lang="nn-no" sz="1600" kern="1200">
                          <a:solidFill>
                            <a:schemeClr val="tx1"/>
                          </a:solidFill>
                          <a:effectLst/>
                          <a:latin typeface="+mn-lt"/>
                          <a:ea typeface="+mn-ea"/>
                          <a:cs typeface="+mn-cs"/>
                        </a:rPr>
                        <a:t>Forventa omsetning per år</a:t>
                      </a:r>
                      <a:endParaRPr lang="nb-NO" sz="1600" kern="1200" dirty="0">
                        <a:solidFill>
                          <a:schemeClr val="tx1"/>
                        </a:solidFill>
                        <a:effectLst/>
                        <a:latin typeface="+mn-lt"/>
                        <a:ea typeface="+mn-ea"/>
                        <a:cs typeface="+mn-cs"/>
                      </a:endParaRP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600" b="0" kern="1200">
                          <a:solidFill>
                            <a:schemeClr val="tx1"/>
                          </a:solidFill>
                          <a:effectLst/>
                          <a:latin typeface="+mn-lt"/>
                          <a:ea typeface="+mn-ea"/>
                          <a:cs typeface="+mn-cs"/>
                        </a:rPr>
                        <a:t>"Legg inn informasjon"</a:t>
                      </a:r>
                    </a:p>
                  </a:txBody>
                  <a:tcPr marL="91431" marR="9143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3" name="Date Placeholder 2"/>
          <p:cNvSpPr>
            <a:spLocks noGrp="1"/>
          </p:cNvSpPr>
          <p:nvPr>
            <p:ph type="dt" sz="half" idx="10"/>
          </p:nvPr>
        </p:nvSpPr>
        <p:spPr/>
        <p:txBody>
          <a:bodyPr rtlCol="0"/>
          <a:lstStyle/>
          <a:p>
            <a:pPr rtl="0"/>
            <a:r>
              <a:rPr lang="nb-NO"/>
              <a:t>23.10.2014</a:t>
            </a:r>
            <a:endParaRPr lang="nb-NO" dirty="0"/>
          </a:p>
        </p:txBody>
      </p:sp>
      <p:sp>
        <p:nvSpPr>
          <p:cNvPr id="7" name="Footer Placeholder 6"/>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417526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2033920" y="2566"/>
          <a:ext cx="2116" cy="2116"/>
        </p:xfrm>
        <a:graphic>
          <a:graphicData uri="http://schemas.openxmlformats.org/presentationml/2006/ole">
            <mc:AlternateContent xmlns:mc="http://schemas.openxmlformats.org/markup-compatibility/2006">
              <mc:Choice xmlns:v="urn:schemas-microsoft-com:vml" Requires="v">
                <p:oleObj spid="_x0000_s5122" name="think-cell Slide" r:id="rId5" imgW="360" imgH="360" progId="TCLayout.ActiveDocument.1">
                  <p:embed/>
                </p:oleObj>
              </mc:Choice>
              <mc:Fallback>
                <p:oleObj name="think-cell Slide" r:id="rId5" imgW="360" imgH="360" progId="TCLayout.ActiveDocument.1">
                  <p:embed/>
                  <p:pic>
                    <p:nvPicPr>
                      <p:cNvPr id="11" name="Object 10" hidden="1"/>
                      <p:cNvPicPr/>
                      <p:nvPr/>
                    </p:nvPicPr>
                    <p:blipFill>
                      <a:blip r:embed="rId6"/>
                      <a:stretch>
                        <a:fillRect/>
                      </a:stretch>
                    </p:blipFill>
                    <p:spPr>
                      <a:xfrm>
                        <a:off x="2033920" y="2566"/>
                        <a:ext cx="2116" cy="2116"/>
                      </a:xfrm>
                      <a:prstGeom prst="rect">
                        <a:avLst/>
                      </a:prstGeom>
                    </p:spPr>
                  </p:pic>
                </p:oleObj>
              </mc:Fallback>
            </mc:AlternateContent>
          </a:graphicData>
        </a:graphic>
      </p:graphicFrame>
      <p:sp>
        <p:nvSpPr>
          <p:cNvPr id="2" name="Tittel 1"/>
          <p:cNvSpPr>
            <a:spLocks noGrp="1"/>
          </p:cNvSpPr>
          <p:nvPr>
            <p:ph type="title"/>
          </p:nvPr>
        </p:nvSpPr>
        <p:spPr/>
        <p:txBody>
          <a:bodyPr rtlCol="0"/>
          <a:lstStyle/>
          <a:p>
            <a:pPr rtl="0"/>
            <a:r>
              <a:rPr lang="nn-no" sz="3733"/>
              <a:t>Rutinar for bestilling og avrop</a:t>
            </a:r>
            <a:endParaRPr lang="nb-NO" sz="3733" dirty="0"/>
          </a:p>
        </p:txBody>
      </p:sp>
      <p:graphicFrame>
        <p:nvGraphicFramePr>
          <p:cNvPr id="8" name="Plassholder for innhold 3"/>
          <p:cNvGraphicFramePr>
            <a:graphicFrameLocks/>
          </p:cNvGraphicFramePr>
          <p:nvPr>
            <p:extLst/>
          </p:nvPr>
        </p:nvGraphicFramePr>
        <p:xfrm>
          <a:off x="2776181" y="1988651"/>
          <a:ext cx="10964469" cy="4613022"/>
        </p:xfrm>
        <a:graphic>
          <a:graphicData uri="http://schemas.openxmlformats.org/drawingml/2006/table">
            <a:tbl>
              <a:tblPr firstRow="1" bandRow="1">
                <a:tableStyleId>{69012ECD-51FC-41F1-AA8D-1B2483CD663E}</a:tableStyleId>
              </a:tblPr>
              <a:tblGrid>
                <a:gridCol w="2771111">
                  <a:extLst>
                    <a:ext uri="{9D8B030D-6E8A-4147-A177-3AD203B41FA5}">
                      <a16:colId xmlns:a16="http://schemas.microsoft.com/office/drawing/2014/main" val="20000"/>
                    </a:ext>
                  </a:extLst>
                </a:gridCol>
                <a:gridCol w="8193358">
                  <a:extLst>
                    <a:ext uri="{9D8B030D-6E8A-4147-A177-3AD203B41FA5}">
                      <a16:colId xmlns:a16="http://schemas.microsoft.com/office/drawing/2014/main" val="20001"/>
                    </a:ext>
                  </a:extLst>
                </a:gridCol>
              </a:tblGrid>
              <a:tr h="512558">
                <a:tc>
                  <a:txBody>
                    <a:bodyPr/>
                    <a:lstStyle/>
                    <a:p>
                      <a:pPr rtl="0"/>
                      <a:r>
                        <a:rPr lang="nn-no" sz="1600"/>
                        <a:t>Rutine</a:t>
                      </a:r>
                      <a:endParaRPr lang="nb-NO" sz="1600" dirty="0">
                        <a:solidFill>
                          <a:schemeClr val="bg1"/>
                        </a:solidFill>
                      </a:endParaRPr>
                    </a:p>
                  </a:txBody>
                  <a:tcPr marL="121908" marR="121908" marT="60954" marB="60954"/>
                </a:tc>
                <a:tc>
                  <a:txBody>
                    <a:bodyPr/>
                    <a:lstStyle/>
                    <a:p>
                      <a:pPr rtl="0"/>
                      <a:r>
                        <a:rPr lang="nn-no" sz="1600"/>
                        <a:t>Kort skildring</a:t>
                      </a:r>
                      <a:endParaRPr lang="nb-NO" sz="1600" dirty="0">
                        <a:solidFill>
                          <a:schemeClr val="bg1"/>
                        </a:solidFill>
                      </a:endParaRPr>
                    </a:p>
                  </a:txBody>
                  <a:tcPr marL="121908" marR="121908" marT="60954" marB="60954"/>
                </a:tc>
                <a:extLst>
                  <a:ext uri="{0D108BD9-81ED-4DB2-BD59-A6C34878D82A}">
                    <a16:rowId xmlns:a16="http://schemas.microsoft.com/office/drawing/2014/main" val="10000"/>
                  </a:ext>
                </a:extLst>
              </a:tr>
              <a:tr h="512558">
                <a:tc>
                  <a:txBody>
                    <a:bodyPr/>
                    <a:lstStyle/>
                    <a:p>
                      <a:pPr algn="l" rtl="0">
                        <a:spcAft>
                          <a:spcPts val="0"/>
                        </a:spcAft>
                      </a:pPr>
                      <a:r>
                        <a:rPr lang="nn-no" sz="1300">
                          <a:solidFill>
                            <a:schemeClr val="tx1"/>
                          </a:solidFill>
                          <a:latin typeface="+mn-lt"/>
                          <a:ea typeface="+mn-ea"/>
                          <a:cs typeface="+mn-cs"/>
                        </a:rPr>
                        <a:t>Faste leveransar</a:t>
                      </a:r>
                      <a:endParaRPr lang="nb-NO" sz="1300" dirty="0">
                        <a:solidFill>
                          <a:schemeClr val="tx1"/>
                        </a:solidFill>
                        <a:latin typeface="Times New Roman"/>
                        <a:ea typeface="Times New Roman"/>
                        <a:cs typeface="Times New Roman"/>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512558">
                <a:tc>
                  <a:txBody>
                    <a:bodyPr/>
                    <a:lstStyle/>
                    <a:p>
                      <a:pPr algn="l" rtl="0">
                        <a:spcAft>
                          <a:spcPts val="0"/>
                        </a:spcAft>
                      </a:pPr>
                      <a:r>
                        <a:rPr lang="nn-no" sz="1300" kern="1200">
                          <a:solidFill>
                            <a:schemeClr val="tx1"/>
                          </a:solidFill>
                          <a:latin typeface="+mn-lt"/>
                          <a:ea typeface="+mn-ea"/>
                          <a:cs typeface="+mn-cs"/>
                        </a:rPr>
                        <a:t>Bestilling og leveranse (tid og stad)</a:t>
                      </a:r>
                      <a:endParaRPr lang="nb-NO" sz="1300" kern="1200" baseline="0" dirty="0">
                        <a:solidFill>
                          <a:schemeClr val="tx1"/>
                        </a:solidFill>
                        <a:latin typeface="+mn-lt"/>
                        <a:ea typeface="+mn-ea"/>
                        <a:cs typeface="+mn-cs"/>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512558">
                <a:tc>
                  <a:txBody>
                    <a:bodyPr/>
                    <a:lstStyle/>
                    <a:p>
                      <a:pPr algn="l" rtl="0">
                        <a:spcAft>
                          <a:spcPts val="0"/>
                        </a:spcAft>
                      </a:pPr>
                      <a:r>
                        <a:rPr lang="nn-no" sz="1300">
                          <a:solidFill>
                            <a:schemeClr val="tx1"/>
                          </a:solidFill>
                          <a:latin typeface="+mn-lt"/>
                          <a:ea typeface="+mn-ea"/>
                          <a:cs typeface="+mn-cs"/>
                        </a:rPr>
                        <a:t>Kjøp av tilleggstenester</a:t>
                      </a:r>
                      <a:endParaRPr lang="nb-NO" sz="1300" dirty="0">
                        <a:solidFill>
                          <a:schemeClr val="tx1"/>
                        </a:solidFill>
                        <a:latin typeface="Times New Roman"/>
                        <a:ea typeface="Times New Roman"/>
                        <a:cs typeface="Times New Roman"/>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512558">
                <a:tc>
                  <a:txBody>
                    <a:bodyPr/>
                    <a:lstStyle/>
                    <a:p>
                      <a:pPr algn="l" rtl="0">
                        <a:spcAft>
                          <a:spcPts val="0"/>
                        </a:spcAft>
                      </a:pPr>
                      <a:r>
                        <a:rPr lang="nn-no" sz="1300">
                          <a:solidFill>
                            <a:schemeClr val="tx1"/>
                          </a:solidFill>
                          <a:latin typeface="+mn-lt"/>
                          <a:ea typeface="+mn-ea"/>
                          <a:cs typeface="+mn-cs"/>
                        </a:rPr>
                        <a:t>Avgrensingar i kontrakten</a:t>
                      </a:r>
                      <a:endParaRPr lang="nb-NO" sz="1300" dirty="0">
                        <a:solidFill>
                          <a:schemeClr val="tx1"/>
                        </a:solidFill>
                        <a:latin typeface="Times New Roman"/>
                        <a:ea typeface="Times New Roman"/>
                        <a:cs typeface="Times New Roman"/>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512558">
                <a:tc>
                  <a:txBody>
                    <a:bodyPr/>
                    <a:lstStyle/>
                    <a:p>
                      <a:pPr algn="l" rtl="0">
                        <a:spcAft>
                          <a:spcPts val="0"/>
                        </a:spcAft>
                      </a:pPr>
                      <a:r>
                        <a:rPr lang="nn-no" sz="1300" kern="1200">
                          <a:solidFill>
                            <a:schemeClr val="tx1"/>
                          </a:solidFill>
                          <a:latin typeface="+mn-lt"/>
                          <a:ea typeface="+mn-ea"/>
                          <a:cs typeface="+mn-cs"/>
                        </a:rPr>
                        <a:t>Fakturering</a:t>
                      </a:r>
                      <a:endParaRPr lang="nb-NO" sz="1300" kern="1200" dirty="0">
                        <a:solidFill>
                          <a:schemeClr val="tx1"/>
                        </a:solidFill>
                        <a:latin typeface="+mn-lt"/>
                        <a:ea typeface="+mn-ea"/>
                        <a:cs typeface="+mn-cs"/>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512558">
                <a:tc>
                  <a:txBody>
                    <a:bodyPr/>
                    <a:lstStyle/>
                    <a:p>
                      <a:pPr algn="l" rtl="0">
                        <a:spcAft>
                          <a:spcPts val="0"/>
                        </a:spcAft>
                      </a:pPr>
                      <a:r>
                        <a:rPr lang="nn-no" sz="1300" kern="1200">
                          <a:solidFill>
                            <a:schemeClr val="tx1"/>
                          </a:solidFill>
                          <a:latin typeface="+mn-lt"/>
                          <a:ea typeface="+mn-ea"/>
                          <a:cs typeface="+mn-cs"/>
                        </a:rPr>
                        <a:t>Mottak og kvalitetskontroll</a:t>
                      </a:r>
                      <a:endParaRPr lang="nb-NO" sz="1300" kern="1200" dirty="0">
                        <a:solidFill>
                          <a:schemeClr val="tx1"/>
                        </a:solidFill>
                        <a:latin typeface="+mn-lt"/>
                        <a:ea typeface="+mn-ea"/>
                        <a:cs typeface="+mn-cs"/>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512558">
                <a:tc>
                  <a:txBody>
                    <a:bodyPr/>
                    <a:lstStyle/>
                    <a:p>
                      <a:pPr algn="l" rtl="0">
                        <a:spcAft>
                          <a:spcPts val="0"/>
                        </a:spcAft>
                      </a:pPr>
                      <a:r>
                        <a:rPr lang="nn-no" sz="1300" kern="1200">
                          <a:solidFill>
                            <a:schemeClr val="tx1"/>
                          </a:solidFill>
                          <a:latin typeface="+mn-lt"/>
                          <a:ea typeface="+mn-ea"/>
                          <a:cs typeface="+mn-cs"/>
                        </a:rPr>
                        <a:t>Sanksjonar</a:t>
                      </a:r>
                      <a:endParaRPr lang="nb-NO" sz="1300" kern="1200" dirty="0">
                        <a:solidFill>
                          <a:schemeClr val="tx1"/>
                        </a:solidFill>
                        <a:latin typeface="+mn-lt"/>
                        <a:ea typeface="+mn-ea"/>
                        <a:cs typeface="+mn-cs"/>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512558">
                <a:tc>
                  <a:txBody>
                    <a:bodyPr/>
                    <a:lstStyle/>
                    <a:p>
                      <a:pPr rtl="0"/>
                      <a:r>
                        <a:rPr lang="nn-no" sz="1300" kern="1200">
                          <a:solidFill>
                            <a:schemeClr val="tx1"/>
                          </a:solidFill>
                          <a:latin typeface="+mn-lt"/>
                          <a:ea typeface="+mn-ea"/>
                          <a:cs typeface="+mn-cs"/>
                        </a:rPr>
                        <a:t>"Anna"</a:t>
                      </a:r>
                      <a:endParaRPr lang="nb-NO" sz="1300" kern="1200" baseline="0" dirty="0">
                        <a:solidFill>
                          <a:schemeClr val="tx1"/>
                        </a:solidFill>
                        <a:latin typeface="+mn-lt"/>
                        <a:ea typeface="+mn-ea"/>
                        <a:cs typeface="+mn-cs"/>
                      </a:endParaRPr>
                    </a:p>
                  </a:txBody>
                  <a:tcPr marL="59261" marR="59261"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CC"/>
                    </a:solidFill>
                  </a:tcPr>
                </a:tc>
                <a:tc>
                  <a:txBody>
                    <a:bodyPr/>
                    <a:lstStyle/>
                    <a:p>
                      <a:pPr rtl="0">
                        <a:spcAft>
                          <a:spcPts val="0"/>
                        </a:spcAft>
                      </a:pPr>
                      <a:endParaRPr lang="nb-NO" sz="1300" b="1" dirty="0">
                        <a:solidFill>
                          <a:srgbClr val="0D0C0B"/>
                        </a:solidFill>
                        <a:latin typeface="Times New Roman"/>
                        <a:ea typeface="Times New Roman"/>
                        <a:cs typeface="Times New Roman"/>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3" name="Date Placeholder 2"/>
          <p:cNvSpPr>
            <a:spLocks noGrp="1"/>
          </p:cNvSpPr>
          <p:nvPr>
            <p:ph type="dt" sz="half" idx="10"/>
          </p:nvPr>
        </p:nvSpPr>
        <p:spPr/>
        <p:txBody>
          <a:bodyPr rtlCol="0"/>
          <a:lstStyle/>
          <a:p>
            <a:pPr rtl="0"/>
            <a:r>
              <a:rPr lang="nb-NO"/>
              <a:t>23.10.2014</a:t>
            </a:r>
            <a:endParaRPr lang="nb-NO" dirty="0"/>
          </a:p>
        </p:txBody>
      </p:sp>
      <p:sp>
        <p:nvSpPr>
          <p:cNvPr id="4" name="Footer Placeholder 3"/>
          <p:cNvSpPr>
            <a:spLocks noGrp="1"/>
          </p:cNvSpPr>
          <p:nvPr>
            <p:ph type="ftr" sz="quarter" idx="11"/>
          </p:nvPr>
        </p:nvSpPr>
        <p:spPr/>
        <p:txBody>
          <a:bodyPr rtlCol="0"/>
          <a:lstStyle/>
          <a:p>
            <a:pPr rtl="0"/>
            <a:r>
              <a:rPr lang="nn-no"/>
              <a:t>Verktøy for kontraktsforvaltning</a:t>
            </a:r>
            <a:endParaRPr lang="nb-NO" dirty="0"/>
          </a:p>
        </p:txBody>
      </p:sp>
      <p:sp>
        <p:nvSpPr>
          <p:cNvPr id="7" name="Rectangle 6"/>
          <p:cNvSpPr/>
          <p:nvPr/>
        </p:nvSpPr>
        <p:spPr>
          <a:xfrm>
            <a:off x="2787001" y="6662866"/>
            <a:ext cx="5315761" cy="167269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Omfanget av rutinar for bruk av avtalen vil variere med omfanget av kontrakten og kor viktig han er. Legg inn ei kort skildring av kva for rutinar som skal vere gjeldande for kontrakten.</a:t>
            </a:r>
          </a:p>
          <a:p>
            <a:pPr rtl="0"/>
            <a:endParaRPr lang="nb-NO" sz="1600" b="1" dirty="0">
              <a:solidFill>
                <a:schemeClr val="tx1"/>
              </a:solidFill>
            </a:endParaRPr>
          </a:p>
          <a:p>
            <a:pPr rtl="0"/>
            <a:endParaRPr lang="nb-NO" sz="1600" dirty="0">
              <a:solidFill>
                <a:schemeClr val="tx1"/>
              </a:solidFill>
            </a:endParaRPr>
          </a:p>
        </p:txBody>
      </p:sp>
    </p:spTree>
    <p:extLst>
      <p:ext uri="{BB962C8B-B14F-4D97-AF65-F5344CB8AC3E}">
        <p14:creationId xmlns:p14="http://schemas.microsoft.com/office/powerpoint/2010/main" val="421850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sz="3733"/>
              <a:t>Risikoanalyse – risiko som kan hindre måloppnåing</a:t>
            </a:r>
            <a:endParaRPr lang="nb-NO" sz="3733" dirty="0"/>
          </a:p>
        </p:txBody>
      </p:sp>
      <p:graphicFrame>
        <p:nvGraphicFramePr>
          <p:cNvPr id="4" name="Plassholder for innhold 3"/>
          <p:cNvGraphicFramePr>
            <a:graphicFrameLocks noGrp="1"/>
          </p:cNvGraphicFramePr>
          <p:nvPr>
            <p:ph idx="1"/>
            <p:extLst/>
          </p:nvPr>
        </p:nvGraphicFramePr>
        <p:xfrm>
          <a:off x="2726392" y="1861073"/>
          <a:ext cx="11269413" cy="5638138"/>
        </p:xfrm>
        <a:graphic>
          <a:graphicData uri="http://schemas.openxmlformats.org/drawingml/2006/table">
            <a:tbl>
              <a:tblPr firstRow="1" bandRow="1">
                <a:tableStyleId>{69012ECD-51FC-41F1-AA8D-1B2483CD663E}</a:tableStyleId>
              </a:tblPr>
              <a:tblGrid>
                <a:gridCol w="621266">
                  <a:extLst>
                    <a:ext uri="{9D8B030D-6E8A-4147-A177-3AD203B41FA5}">
                      <a16:colId xmlns:a16="http://schemas.microsoft.com/office/drawing/2014/main" val="20000"/>
                    </a:ext>
                  </a:extLst>
                </a:gridCol>
                <a:gridCol w="1901909">
                  <a:extLst>
                    <a:ext uri="{9D8B030D-6E8A-4147-A177-3AD203B41FA5}">
                      <a16:colId xmlns:a16="http://schemas.microsoft.com/office/drawing/2014/main" val="20001"/>
                    </a:ext>
                  </a:extLst>
                </a:gridCol>
                <a:gridCol w="1719433">
                  <a:extLst>
                    <a:ext uri="{9D8B030D-6E8A-4147-A177-3AD203B41FA5}">
                      <a16:colId xmlns:a16="http://schemas.microsoft.com/office/drawing/2014/main" val="20002"/>
                    </a:ext>
                  </a:extLst>
                </a:gridCol>
                <a:gridCol w="1947528">
                  <a:extLst>
                    <a:ext uri="{9D8B030D-6E8A-4147-A177-3AD203B41FA5}">
                      <a16:colId xmlns:a16="http://schemas.microsoft.com/office/drawing/2014/main" val="20003"/>
                    </a:ext>
                  </a:extLst>
                </a:gridCol>
                <a:gridCol w="1947528">
                  <a:extLst>
                    <a:ext uri="{9D8B030D-6E8A-4147-A177-3AD203B41FA5}">
                      <a16:colId xmlns:a16="http://schemas.microsoft.com/office/drawing/2014/main" val="20004"/>
                    </a:ext>
                  </a:extLst>
                </a:gridCol>
                <a:gridCol w="3131749">
                  <a:extLst>
                    <a:ext uri="{9D8B030D-6E8A-4147-A177-3AD203B41FA5}">
                      <a16:colId xmlns:a16="http://schemas.microsoft.com/office/drawing/2014/main" val="20005"/>
                    </a:ext>
                  </a:extLst>
                </a:gridCol>
              </a:tblGrid>
              <a:tr h="512558">
                <a:tc>
                  <a:txBody>
                    <a:bodyPr/>
                    <a:lstStyle/>
                    <a:p>
                      <a:pPr rtl="0"/>
                      <a:r>
                        <a:rPr lang="nn-no" sz="1600"/>
                        <a:t>ID</a:t>
                      </a:r>
                      <a:endParaRPr lang="nb-NO" sz="1600" dirty="0">
                        <a:solidFill>
                          <a:schemeClr val="bg1"/>
                        </a:solidFill>
                      </a:endParaRPr>
                    </a:p>
                  </a:txBody>
                  <a:tcPr marL="121908" marR="121908" marT="60954" marB="60954"/>
                </a:tc>
                <a:tc>
                  <a:txBody>
                    <a:bodyPr/>
                    <a:lstStyle/>
                    <a:p>
                      <a:pPr rtl="0"/>
                      <a:r>
                        <a:rPr lang="nn-no" sz="1600"/>
                        <a:t>Risikoelement</a:t>
                      </a:r>
                      <a:endParaRPr lang="nb-NO" sz="1600" dirty="0">
                        <a:solidFill>
                          <a:schemeClr val="bg1"/>
                        </a:solidFill>
                      </a:endParaRPr>
                    </a:p>
                  </a:txBody>
                  <a:tcPr marL="121908" marR="121908" marT="60954" marB="60954"/>
                </a:tc>
                <a:tc>
                  <a:txBody>
                    <a:bodyPr/>
                    <a:lstStyle/>
                    <a:p>
                      <a:pPr rtl="0"/>
                      <a:r>
                        <a:rPr lang="nn-no" sz="1600"/>
                        <a:t>Årsak(er)</a:t>
                      </a:r>
                      <a:endParaRPr lang="nb-NO" sz="1600" dirty="0">
                        <a:solidFill>
                          <a:schemeClr val="bg1"/>
                        </a:solidFill>
                      </a:endParaRPr>
                    </a:p>
                  </a:txBody>
                  <a:tcPr marL="121908" marR="121908" marT="60954" marB="60954"/>
                </a:tc>
                <a:tc>
                  <a:txBody>
                    <a:bodyPr/>
                    <a:lstStyle/>
                    <a:p>
                      <a:pPr rtl="0"/>
                      <a:r>
                        <a:rPr lang="nn-no" sz="1600">
                          <a:solidFill>
                            <a:schemeClr val="bg1"/>
                          </a:solidFill>
                        </a:rPr>
                        <a:t>Sannsyn</a:t>
                      </a:r>
                      <a:endParaRPr lang="nb-NO" sz="1600" dirty="0">
                        <a:solidFill>
                          <a:schemeClr val="bg1"/>
                        </a:solidFill>
                      </a:endParaRPr>
                    </a:p>
                  </a:txBody>
                  <a:tcPr marL="121908" marR="121908" marT="60954" marB="60954"/>
                </a:tc>
                <a:tc>
                  <a:txBody>
                    <a:bodyPr/>
                    <a:lstStyle/>
                    <a:p>
                      <a:pPr rtl="0"/>
                      <a:r>
                        <a:rPr lang="nn-no" sz="1600"/>
                        <a:t>Konsekvens**</a:t>
                      </a:r>
                      <a:endParaRPr lang="nb-NO" sz="1600" dirty="0">
                        <a:solidFill>
                          <a:schemeClr val="bg1"/>
                        </a:solidFill>
                      </a:endParaRPr>
                    </a:p>
                  </a:txBody>
                  <a:tcPr marL="121908" marR="121908" marT="60954" marB="60954"/>
                </a:tc>
                <a:tc>
                  <a:txBody>
                    <a:bodyPr/>
                    <a:lstStyle/>
                    <a:p>
                      <a:pPr rtl="0"/>
                      <a:r>
                        <a:rPr lang="nn-no" sz="1600"/>
                        <a:t>Risikoreduserande tiltak</a:t>
                      </a:r>
                      <a:endParaRPr lang="nb-NO" sz="1600" dirty="0">
                        <a:solidFill>
                          <a:schemeClr val="bg1"/>
                        </a:solidFill>
                      </a:endParaRPr>
                    </a:p>
                  </a:txBody>
                  <a:tcPr marL="121908" marR="121908" marT="60954" marB="60954"/>
                </a:tc>
                <a:extLst>
                  <a:ext uri="{0D108BD9-81ED-4DB2-BD59-A6C34878D82A}">
                    <a16:rowId xmlns:a16="http://schemas.microsoft.com/office/drawing/2014/main" val="10000"/>
                  </a:ext>
                </a:extLst>
              </a:tr>
              <a:tr h="512558">
                <a:tc>
                  <a:txBody>
                    <a:bodyPr/>
                    <a:lstStyle/>
                    <a:p>
                      <a:pPr algn="ctr" rtl="0">
                        <a:spcAft>
                          <a:spcPts val="0"/>
                        </a:spcAft>
                      </a:pPr>
                      <a:r>
                        <a:rPr lang="nn-no" sz="1600" kern="1200">
                          <a:solidFill>
                            <a:schemeClr val="tx1"/>
                          </a:solidFill>
                          <a:latin typeface="Arial" charset="0"/>
                          <a:ea typeface="+mn-ea"/>
                          <a:cs typeface="Arial" charset="0"/>
                        </a:rPr>
                        <a:t>1</a:t>
                      </a:r>
                    </a:p>
                  </a:txBody>
                  <a:tcPr marL="59261" marR="59261" marT="0"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512558">
                <a:tc>
                  <a:txBody>
                    <a:bodyPr/>
                    <a:lstStyle/>
                    <a:p>
                      <a:pPr algn="ctr" rtl="0">
                        <a:spcAft>
                          <a:spcPts val="0"/>
                        </a:spcAft>
                      </a:pPr>
                      <a:r>
                        <a:rPr lang="nn-no" sz="1600" kern="1200">
                          <a:solidFill>
                            <a:schemeClr val="tx1"/>
                          </a:solidFill>
                          <a:latin typeface="Arial" charset="0"/>
                          <a:ea typeface="+mn-ea"/>
                          <a:cs typeface="Arial" charset="0"/>
                        </a:rPr>
                        <a:t>2</a:t>
                      </a: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Font typeface="+mj-l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512558">
                <a:tc>
                  <a:txBody>
                    <a:bodyPr/>
                    <a:lstStyle/>
                    <a:p>
                      <a:pPr algn="ctr" rtl="0">
                        <a:spcAft>
                          <a:spcPts val="0"/>
                        </a:spcAft>
                      </a:pPr>
                      <a:r>
                        <a:rPr lang="nn-no" sz="1600" kern="1200">
                          <a:solidFill>
                            <a:schemeClr val="tx1"/>
                          </a:solidFill>
                          <a:latin typeface="Arial" charset="0"/>
                          <a:ea typeface="+mn-ea"/>
                          <a:cs typeface="Arial" charset="0"/>
                        </a:rPr>
                        <a:t>3</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Font typeface="+mj-l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512558">
                <a:tc>
                  <a:txBody>
                    <a:bodyPr/>
                    <a:lstStyle/>
                    <a:p>
                      <a:pPr algn="ctr" rtl="0">
                        <a:spcAft>
                          <a:spcPts val="0"/>
                        </a:spcAft>
                      </a:pPr>
                      <a:r>
                        <a:rPr lang="nn-no" sz="1600" kern="1200">
                          <a:solidFill>
                            <a:schemeClr val="tx1"/>
                          </a:solidFill>
                          <a:latin typeface="Arial" charset="0"/>
                          <a:ea typeface="+mn-ea"/>
                          <a:cs typeface="Arial" charset="0"/>
                        </a:rPr>
                        <a:t>4</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512558">
                <a:tc>
                  <a:txBody>
                    <a:bodyPr/>
                    <a:lstStyle/>
                    <a:p>
                      <a:pPr algn="ctr" rtl="0">
                        <a:spcAft>
                          <a:spcPts val="0"/>
                        </a:spcAft>
                      </a:pPr>
                      <a:r>
                        <a:rPr lang="nn-no" sz="1600" kern="1200">
                          <a:solidFill>
                            <a:schemeClr val="tx1"/>
                          </a:solidFill>
                          <a:latin typeface="Arial" charset="0"/>
                          <a:ea typeface="+mn-ea"/>
                          <a:cs typeface="Arial" charset="0"/>
                        </a:rPr>
                        <a:t>5</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512558">
                <a:tc>
                  <a:txBody>
                    <a:bodyPr/>
                    <a:lstStyle/>
                    <a:p>
                      <a:pPr algn="ctr" rtl="0">
                        <a:spcAft>
                          <a:spcPts val="0"/>
                        </a:spcAft>
                      </a:pPr>
                      <a:r>
                        <a:rPr lang="nn-no" sz="1600" kern="1200">
                          <a:solidFill>
                            <a:schemeClr val="tx1"/>
                          </a:solidFill>
                          <a:latin typeface="Arial" charset="0"/>
                          <a:ea typeface="+mn-ea"/>
                          <a:cs typeface="Arial" charset="0"/>
                        </a:rPr>
                        <a:t>6</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512558">
                <a:tc>
                  <a:txBody>
                    <a:bodyPr/>
                    <a:lstStyle/>
                    <a:p>
                      <a:pPr algn="ctr" rtl="0">
                        <a:spcAft>
                          <a:spcPts val="0"/>
                        </a:spcAft>
                      </a:pPr>
                      <a:r>
                        <a:rPr lang="nn-no" sz="1600" kern="1200">
                          <a:solidFill>
                            <a:schemeClr val="tx1"/>
                          </a:solidFill>
                          <a:latin typeface="Arial" charset="0"/>
                          <a:ea typeface="+mn-ea"/>
                          <a:cs typeface="Arial" charset="0"/>
                        </a:rPr>
                        <a:t>7</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512558">
                <a:tc>
                  <a:txBody>
                    <a:bodyPr/>
                    <a:lstStyle/>
                    <a:p>
                      <a:pPr algn="ctr" rtl="0">
                        <a:spcAft>
                          <a:spcPts val="0"/>
                        </a:spcAft>
                      </a:pPr>
                      <a:r>
                        <a:rPr lang="nn-no" sz="1600" kern="1200">
                          <a:solidFill>
                            <a:schemeClr val="tx1"/>
                          </a:solidFill>
                          <a:latin typeface="Arial" charset="0"/>
                          <a:ea typeface="+mn-ea"/>
                          <a:cs typeface="Arial" charset="0"/>
                        </a:rPr>
                        <a:t>8</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512558">
                <a:tc>
                  <a:txBody>
                    <a:bodyPr/>
                    <a:lstStyle/>
                    <a:p>
                      <a:pPr algn="ctr" rtl="0">
                        <a:spcAft>
                          <a:spcPts val="0"/>
                        </a:spcAft>
                      </a:pPr>
                      <a:r>
                        <a:rPr lang="nn-no" sz="1600" kern="1200">
                          <a:solidFill>
                            <a:schemeClr val="tx1"/>
                          </a:solidFill>
                          <a:latin typeface="Arial" charset="0"/>
                          <a:ea typeface="+mn-ea"/>
                          <a:cs typeface="Arial" charset="0"/>
                        </a:rPr>
                        <a:t>9</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512558">
                <a:tc>
                  <a:txBody>
                    <a:bodyPr/>
                    <a:lstStyle/>
                    <a:p>
                      <a:pPr algn="ctr" rtl="0">
                        <a:spcAft>
                          <a:spcPts val="0"/>
                        </a:spcAft>
                      </a:pPr>
                      <a:r>
                        <a:rPr lang="nn-no" sz="1600" kern="1200">
                          <a:solidFill>
                            <a:schemeClr val="tx1"/>
                          </a:solidFill>
                          <a:latin typeface="Arial" charset="0"/>
                          <a:ea typeface="+mn-ea"/>
                          <a:cs typeface="Arial" charset="0"/>
                        </a:rPr>
                        <a:t>10</a:t>
                      </a:r>
                      <a:endParaRPr lang="nb-NO" sz="1600" kern="1200" dirty="0">
                        <a:solidFill>
                          <a:schemeClr val="tx1"/>
                        </a:solidFill>
                        <a:latin typeface="Arial" charset="0"/>
                        <a:ea typeface="+mn-ea"/>
                        <a:cs typeface="Arial" charset="0"/>
                      </a:endParaRPr>
                    </a:p>
                  </a:txBody>
                  <a:tcPr marL="59261" marR="59261"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endParaRPr lang="nb-NO" sz="1300" kern="1200" dirty="0">
                        <a:solidFill>
                          <a:schemeClr val="tx1"/>
                        </a:solidFill>
                        <a:latin typeface="+mn-lt"/>
                        <a:ea typeface="+mn-ea"/>
                        <a:cs typeface="+mn-cs"/>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rtl="0">
                        <a:spcAft>
                          <a:spcPts val="0"/>
                        </a:spcAft>
                      </a:pPr>
                      <a:r>
                        <a:rPr lang="nn-no" sz="1300" kern="1200">
                          <a:solidFill>
                            <a:schemeClr val="tx1"/>
                          </a:solidFill>
                          <a:latin typeface="+mn-lt"/>
                          <a:ea typeface="+mn-ea"/>
                          <a:cs typeface="+mn-cs"/>
                        </a:rPr>
                        <a:t>"Vel alternativ"</a:t>
                      </a:r>
                      <a:endParaRPr lang="nb-NO" sz="1300" kern="1200" dirty="0">
                        <a:solidFill>
                          <a:schemeClr val="tx1"/>
                        </a:solidFill>
                        <a:latin typeface="+mn-lt"/>
                        <a:ea typeface="+mn-ea"/>
                        <a:cs typeface="+mn-cs"/>
                      </a:endParaRPr>
                    </a:p>
                  </a:txBody>
                  <a:tcPr marL="59261" marR="59261"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FFFFCC"/>
                    </a:solidFill>
                  </a:tcPr>
                </a:tc>
                <a:tc>
                  <a:txBody>
                    <a:bodyPr/>
                    <a:lstStyle/>
                    <a:p>
                      <a:pPr marL="228600" indent="-228600" rtl="0">
                        <a:spcAft>
                          <a:spcPts val="0"/>
                        </a:spcAft>
                        <a:buAutoNum type="arabicPeriod"/>
                      </a:pPr>
                      <a:endParaRPr lang="nb-NO" sz="1300" kern="1200" dirty="0">
                        <a:solidFill>
                          <a:schemeClr val="tx1"/>
                        </a:solidFill>
                        <a:latin typeface="+mn-lt"/>
                        <a:ea typeface="+mn-ea"/>
                        <a:cs typeface="+mn-cs"/>
                      </a:endParaRPr>
                    </a:p>
                  </a:txBody>
                  <a:tcPr marL="59261" marR="59261"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FFFFCC"/>
                    </a:solidFill>
                  </a:tcPr>
                </a:tc>
                <a:extLst>
                  <a:ext uri="{0D108BD9-81ED-4DB2-BD59-A6C34878D82A}">
                    <a16:rowId xmlns:a16="http://schemas.microsoft.com/office/drawing/2014/main" val="10010"/>
                  </a:ext>
                </a:extLst>
              </a:tr>
            </a:tbl>
          </a:graphicData>
        </a:graphic>
      </p:graphicFrame>
      <p:sp>
        <p:nvSpPr>
          <p:cNvPr id="3" name="TextBox 2"/>
          <p:cNvSpPr txBox="1"/>
          <p:nvPr/>
        </p:nvSpPr>
        <p:spPr>
          <a:xfrm>
            <a:off x="2712235" y="7697668"/>
            <a:ext cx="7229417" cy="584775"/>
          </a:xfrm>
          <a:prstGeom prst="rect">
            <a:avLst/>
          </a:prstGeom>
          <a:noFill/>
        </p:spPr>
        <p:txBody>
          <a:bodyPr wrap="square" rtlCol="0">
            <a:spAutoFit/>
          </a:bodyPr>
          <a:lstStyle/>
          <a:p>
            <a:pPr rtl="0"/>
            <a:r>
              <a:rPr lang="nn-no" sz="1600"/>
              <a:t>*	Svært liten – Liten – Moderat – Høg - Svært høg</a:t>
            </a:r>
          </a:p>
          <a:p>
            <a:pPr rtl="0"/>
            <a:r>
              <a:rPr lang="nn-no" sz="1600"/>
              <a:t>** 	Ubetydeleg - Låg – Moderat – Alvorleg - Svært alvorleg</a:t>
            </a:r>
            <a:endParaRPr lang="nb-NO" sz="1600" dirty="0"/>
          </a:p>
        </p:txBody>
      </p:sp>
      <p:sp>
        <p:nvSpPr>
          <p:cNvPr id="5" name="Rectangle 4"/>
          <p:cNvSpPr/>
          <p:nvPr/>
        </p:nvSpPr>
        <p:spPr>
          <a:xfrm>
            <a:off x="8497716" y="4773429"/>
            <a:ext cx="5315761" cy="266908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rtl="0"/>
            <a:r>
              <a:rPr lang="nn-no" sz="1600" b="1">
                <a:solidFill>
                  <a:schemeClr val="tx1"/>
                </a:solidFill>
              </a:rPr>
              <a:t>Rettleiing – (kan slettast etter gjennomlesing)</a:t>
            </a:r>
          </a:p>
          <a:p>
            <a:pPr rtl="0"/>
            <a:r>
              <a:rPr lang="nn-no" sz="1600">
                <a:solidFill>
                  <a:schemeClr val="tx1"/>
                </a:solidFill>
              </a:rPr>
              <a:t>Legg inn dei viktigaste risikomomenta for avtalen med fokus på kva som kan hindre måloppnåing.</a:t>
            </a:r>
          </a:p>
          <a:p>
            <a:pPr rtl="0"/>
            <a:endParaRPr lang="nb-NO" sz="1600" dirty="0">
              <a:solidFill>
                <a:schemeClr val="tx1"/>
              </a:solidFill>
            </a:endParaRPr>
          </a:p>
          <a:p>
            <a:pPr rtl="0"/>
            <a:r>
              <a:rPr lang="nn-no" sz="1600">
                <a:solidFill>
                  <a:schemeClr val="tx1"/>
                </a:solidFill>
              </a:rPr>
              <a:t>Under Sannsyn og Konsekvens vert det brukt ein førehandsbestemt skala (sjå nedst på sida), som igjen avgjer plassering i matrisa på neste side.</a:t>
            </a:r>
          </a:p>
          <a:p>
            <a:pPr rtl="0"/>
            <a:endParaRPr lang="nb-NO" sz="1600" dirty="0">
              <a:solidFill>
                <a:schemeClr val="tx1"/>
              </a:solidFill>
            </a:endParaRPr>
          </a:p>
          <a:p>
            <a:pPr rtl="0"/>
            <a:r>
              <a:rPr lang="nn-no" sz="1600">
                <a:solidFill>
                  <a:schemeClr val="tx1"/>
                </a:solidFill>
              </a:rPr>
              <a:t>Risiko kan forandre seg i løpet av løpetida for kontrakten, og det vert tilrådd at du jamleg oppdaterer risikoanalysen.</a:t>
            </a:r>
          </a:p>
          <a:p>
            <a:pPr rtl="0"/>
            <a:endParaRPr lang="nb-NO" sz="1600" dirty="0">
              <a:solidFill>
                <a:schemeClr val="tx1"/>
              </a:solidFill>
            </a:endParaRPr>
          </a:p>
        </p:txBody>
      </p:sp>
      <p:sp>
        <p:nvSpPr>
          <p:cNvPr id="6" name="Date Placeholder 5"/>
          <p:cNvSpPr>
            <a:spLocks noGrp="1"/>
          </p:cNvSpPr>
          <p:nvPr>
            <p:ph type="dt" sz="half" idx="10"/>
          </p:nvPr>
        </p:nvSpPr>
        <p:spPr/>
        <p:txBody>
          <a:bodyPr rtlCol="0"/>
          <a:lstStyle/>
          <a:p>
            <a:pPr rtl="0"/>
            <a:r>
              <a:rPr lang="nb-NO"/>
              <a:t>23.10.2014</a:t>
            </a:r>
            <a:endParaRPr lang="nb-NO" dirty="0"/>
          </a:p>
        </p:txBody>
      </p:sp>
      <p:sp>
        <p:nvSpPr>
          <p:cNvPr id="7" name="Footer Placeholder 6"/>
          <p:cNvSpPr>
            <a:spLocks noGrp="1"/>
          </p:cNvSpPr>
          <p:nvPr>
            <p:ph type="ftr" sz="quarter" idx="11"/>
          </p:nvPr>
        </p:nvSpPr>
        <p:spPr/>
        <p:txBody>
          <a:bodyPr rtlCol="0"/>
          <a:lstStyle/>
          <a:p>
            <a:pPr rtl="0"/>
            <a:r>
              <a:rPr lang="nn-no"/>
              <a:t>Verktøy for kontraktsforvaltning</a:t>
            </a:r>
            <a:endParaRPr lang="nb-NO" dirty="0"/>
          </a:p>
        </p:txBody>
      </p:sp>
    </p:spTree>
    <p:extLst>
      <p:ext uri="{BB962C8B-B14F-4D97-AF65-F5344CB8AC3E}">
        <p14:creationId xmlns:p14="http://schemas.microsoft.com/office/powerpoint/2010/main" val="2786326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sider_DIFI.potx" id="{96AFE0A5-EA4E-4749-AD7D-A342D25B802C}" vid="{B821FB83-698A-41A6-AB89-12A5323A95AF}"/>
    </a:ext>
  </a:extLst>
</a:theme>
</file>

<file path=ppt/theme/theme2.xml><?xml version="1.0" encoding="utf-8"?>
<a:theme xmlns:a="http://schemas.openxmlformats.org/drawingml/2006/main" name="Blå slides">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sider_DIFI.potx" id="{96AFE0A5-EA4E-4749-AD7D-A342D25B802C}" vid="{442F60AB-4511-451F-8ED4-0E06CD8CC7C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Difi - Norsk standard mal</Template>
  <TotalTime>10</TotalTime>
  <Words>2696</Words>
  <Application>Microsoft Office PowerPoint</Application>
  <PresentationFormat>Egendefinert</PresentationFormat>
  <Paragraphs>469</Paragraphs>
  <Slides>20</Slides>
  <Notes>14</Notes>
  <HiddenSlides>0</HiddenSlides>
  <MMClips>0</MMClips>
  <ScaleCrop>false</ScaleCrop>
  <HeadingPairs>
    <vt:vector size="8" baseType="variant">
      <vt:variant>
        <vt:lpstr>Brukte skrifter</vt:lpstr>
      </vt:variant>
      <vt:variant>
        <vt:i4>3</vt:i4>
      </vt:variant>
      <vt:variant>
        <vt:lpstr>Tema</vt:lpstr>
      </vt:variant>
      <vt:variant>
        <vt:i4>2</vt:i4>
      </vt:variant>
      <vt:variant>
        <vt:lpstr>Innebygde OLE-servere</vt:lpstr>
      </vt:variant>
      <vt:variant>
        <vt:i4>1</vt:i4>
      </vt:variant>
      <vt:variant>
        <vt:lpstr>Lysbildetitler</vt:lpstr>
      </vt:variant>
      <vt:variant>
        <vt:i4>20</vt:i4>
      </vt:variant>
    </vt:vector>
  </HeadingPairs>
  <TitlesOfParts>
    <vt:vector size="26" baseType="lpstr">
      <vt:lpstr>Arial</vt:lpstr>
      <vt:lpstr>Calibri</vt:lpstr>
      <vt:lpstr>Times New Roman</vt:lpstr>
      <vt:lpstr>DIFI PPTmal</vt:lpstr>
      <vt:lpstr>Blå slides</vt:lpstr>
      <vt:lpstr>think-cell Slide</vt:lpstr>
      <vt:lpstr>Verktøy for kontraktsforvaltning</vt:lpstr>
      <vt:lpstr>Introduksjon</vt:lpstr>
      <vt:lpstr>Innhald</vt:lpstr>
      <vt:lpstr>INTERN Informasjon  Informasjonen som er samla i denne delen av verktøyet er først og fremst tenkt til internt bruk i eiga verksemd, men noko av innhaldet kan også vere relevant å dele med leverandøren </vt:lpstr>
      <vt:lpstr>Roller og ansvar i eigen organisasjon</vt:lpstr>
      <vt:lpstr>Roller og ansvar hos leverandør</vt:lpstr>
      <vt:lpstr>Informasjon om kontrakten</vt:lpstr>
      <vt:lpstr>Rutinar for bestilling og avrop</vt:lpstr>
      <vt:lpstr>Risikoanalyse – risiko som kan hindre måloppnåing</vt:lpstr>
      <vt:lpstr>Risikokart</vt:lpstr>
      <vt:lpstr>Interessentanalyse</vt:lpstr>
      <vt:lpstr>Kommunikasjonsplan</vt:lpstr>
      <vt:lpstr>Oppfølging av avtalelojalitet - bruk av avtale</vt:lpstr>
      <vt:lpstr>PowerPoint-presentasjon</vt:lpstr>
      <vt:lpstr>Møteverksemd</vt:lpstr>
      <vt:lpstr>Forslag til møteagenda</vt:lpstr>
      <vt:lpstr>Måling og rapportering</vt:lpstr>
      <vt:lpstr>Måling og rapportering</vt:lpstr>
      <vt:lpstr>Måling og rapportering (framhald)</vt:lpstr>
      <vt:lpstr>Kontrollrutinar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Verktøy for kontraktsforvaltning</dc:title>
  <dc:creator>Haarr, Inger Størseth</dc:creator>
  <cp:lastModifiedBy>Haarr, Inger Størseth</cp:lastModifiedBy>
  <cp:revision>2</cp:revision>
  <dcterms:created xsi:type="dcterms:W3CDTF">2017-12-13T11:40:01Z</dcterms:created>
  <dcterms:modified xsi:type="dcterms:W3CDTF">2017-12-13T11:50:57Z</dcterms:modified>
</cp:coreProperties>
</file>