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6"/>
  </p:notesMasterIdLst>
  <p:sldIdLst>
    <p:sldId id="256" r:id="rId3"/>
    <p:sldId id="369" r:id="rId4"/>
    <p:sldId id="371" r:id="rId5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2FF47-34BC-4A8D-963B-F14FF9849D7B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1B6CD-FDBB-4F02-9607-B3592E6497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69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5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9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m4v"/><Relationship Id="rId1" Type="http://schemas.microsoft.com/office/2007/relationships/media" Target="../media/media4.m4v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fi animert id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iden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71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5489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"/>
            <a:ext cx="16256000" cy="9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5" y="3125191"/>
            <a:ext cx="2752350" cy="2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2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8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3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3382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19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3F0CF-9CA8-4332-AEE2-58D55DB1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781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3109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41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å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778"/>
            <a:ext cx="16251060" cy="91412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lla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nd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tx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6" r:id="rId7"/>
    <p:sldLayoutId id="2147483707" r:id="rId8"/>
    <p:sldLayoutId id="2147483708" r:id="rId9"/>
    <p:sldLayoutId id="2147483709" r:id="rId10"/>
    <p:sldLayoutId id="2147483650" r:id="rId11"/>
    <p:sldLayoutId id="2147483670" r:id="rId12"/>
    <p:sldLayoutId id="2147483657" r:id="rId13"/>
    <p:sldLayoutId id="2147483656" r:id="rId14"/>
    <p:sldLayoutId id="2147483669" r:id="rId15"/>
    <p:sldLayoutId id="2147483658" r:id="rId16"/>
    <p:sldLayoutId id="2147483659" r:id="rId17"/>
    <p:sldLayoutId id="214748365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52" r:id="rId24"/>
    <p:sldLayoutId id="2147483653" r:id="rId25"/>
    <p:sldLayoutId id="2147483671" r:id="rId26"/>
    <p:sldLayoutId id="2147483654" r:id="rId27"/>
    <p:sldLayoutId id="2147483655" r:id="rId28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B7E75-14F8-422C-8CAD-4F83058FE1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1" r:id="rId8"/>
    <p:sldLayoutId id="2147483702" r:id="rId9"/>
    <p:sldLayoutId id="2147483704" r:id="rId10"/>
    <p:sldLayoutId id="2147483705" r:id="rId11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lt1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lt1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lt1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56B05F1-415C-477E-83BE-7487CFADD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Eksempel på fordeling av roller og ansvar i kategoristyringsprosessen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vrundet rektangel 18"/>
          <p:cNvSpPr/>
          <p:nvPr/>
        </p:nvSpPr>
        <p:spPr>
          <a:xfrm>
            <a:off x="156131" y="1449407"/>
            <a:ext cx="15835434" cy="27302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1924" y="508950"/>
            <a:ext cx="14583110" cy="615387"/>
          </a:xfrm>
        </p:spPr>
        <p:txBody>
          <a:bodyPr>
            <a:normAutofit fontScale="90000"/>
          </a:bodyPr>
          <a:lstStyle/>
          <a:p>
            <a:r>
              <a:rPr lang="nb-NO"/>
              <a:t>Tverrfaglig samarbeid i anskaffelsesprosessen</a:t>
            </a:r>
          </a:p>
        </p:txBody>
      </p:sp>
      <p:grpSp>
        <p:nvGrpSpPr>
          <p:cNvPr id="4" name="Gruppe 3"/>
          <p:cNvGrpSpPr>
            <a:grpSpLocks noChangeAspect="1"/>
          </p:cNvGrpSpPr>
          <p:nvPr/>
        </p:nvGrpSpPr>
        <p:grpSpPr>
          <a:xfrm>
            <a:off x="156131" y="2235099"/>
            <a:ext cx="15621184" cy="1742228"/>
            <a:chOff x="1972012" y="1168962"/>
            <a:chExt cx="5707340" cy="6365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216" y="1168962"/>
              <a:ext cx="4307136" cy="6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012" y="1184025"/>
              <a:ext cx="1538032" cy="578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kstSylinder 6"/>
          <p:cNvSpPr txBox="1"/>
          <p:nvPr/>
        </p:nvSpPr>
        <p:spPr>
          <a:xfrm>
            <a:off x="1036320" y="1600558"/>
            <a:ext cx="14417647" cy="71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24" dirty="0">
                <a:solidFill>
                  <a:srgbClr val="0000FF"/>
                </a:solidFill>
              </a:rPr>
              <a:t> </a:t>
            </a:r>
            <a:r>
              <a:rPr lang="nb-NO" sz="4024" i="1" dirty="0">
                <a:solidFill>
                  <a:prstClr val="black"/>
                </a:solidFill>
              </a:rPr>
              <a:t>Fase 0	</a:t>
            </a:r>
            <a:r>
              <a:rPr lang="nb-NO" sz="4024" dirty="0">
                <a:solidFill>
                  <a:srgbClr val="0000FF"/>
                </a:solidFill>
              </a:rPr>
              <a:t>	    </a:t>
            </a:r>
            <a:r>
              <a:rPr lang="nb-NO" sz="4024" i="1" dirty="0">
                <a:solidFill>
                  <a:prstClr val="black"/>
                </a:solidFill>
              </a:rPr>
              <a:t>Fase 1	</a:t>
            </a:r>
            <a:r>
              <a:rPr lang="nb-NO" sz="4024" dirty="0">
                <a:solidFill>
                  <a:srgbClr val="0000FF"/>
                </a:solidFill>
              </a:rPr>
              <a:t>	      </a:t>
            </a:r>
            <a:r>
              <a:rPr lang="nb-NO" sz="4024" i="1" dirty="0">
                <a:solidFill>
                  <a:prstClr val="black"/>
                </a:solidFill>
              </a:rPr>
              <a:t>Fase 2	</a:t>
            </a:r>
            <a:r>
              <a:rPr lang="nb-NO" sz="4024" dirty="0">
                <a:solidFill>
                  <a:srgbClr val="0000FF"/>
                </a:solidFill>
              </a:rPr>
              <a:t>	</a:t>
            </a:r>
            <a:r>
              <a:rPr lang="nb-NO" sz="4024" i="1" dirty="0">
                <a:solidFill>
                  <a:prstClr val="black"/>
                </a:solidFill>
              </a:rPr>
              <a:t>Fase 3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273026" y="4569411"/>
            <a:ext cx="3715511" cy="1455772"/>
          </a:xfrm>
          <a:prstGeom prst="roundRect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55" b="1">
                <a:solidFill>
                  <a:prstClr val="black"/>
                </a:solidFill>
              </a:rPr>
              <a:t>Tverrfaglig kategoriteam </a:t>
            </a:r>
            <a:r>
              <a:rPr lang="nb-NO" sz="1955">
                <a:solidFill>
                  <a:prstClr val="black"/>
                </a:solidFill>
              </a:rPr>
              <a:t>utarbeider kategoristrategi og vurderer forbedringscase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4190740" y="4563928"/>
            <a:ext cx="3715511" cy="1455772"/>
          </a:xfrm>
          <a:prstGeom prst="roundRect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55" b="1">
                <a:solidFill>
                  <a:prstClr val="black"/>
                </a:solidFill>
              </a:rPr>
              <a:t>Tverrfaglig anskaffelsesteam </a:t>
            </a:r>
            <a:r>
              <a:rPr lang="nb-NO" sz="1955">
                <a:solidFill>
                  <a:prstClr val="black"/>
                </a:solidFill>
              </a:rPr>
              <a:t>utarbeider konkurransestrategi</a:t>
            </a:r>
          </a:p>
        </p:txBody>
      </p:sp>
      <p:sp>
        <p:nvSpPr>
          <p:cNvPr id="15" name="Avrundet rektangel 14"/>
          <p:cNvSpPr/>
          <p:nvPr/>
        </p:nvSpPr>
        <p:spPr>
          <a:xfrm>
            <a:off x="8142178" y="4569411"/>
            <a:ext cx="3715511" cy="1455772"/>
          </a:xfrm>
          <a:prstGeom prst="roundRect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55" b="1">
                <a:solidFill>
                  <a:prstClr val="black"/>
                </a:solidFill>
              </a:rPr>
              <a:t>Tverrfaglig anskaffelsesteam </a:t>
            </a:r>
            <a:r>
              <a:rPr lang="nb-NO" sz="1955">
                <a:solidFill>
                  <a:prstClr val="black"/>
                </a:solidFill>
              </a:rPr>
              <a:t>gjennomfører konkurransen</a:t>
            </a:r>
          </a:p>
        </p:txBody>
      </p:sp>
      <p:sp>
        <p:nvSpPr>
          <p:cNvPr id="16" name="Avrundet rektangel 15"/>
          <p:cNvSpPr/>
          <p:nvPr/>
        </p:nvSpPr>
        <p:spPr>
          <a:xfrm>
            <a:off x="12108178" y="4550445"/>
            <a:ext cx="3715511" cy="1455772"/>
          </a:xfrm>
          <a:prstGeom prst="roundRect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55">
                <a:solidFill>
                  <a:prstClr val="black"/>
                </a:solidFill>
              </a:rPr>
              <a:t>Kontraktsforvaltning utføres i </a:t>
            </a:r>
            <a:r>
              <a:rPr lang="nb-NO" sz="1955" b="1">
                <a:solidFill>
                  <a:prstClr val="black"/>
                </a:solidFill>
              </a:rPr>
              <a:t>fellesskap</a:t>
            </a:r>
            <a:r>
              <a:rPr lang="nb-NO" sz="1955">
                <a:solidFill>
                  <a:prstClr val="black"/>
                </a:solidFill>
              </a:rPr>
              <a:t> mellom anskaffelser og fagmiljø</a:t>
            </a:r>
          </a:p>
        </p:txBody>
      </p:sp>
      <p:sp>
        <p:nvSpPr>
          <p:cNvPr id="17" name="Avrundet rektangel 16"/>
          <p:cNvSpPr/>
          <p:nvPr/>
        </p:nvSpPr>
        <p:spPr>
          <a:xfrm>
            <a:off x="4204799" y="6290560"/>
            <a:ext cx="7740927" cy="1022414"/>
          </a:xfrm>
          <a:prstGeom prst="roundRect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55">
                <a:solidFill>
                  <a:srgbClr val="002060"/>
                </a:solidFill>
              </a:rPr>
              <a:t>Rollen </a:t>
            </a:r>
            <a:r>
              <a:rPr lang="nb-NO" sz="1955" b="1">
                <a:solidFill>
                  <a:srgbClr val="002060"/>
                </a:solidFill>
              </a:rPr>
              <a:t>«Prosessdriver» </a:t>
            </a:r>
            <a:r>
              <a:rPr lang="nb-NO" sz="1955">
                <a:solidFill>
                  <a:srgbClr val="002060"/>
                </a:solidFill>
              </a:rPr>
              <a:t>kan bekles av både </a:t>
            </a:r>
            <a:r>
              <a:rPr lang="nb-NO" sz="1955" b="1">
                <a:solidFill>
                  <a:srgbClr val="002060"/>
                </a:solidFill>
              </a:rPr>
              <a:t>anskaffelser</a:t>
            </a:r>
            <a:r>
              <a:rPr lang="nb-NO" sz="1955">
                <a:solidFill>
                  <a:srgbClr val="002060"/>
                </a:solidFill>
              </a:rPr>
              <a:t> og </a:t>
            </a:r>
            <a:r>
              <a:rPr lang="nb-NO" sz="1955" b="1">
                <a:solidFill>
                  <a:srgbClr val="002060"/>
                </a:solidFill>
              </a:rPr>
              <a:t>fagmiljø</a:t>
            </a:r>
          </a:p>
        </p:txBody>
      </p:sp>
      <p:sp>
        <p:nvSpPr>
          <p:cNvPr id="18" name="Avrundet rektangel 17"/>
          <p:cNvSpPr/>
          <p:nvPr/>
        </p:nvSpPr>
        <p:spPr>
          <a:xfrm>
            <a:off x="4271714" y="7542663"/>
            <a:ext cx="7740927" cy="1022414"/>
          </a:xfrm>
          <a:prstGeom prst="roundRect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55" b="1">
                <a:solidFill>
                  <a:srgbClr val="002060"/>
                </a:solidFill>
              </a:rPr>
              <a:t>«Behovseier» </a:t>
            </a:r>
            <a:r>
              <a:rPr lang="nb-NO" sz="1955">
                <a:solidFill>
                  <a:srgbClr val="002060"/>
                </a:solidFill>
              </a:rPr>
              <a:t>og </a:t>
            </a:r>
            <a:r>
              <a:rPr lang="nb-NO" sz="1955" b="1">
                <a:solidFill>
                  <a:srgbClr val="002060"/>
                </a:solidFill>
              </a:rPr>
              <a:t>«Kontraktseier» </a:t>
            </a:r>
            <a:r>
              <a:rPr lang="nb-NO" sz="1955">
                <a:solidFill>
                  <a:srgbClr val="002060"/>
                </a:solidFill>
              </a:rPr>
              <a:t>tar de viktigste beslutningene i anskaffelsesprosessen i </a:t>
            </a:r>
            <a:r>
              <a:rPr lang="nb-NO" sz="1955" b="1">
                <a:solidFill>
                  <a:srgbClr val="002060"/>
                </a:solidFill>
              </a:rPr>
              <a:t>fellesskap</a:t>
            </a:r>
          </a:p>
        </p:txBody>
      </p:sp>
      <p:sp>
        <p:nvSpPr>
          <p:cNvPr id="20" name="Pil opp 19"/>
          <p:cNvSpPr/>
          <p:nvPr/>
        </p:nvSpPr>
        <p:spPr>
          <a:xfrm>
            <a:off x="1755177" y="4179675"/>
            <a:ext cx="611059" cy="370771"/>
          </a:xfrm>
          <a:prstGeom prst="upArrow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>
              <a:solidFill>
                <a:prstClr val="white"/>
              </a:solidFill>
            </a:endParaRPr>
          </a:p>
        </p:txBody>
      </p:sp>
      <p:sp>
        <p:nvSpPr>
          <p:cNvPr id="22" name="Pil opp 21"/>
          <p:cNvSpPr/>
          <p:nvPr/>
        </p:nvSpPr>
        <p:spPr>
          <a:xfrm>
            <a:off x="9694404" y="4184669"/>
            <a:ext cx="611059" cy="370771"/>
          </a:xfrm>
          <a:prstGeom prst="upArrow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>
              <a:solidFill>
                <a:prstClr val="white"/>
              </a:solidFill>
            </a:endParaRPr>
          </a:p>
        </p:txBody>
      </p:sp>
      <p:sp>
        <p:nvSpPr>
          <p:cNvPr id="23" name="Pil opp 22"/>
          <p:cNvSpPr/>
          <p:nvPr/>
        </p:nvSpPr>
        <p:spPr>
          <a:xfrm>
            <a:off x="5755967" y="4189537"/>
            <a:ext cx="611059" cy="370771"/>
          </a:xfrm>
          <a:prstGeom prst="upArrow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>
              <a:solidFill>
                <a:prstClr val="white"/>
              </a:solidFill>
            </a:endParaRPr>
          </a:p>
        </p:txBody>
      </p:sp>
      <p:sp>
        <p:nvSpPr>
          <p:cNvPr id="21" name="Pil opp 20"/>
          <p:cNvSpPr/>
          <p:nvPr/>
        </p:nvSpPr>
        <p:spPr>
          <a:xfrm>
            <a:off x="13660404" y="4185640"/>
            <a:ext cx="611059" cy="370771"/>
          </a:xfrm>
          <a:prstGeom prst="upArrow">
            <a:avLst/>
          </a:prstGeom>
          <a:solidFill>
            <a:srgbClr val="FAD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1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9433" y="418500"/>
            <a:ext cx="15107125" cy="615387"/>
          </a:xfrm>
        </p:spPr>
        <p:txBody>
          <a:bodyPr>
            <a:normAutofit fontScale="90000"/>
          </a:bodyPr>
          <a:lstStyle/>
          <a:p>
            <a:r>
              <a:rPr lang="nb-NO" sz="3555" dirty="0"/>
              <a:t>Roller i anskaffelsesprosessen </a:t>
            </a:r>
            <a:br>
              <a:rPr lang="nb-NO" sz="3555" dirty="0"/>
            </a:br>
            <a:r>
              <a:rPr lang="nb-NO" sz="3199" dirty="0"/>
              <a:t>– en person kan bekle en eller flere roller gjennom deler av eller alle faser av prosessen</a:t>
            </a:r>
          </a:p>
        </p:txBody>
      </p:sp>
      <p:graphicFrame>
        <p:nvGraphicFramePr>
          <p:cNvPr id="69" name="Plassholder for innhold 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38181"/>
              </p:ext>
            </p:extLst>
          </p:nvPr>
        </p:nvGraphicFramePr>
        <p:xfrm>
          <a:off x="137455" y="3167921"/>
          <a:ext cx="15724845" cy="520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6860">
                <a:tc>
                  <a:txBody>
                    <a:bodyPr/>
                    <a:lstStyle/>
                    <a:p>
                      <a:r>
                        <a:rPr lang="nb-NO" sz="1600"/>
                        <a:t>Roller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Premissgiver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Behovseier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Kontraktseier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Kategoriansvarlig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Fagansvarlig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Prosessdriver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Konkurranseansvarlig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Jurist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1091" rtl="0" eaLnBrk="1" latinLnBrk="0" hangingPunct="1"/>
                      <a:endParaRPr lang="nb-NO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35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Kontraktsforvalter</a:t>
                      </a:r>
                      <a:r>
                        <a:rPr lang="nb-NO" sz="1600" b="1" baseline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ansk</a:t>
                      </a:r>
                      <a:endParaRPr lang="nb-NO" sz="16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412">
                <a:tc>
                  <a:txBody>
                    <a:bodyPr/>
                    <a:lstStyle/>
                    <a:p>
                      <a:r>
                        <a:rPr lang="nb-NO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Kontraktsforvalter</a:t>
                      </a:r>
                      <a:r>
                        <a:rPr lang="nb-NO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fag</a:t>
                      </a:r>
                    </a:p>
                  </a:txBody>
                  <a:tcPr marL="72000" marR="0" marT="81258" marB="81258"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marL="162516" marR="162516" marT="81258" marB="8125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Rektangel 83"/>
          <p:cNvSpPr/>
          <p:nvPr/>
        </p:nvSpPr>
        <p:spPr>
          <a:xfrm>
            <a:off x="4948253" y="3180621"/>
            <a:ext cx="91008" cy="52005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>
              <a:solidFill>
                <a:prstClr val="white"/>
              </a:solidFill>
            </a:endParaRPr>
          </a:p>
        </p:txBody>
      </p:sp>
      <p:sp>
        <p:nvSpPr>
          <p:cNvPr id="87" name="Rektangel 86"/>
          <p:cNvSpPr/>
          <p:nvPr/>
        </p:nvSpPr>
        <p:spPr>
          <a:xfrm>
            <a:off x="2571389" y="8450887"/>
            <a:ext cx="2281722" cy="4530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>
                <a:solidFill>
                  <a:prstClr val="black"/>
                </a:solidFill>
              </a:rPr>
              <a:t>Deltar fast</a:t>
            </a:r>
          </a:p>
        </p:txBody>
      </p:sp>
      <p:sp>
        <p:nvSpPr>
          <p:cNvPr id="88" name="Rektangel 87"/>
          <p:cNvSpPr/>
          <p:nvPr/>
        </p:nvSpPr>
        <p:spPr>
          <a:xfrm>
            <a:off x="5080632" y="8452831"/>
            <a:ext cx="2756269" cy="4465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>
                <a:solidFill>
                  <a:prstClr val="black"/>
                </a:solidFill>
              </a:rPr>
              <a:t>Deltar ved behov</a:t>
            </a:r>
          </a:p>
        </p:txBody>
      </p:sp>
      <p:sp>
        <p:nvSpPr>
          <p:cNvPr id="11" name="Rektangel 10"/>
          <p:cNvSpPr/>
          <p:nvPr/>
        </p:nvSpPr>
        <p:spPr>
          <a:xfrm>
            <a:off x="8577113" y="3167921"/>
            <a:ext cx="91008" cy="52005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2205954" y="3167920"/>
            <a:ext cx="91008" cy="52005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>
              <a:solidFill>
                <a:prstClr val="white"/>
              </a:solidFill>
            </a:endParaRPr>
          </a:p>
        </p:txBody>
      </p:sp>
      <p:sp>
        <p:nvSpPr>
          <p:cNvPr id="3" name="Pil: vinkeltegn 2">
            <a:extLst>
              <a:ext uri="{FF2B5EF4-FFF2-40B4-BE49-F238E27FC236}">
                <a16:creationId xmlns:a16="http://schemas.microsoft.com/office/drawing/2014/main" id="{91530443-E79E-4944-A6F7-952F1F888971}"/>
              </a:ext>
            </a:extLst>
          </p:cNvPr>
          <p:cNvSpPr/>
          <p:nvPr/>
        </p:nvSpPr>
        <p:spPr>
          <a:xfrm>
            <a:off x="2574095" y="1422400"/>
            <a:ext cx="2769427" cy="698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Kategoristrategi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14748D30-935E-4653-BA4A-98D0A51F89EE}"/>
              </a:ext>
            </a:extLst>
          </p:cNvPr>
          <p:cNvSpPr/>
          <p:nvPr/>
        </p:nvSpPr>
        <p:spPr>
          <a:xfrm>
            <a:off x="5085642" y="1422400"/>
            <a:ext cx="3759556" cy="698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000" dirty="0"/>
              <a:t>Behovsavklaring og strategi</a:t>
            </a:r>
          </a:p>
        </p:txBody>
      </p:sp>
      <p:sp>
        <p:nvSpPr>
          <p:cNvPr id="14" name="Pil: vinkeltegn 13">
            <a:extLst>
              <a:ext uri="{FF2B5EF4-FFF2-40B4-BE49-F238E27FC236}">
                <a16:creationId xmlns:a16="http://schemas.microsoft.com/office/drawing/2014/main" id="{FA8024EF-A95E-4510-945B-A43CC18632DB}"/>
              </a:ext>
            </a:extLst>
          </p:cNvPr>
          <p:cNvSpPr/>
          <p:nvPr/>
        </p:nvSpPr>
        <p:spPr>
          <a:xfrm>
            <a:off x="8577114" y="1422400"/>
            <a:ext cx="4015702" cy="698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/>
            <a:r>
              <a:rPr lang="nb-NO" sz="2000" dirty="0"/>
              <a:t>Konkurransegjennomføring og kontraktstildeling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340A111D-F15D-4AE9-89B8-F88E85FD5E1A}"/>
              </a:ext>
            </a:extLst>
          </p:cNvPr>
          <p:cNvSpPr/>
          <p:nvPr/>
        </p:nvSpPr>
        <p:spPr>
          <a:xfrm>
            <a:off x="12347762" y="1422400"/>
            <a:ext cx="3703909" cy="698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000" dirty="0"/>
              <a:t>Implementering og kontraktsoppfølging</a:t>
            </a:r>
          </a:p>
        </p:txBody>
      </p:sp>
      <p:sp>
        <p:nvSpPr>
          <p:cNvPr id="4" name="Pil: vinkeltegn 3">
            <a:extLst>
              <a:ext uri="{FF2B5EF4-FFF2-40B4-BE49-F238E27FC236}">
                <a16:creationId xmlns:a16="http://schemas.microsoft.com/office/drawing/2014/main" id="{B8392F9B-201E-4913-A500-C800122581D9}"/>
              </a:ext>
            </a:extLst>
          </p:cNvPr>
          <p:cNvSpPr/>
          <p:nvPr/>
        </p:nvSpPr>
        <p:spPr>
          <a:xfrm>
            <a:off x="2574094" y="2254250"/>
            <a:ext cx="1312146" cy="760699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Utarbeide og forankre kategoristrategi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5FA6A9A3-6EA5-42D6-9F58-03F3861FD839}"/>
              </a:ext>
            </a:extLst>
          </p:cNvPr>
          <p:cNvSpPr/>
          <p:nvPr/>
        </p:nvSpPr>
        <p:spPr>
          <a:xfrm>
            <a:off x="3773496" y="2254250"/>
            <a:ext cx="1312146" cy="760699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Vurdere og prioritere forbedringscase</a:t>
            </a:r>
          </a:p>
        </p:txBody>
      </p:sp>
      <p:sp>
        <p:nvSpPr>
          <p:cNvPr id="17" name="Pil: vinkeltegn 16">
            <a:extLst>
              <a:ext uri="{FF2B5EF4-FFF2-40B4-BE49-F238E27FC236}">
                <a16:creationId xmlns:a16="http://schemas.microsoft.com/office/drawing/2014/main" id="{B0AB2EBB-147C-456A-8120-D2FCCBC4E21D}"/>
              </a:ext>
            </a:extLst>
          </p:cNvPr>
          <p:cNvSpPr/>
          <p:nvPr/>
        </p:nvSpPr>
        <p:spPr>
          <a:xfrm>
            <a:off x="5029419" y="2254250"/>
            <a:ext cx="1312146" cy="760699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Vurdere og avklare behov</a:t>
            </a:r>
          </a:p>
        </p:txBody>
      </p:sp>
      <p:sp>
        <p:nvSpPr>
          <p:cNvPr id="18" name="Pil: vinkeltegn 17">
            <a:extLst>
              <a:ext uri="{FF2B5EF4-FFF2-40B4-BE49-F238E27FC236}">
                <a16:creationId xmlns:a16="http://schemas.microsoft.com/office/drawing/2014/main" id="{C9D21B5C-0A31-4A3E-96D6-5DE5144A06AC}"/>
              </a:ext>
            </a:extLst>
          </p:cNvPr>
          <p:cNvSpPr/>
          <p:nvPr/>
        </p:nvSpPr>
        <p:spPr>
          <a:xfrm>
            <a:off x="6218526" y="2254250"/>
            <a:ext cx="1312146" cy="760698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Utarbeide og forankre konkurranse-strategi</a:t>
            </a:r>
          </a:p>
        </p:txBody>
      </p:sp>
      <p:sp>
        <p:nvSpPr>
          <p:cNvPr id="19" name="Pil: vinkeltegn 18">
            <a:extLst>
              <a:ext uri="{FF2B5EF4-FFF2-40B4-BE49-F238E27FC236}">
                <a16:creationId xmlns:a16="http://schemas.microsoft.com/office/drawing/2014/main" id="{E5A715E3-C4ED-4B44-93C7-244566B2B3E8}"/>
              </a:ext>
            </a:extLst>
          </p:cNvPr>
          <p:cNvSpPr/>
          <p:nvPr/>
        </p:nvSpPr>
        <p:spPr>
          <a:xfrm>
            <a:off x="7420333" y="2254250"/>
            <a:ext cx="1312146" cy="760698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Identifisere gevinster</a:t>
            </a:r>
          </a:p>
        </p:txBody>
      </p:sp>
      <p:sp>
        <p:nvSpPr>
          <p:cNvPr id="20" name="Pil: vinkeltegn 19">
            <a:extLst>
              <a:ext uri="{FF2B5EF4-FFF2-40B4-BE49-F238E27FC236}">
                <a16:creationId xmlns:a16="http://schemas.microsoft.com/office/drawing/2014/main" id="{1AEF57DF-711B-48C6-A275-B6FEC708E7B1}"/>
              </a:ext>
            </a:extLst>
          </p:cNvPr>
          <p:cNvSpPr/>
          <p:nvPr/>
        </p:nvSpPr>
        <p:spPr>
          <a:xfrm>
            <a:off x="8672940" y="2254250"/>
            <a:ext cx="1312146" cy="760698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Planlegge og forberede konkurranse</a:t>
            </a:r>
          </a:p>
        </p:txBody>
      </p:sp>
      <p:sp>
        <p:nvSpPr>
          <p:cNvPr id="21" name="Pil: vinkeltegn 20">
            <a:extLst>
              <a:ext uri="{FF2B5EF4-FFF2-40B4-BE49-F238E27FC236}">
                <a16:creationId xmlns:a16="http://schemas.microsoft.com/office/drawing/2014/main" id="{24199A21-42B2-4C90-A11A-FCD24244BA6E}"/>
              </a:ext>
            </a:extLst>
          </p:cNvPr>
          <p:cNvSpPr/>
          <p:nvPr/>
        </p:nvSpPr>
        <p:spPr>
          <a:xfrm>
            <a:off x="9874016" y="2254250"/>
            <a:ext cx="1312146" cy="760698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Gjennomføre konkurranse</a:t>
            </a:r>
          </a:p>
        </p:txBody>
      </p:sp>
      <p:sp>
        <p:nvSpPr>
          <p:cNvPr id="22" name="Pil: vinkeltegn 21">
            <a:extLst>
              <a:ext uri="{FF2B5EF4-FFF2-40B4-BE49-F238E27FC236}">
                <a16:creationId xmlns:a16="http://schemas.microsoft.com/office/drawing/2014/main" id="{C31B15D2-3C93-49C9-B1F4-9F1198D756DA}"/>
              </a:ext>
            </a:extLst>
          </p:cNvPr>
          <p:cNvSpPr/>
          <p:nvPr/>
        </p:nvSpPr>
        <p:spPr>
          <a:xfrm>
            <a:off x="11079139" y="2254250"/>
            <a:ext cx="1312146" cy="760698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Tilrettelegge gevinster</a:t>
            </a:r>
          </a:p>
        </p:txBody>
      </p:sp>
      <p:sp>
        <p:nvSpPr>
          <p:cNvPr id="23" name="Pil: vinkeltegn 22">
            <a:extLst>
              <a:ext uri="{FF2B5EF4-FFF2-40B4-BE49-F238E27FC236}">
                <a16:creationId xmlns:a16="http://schemas.microsoft.com/office/drawing/2014/main" id="{284CCC43-E331-4806-9F48-5074B4386769}"/>
              </a:ext>
            </a:extLst>
          </p:cNvPr>
          <p:cNvSpPr/>
          <p:nvPr/>
        </p:nvSpPr>
        <p:spPr>
          <a:xfrm>
            <a:off x="12347762" y="2254250"/>
            <a:ext cx="1312146" cy="760698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Implementere kontrakt</a:t>
            </a:r>
          </a:p>
        </p:txBody>
      </p:sp>
      <p:sp>
        <p:nvSpPr>
          <p:cNvPr id="24" name="Pil: vinkeltegn 23">
            <a:extLst>
              <a:ext uri="{FF2B5EF4-FFF2-40B4-BE49-F238E27FC236}">
                <a16:creationId xmlns:a16="http://schemas.microsoft.com/office/drawing/2014/main" id="{150E3384-6FAD-4232-A01C-C6EF894D21AD}"/>
              </a:ext>
            </a:extLst>
          </p:cNvPr>
          <p:cNvSpPr/>
          <p:nvPr/>
        </p:nvSpPr>
        <p:spPr>
          <a:xfrm>
            <a:off x="13552885" y="2254250"/>
            <a:ext cx="1312146" cy="760698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Forvalte kontrakt og leverandør</a:t>
            </a:r>
          </a:p>
        </p:txBody>
      </p:sp>
      <p:sp>
        <p:nvSpPr>
          <p:cNvPr id="25" name="Pil: vinkeltegn 24">
            <a:extLst>
              <a:ext uri="{FF2B5EF4-FFF2-40B4-BE49-F238E27FC236}">
                <a16:creationId xmlns:a16="http://schemas.microsoft.com/office/drawing/2014/main" id="{F3D97739-6C02-44DB-A04E-AEC9A1870E1E}"/>
              </a:ext>
            </a:extLst>
          </p:cNvPr>
          <p:cNvSpPr/>
          <p:nvPr/>
        </p:nvSpPr>
        <p:spPr>
          <a:xfrm>
            <a:off x="14741261" y="2254250"/>
            <a:ext cx="1312146" cy="760698"/>
          </a:xfrm>
          <a:prstGeom prst="chevron">
            <a:avLst>
              <a:gd name="adj" fmla="val 216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0" rtlCol="0" anchor="ctr"/>
          <a:lstStyle/>
          <a:p>
            <a:pPr lvl="0"/>
            <a:r>
              <a:rPr lang="nb-NO" sz="1050" dirty="0">
                <a:solidFill>
                  <a:schemeClr val="accent5">
                    <a:lumMod val="50000"/>
                  </a:schemeClr>
                </a:solidFill>
              </a:rPr>
              <a:t>Gevinst-realisering</a:t>
            </a:r>
          </a:p>
        </p:txBody>
      </p:sp>
    </p:spTree>
    <p:extLst>
      <p:ext uri="{BB962C8B-B14F-4D97-AF65-F5344CB8AC3E}">
        <p14:creationId xmlns:p14="http://schemas.microsoft.com/office/powerpoint/2010/main" val="830262536"/>
      </p:ext>
    </p:extLst>
  </p:cSld>
  <p:clrMapOvr>
    <a:masterClrMapping/>
  </p:clrMapOvr>
</p:sld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05FDF0B4-06B6-4D0C-B7DA-E489E57FA4FB}"/>
    </a:ext>
  </a:extLst>
</a:theme>
</file>

<file path=ppt/theme/theme2.xml><?xml version="1.0" encoding="utf-8"?>
<a:theme xmlns:a="http://schemas.openxmlformats.org/drawingml/2006/main" name="Blå slides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5C725029-A247-4852-8B32-1068A4826B7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Difi - Norsk standard mal</Template>
  <TotalTime>73</TotalTime>
  <Words>131</Words>
  <Application>Microsoft Office PowerPoint</Application>
  <PresentationFormat>Egendefinert</PresentationFormat>
  <Paragraphs>40</Paragraphs>
  <Slides>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DIFI PPTmal</vt:lpstr>
      <vt:lpstr>Blå slides</vt:lpstr>
      <vt:lpstr>Eksempel på fordeling av roller og ansvar i kategoristyringsprosessen</vt:lpstr>
      <vt:lpstr>Tverrfaglig samarbeid i anskaffelsesprosessen</vt:lpstr>
      <vt:lpstr>Roller i anskaffelsesprosessen  – en person kan bekle en eller flere roller gjennom deler av eller alle faser av prosessen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Eksempel på fordeling av roller og ansvar i kategoristyringsprosessen</dc:title>
  <dc:creator>Andersen, Mona Stormo</dc:creator>
  <cp:lastModifiedBy>Nordstrand, Birgit Enger</cp:lastModifiedBy>
  <cp:revision>6</cp:revision>
  <dcterms:created xsi:type="dcterms:W3CDTF">2018-10-26T08:51:05Z</dcterms:created>
  <dcterms:modified xsi:type="dcterms:W3CDTF">2018-10-26T10:10:15Z</dcterms:modified>
</cp:coreProperties>
</file>