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1"/>
  </p:sldMasterIdLst>
  <p:notesMasterIdLst>
    <p:notesMasterId r:id="rId12"/>
  </p:notesMasterIdLst>
  <p:handoutMasterIdLst>
    <p:handoutMasterId r:id="rId13"/>
  </p:handoutMasterIdLst>
  <p:sldIdLst>
    <p:sldId id="270" r:id="rId2"/>
    <p:sldId id="287" r:id="rId3"/>
    <p:sldId id="308" r:id="rId4"/>
    <p:sldId id="310" r:id="rId5"/>
    <p:sldId id="316" r:id="rId6"/>
    <p:sldId id="311" r:id="rId7"/>
    <p:sldId id="312" r:id="rId8"/>
    <p:sldId id="313" r:id="rId9"/>
    <p:sldId id="314" r:id="rId10"/>
    <p:sldId id="315" r:id="rId11"/>
  </p:sldIdLst>
  <p:sldSz cx="9144000" cy="6858000" type="screen4x3"/>
  <p:notesSz cx="6858000" cy="9144000"/>
  <p:defaultTextStyle>
    <a:defPPr>
      <a:defRPr lang="nb-NO"/>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98989"/>
    <a:srgbClr val="01C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2" autoAdjust="0"/>
    <p:restoredTop sz="93060" autoAdjust="0"/>
  </p:normalViewPr>
  <p:slideViewPr>
    <p:cSldViewPr snapToGrid="0">
      <p:cViewPr>
        <p:scale>
          <a:sx n="100" d="100"/>
          <a:sy n="100" d="100"/>
        </p:scale>
        <p:origin x="-948" y="6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CD94593C-6694-4C4B-B1B6-F770E8042A5E}" type="datetime1">
              <a:rPr lang="nb-NO"/>
              <a:pPr/>
              <a:t>09.03.2014</a:t>
            </a:fld>
            <a:endParaRPr lang="nb-NO"/>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4725FF5-C1AC-440A-8276-6E39B05C02B6}" type="slidenum">
              <a:rPr lang="nb-NO"/>
              <a:pPr/>
              <a:t>‹#›</a:t>
            </a:fld>
            <a:endParaRPr lang="nb-NO"/>
          </a:p>
        </p:txBody>
      </p:sp>
    </p:spTree>
    <p:extLst>
      <p:ext uri="{BB962C8B-B14F-4D97-AF65-F5344CB8AC3E}">
        <p14:creationId xmlns:p14="http://schemas.microsoft.com/office/powerpoint/2010/main" val="31553730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FDBB6389-89B6-40F8-AD6C-D6B18A062565}" type="datetime1">
              <a:rPr lang="nb-NO"/>
              <a:pPr/>
              <a:t>09.03.2014</a:t>
            </a:fld>
            <a:endParaRPr lang="nb-N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nb-NO"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BB2D9F30-BE86-4E31-A4D2-52D65D10ADE3}" type="slidenum">
              <a:rPr lang="nb-NO"/>
              <a:pPr/>
              <a:t>‹#›</a:t>
            </a:fld>
            <a:endParaRPr lang="nb-NO"/>
          </a:p>
        </p:txBody>
      </p:sp>
    </p:spTree>
    <p:extLst>
      <p:ext uri="{BB962C8B-B14F-4D97-AF65-F5344CB8AC3E}">
        <p14:creationId xmlns:p14="http://schemas.microsoft.com/office/powerpoint/2010/main" val="289634418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Master" Target="../slideMasters/slideMaster1.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9"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11" Type="http://schemas.openxmlformats.org/officeDocument/2006/relationships/slideMaster" Target="../slideMasters/slideMaster1.xml"/><Relationship Id="rId5" Type="http://schemas.openxmlformats.org/officeDocument/2006/relationships/tags" Target="../tags/tag23.xml"/><Relationship Id="rId10" Type="http://schemas.openxmlformats.org/officeDocument/2006/relationships/tags" Target="../tags/tag28.xml"/><Relationship Id="rId4" Type="http://schemas.openxmlformats.org/officeDocument/2006/relationships/tags" Target="../tags/tag22.xml"/><Relationship Id="rId9" Type="http://schemas.openxmlformats.org/officeDocument/2006/relationships/tags" Target="../tags/tag2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pic>
        <p:nvPicPr>
          <p:cNvPr id="4" name="Picture 7" descr="Difi_logo_farge_liten.jpg"/>
          <p:cNvPicPr>
            <a:picLocks noChangeAspect="1"/>
          </p:cNvPicPr>
          <p:nvPr/>
        </p:nvPicPr>
        <p:blipFill>
          <a:blip r:embed="rId2"/>
          <a:srcRect/>
          <a:stretch>
            <a:fillRect/>
          </a:stretch>
        </p:blipFill>
        <p:spPr bwMode="auto">
          <a:xfrm>
            <a:off x="2209800" y="2425700"/>
            <a:ext cx="5046663" cy="1704975"/>
          </a:xfrm>
          <a:prstGeom prst="rect">
            <a:avLst/>
          </a:prstGeom>
          <a:noFill/>
          <a:ln w="9525">
            <a:noFill/>
            <a:miter lim="800000"/>
            <a:headEnd/>
            <a:tailEnd/>
          </a:ln>
        </p:spPr>
      </p:pic>
      <p:pic>
        <p:nvPicPr>
          <p:cNvPr id="5" name="Picture 13" descr="PPT-sirkler-RGB"/>
          <p:cNvPicPr>
            <a:picLocks noChangeAspect="1" noChangeArrowheads="1"/>
          </p:cNvPicPr>
          <p:nvPr/>
        </p:nvPicPr>
        <p:blipFill>
          <a:blip r:embed="rId3"/>
          <a:srcRect/>
          <a:stretch>
            <a:fillRect/>
          </a:stretch>
        </p:blipFill>
        <p:spPr bwMode="auto">
          <a:xfrm>
            <a:off x="8909050" y="3714750"/>
            <a:ext cx="234950" cy="2200275"/>
          </a:xfrm>
          <a:prstGeom prst="rect">
            <a:avLst/>
          </a:prstGeom>
          <a:noFill/>
          <a:ln w="9525">
            <a:noFill/>
            <a:miter lim="800000"/>
            <a:headEnd/>
            <a:tailEnd/>
          </a:ln>
        </p:spPr>
      </p:pic>
      <p:sp>
        <p:nvSpPr>
          <p:cNvPr id="56331" name="Rectangle 11"/>
          <p:cNvSpPr>
            <a:spLocks noGrp="1" noChangeArrowheads="1"/>
          </p:cNvSpPr>
          <p:nvPr>
            <p:ph type="ctrTitle" sz="quarter"/>
          </p:nvPr>
        </p:nvSpPr>
        <p:spPr>
          <a:xfrm>
            <a:off x="685800" y="836613"/>
            <a:ext cx="7772400" cy="1470025"/>
          </a:xfrm>
        </p:spPr>
        <p:txBody>
          <a:bodyPr/>
          <a:lstStyle>
            <a:lvl1pPr>
              <a:defRPr/>
            </a:lvl1pPr>
          </a:lstStyle>
          <a:p>
            <a:r>
              <a:rPr lang="nb-NO" smtClean="0"/>
              <a:t>Klikk for å redigere tittelstil</a:t>
            </a:r>
            <a:endParaRPr lang="en-US"/>
          </a:p>
        </p:txBody>
      </p:sp>
      <p:sp>
        <p:nvSpPr>
          <p:cNvPr id="56332" name="Rectangle 12"/>
          <p:cNvSpPr>
            <a:spLocks noGrp="1" noChangeArrowheads="1"/>
          </p:cNvSpPr>
          <p:nvPr>
            <p:ph type="subTitle" sz="quarter" idx="1"/>
          </p:nvPr>
        </p:nvSpPr>
        <p:spPr>
          <a:xfrm>
            <a:off x="1371600" y="4714875"/>
            <a:ext cx="6400800" cy="1752600"/>
          </a:xfrm>
        </p:spPr>
        <p:txBody>
          <a:bodyPr/>
          <a:lstStyle>
            <a:lvl1pPr marL="0" indent="0" algn="ctr">
              <a:buFont typeface="Arial" pitchFamily="37" charset="0"/>
              <a:buNone/>
              <a:defRPr>
                <a:solidFill>
                  <a:srgbClr val="898989"/>
                </a:solidFill>
              </a:defRPr>
            </a:lvl1pPr>
          </a:lstStyle>
          <a:p>
            <a:r>
              <a:rPr lang="nb-NO" smtClean="0"/>
              <a:t>Klikk for å redigere undertittelstil i malen</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Vertical Text Placeholder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fld id="{E35FE29B-52EC-4B89-84F2-956038761E0A}" type="datetime1">
              <a:rPr lang="nb-NO" smtClean="0"/>
              <a:t>09.03.2014</a:t>
            </a:fld>
            <a:endParaRPr lang="nb-NO" dirty="0"/>
          </a:p>
        </p:txBody>
      </p:sp>
      <p:sp>
        <p:nvSpPr>
          <p:cNvPr id="5" name="Footer Placeholder 4"/>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fld id="{0E669C92-5CA3-4313-9168-BCAF3A115108}" type="datetime1">
              <a:rPr lang="nb-NO" smtClean="0"/>
              <a:t>09.03.2014</a:t>
            </a:fld>
            <a:endParaRPr lang="nb-NO" dirty="0"/>
          </a:p>
        </p:txBody>
      </p:sp>
      <p:sp>
        <p:nvSpPr>
          <p:cNvPr id="5" name="Footer Placeholder 4"/>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One">
    <p:spTree>
      <p:nvGrpSpPr>
        <p:cNvPr id="1" name=""/>
        <p:cNvGrpSpPr/>
        <p:nvPr/>
      </p:nvGrpSpPr>
      <p:grpSpPr>
        <a:xfrm>
          <a:off x="0" y="0"/>
          <a:ext cx="0" cy="0"/>
          <a:chOff x="0" y="0"/>
          <a:chExt cx="0" cy="0"/>
        </a:xfrm>
      </p:grpSpPr>
      <p:sp>
        <p:nvSpPr>
          <p:cNvPr id="22"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8179724" cy="3896958"/>
          </a:xfrm>
        </p:spPr>
        <p:txBody>
          <a:bodyPr tIns="0" bIns="0"/>
          <a:lstStyle>
            <a:lvl5pPr>
              <a:defRPr/>
            </a:lvl5pPr>
            <a:lvl6pPr>
              <a:buAutoNum type="arabicPeriod"/>
              <a:defRPr/>
            </a:lvl6pPr>
            <a:lvl7pPr>
              <a:buAutoNum type="alphaLcPeriod"/>
              <a:defRPr/>
            </a:lvl7pPr>
            <a:lvl8pPr>
              <a:buAutoNum type="romanLcPeriod"/>
              <a:defRPr/>
            </a:lvl8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smtClean="0"/>
          </a:p>
        </p:txBody>
      </p:sp>
      <p:sp>
        <p:nvSpPr>
          <p:cNvPr id="15" name="Page Number"/>
          <p:cNvSpPr txBox="1"/>
          <p:nvPr userDrawn="1">
            <p:custDataLst>
              <p:tags r:id="rId2"/>
            </p:custDataLst>
          </p:nvPr>
        </p:nvSpPr>
        <p:spPr>
          <a:xfrm>
            <a:off x="8361222" y="6429177"/>
            <a:ext cx="290945" cy="93877"/>
          </a:xfrm>
          <a:prstGeom prst="rect">
            <a:avLst/>
          </a:prstGeom>
          <a:noFill/>
        </p:spPr>
        <p:txBody>
          <a:bodyPr wrap="none" lIns="0" tIns="0" rIns="0" bIns="0" rtlCol="0">
            <a:noAutofit/>
          </a:bodyPr>
          <a:lstStyle/>
          <a:p>
            <a:pPr algn="r">
              <a:lnSpc>
                <a:spcPts val="897"/>
              </a:lnSpc>
            </a:pPr>
            <a:endParaRPr lang="nb-NO" sz="800" noProof="1" smtClean="0"/>
          </a:p>
        </p:txBody>
      </p:sp>
      <p:sp>
        <p:nvSpPr>
          <p:cNvPr id="14"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a:lnSpc>
                <a:spcPts val="897"/>
              </a:lnSpc>
            </a:pPr>
            <a:r>
              <a:rPr lang="nb-NO" sz="800" noProof="1" smtClean="0">
                <a:latin typeface="+mn-lt"/>
                <a:cs typeface="Arial" pitchFamily="34" charset="0"/>
              </a:rPr>
              <a:t>PwC</a:t>
            </a:r>
            <a:endParaRPr lang="nb-NO" sz="800" noProof="1">
              <a:latin typeface="+mn-lt"/>
              <a:cs typeface="Arial" pitchFamily="34" charset="0"/>
            </a:endParaRPr>
          </a:p>
        </p:txBody>
      </p:sp>
      <p:sp>
        <p:nvSpPr>
          <p:cNvPr id="17" name="Report Date"/>
          <p:cNvSpPr txBox="1"/>
          <p:nvPr userDrawn="1">
            <p:custDataLst>
              <p:tags r:id="rId3"/>
            </p:custDataLst>
          </p:nvPr>
        </p:nvSpPr>
        <p:spPr>
          <a:xfrm>
            <a:off x="7778985" y="6301292"/>
            <a:ext cx="874365" cy="122205"/>
          </a:xfrm>
          <a:prstGeom prst="rect">
            <a:avLst/>
          </a:prstGeom>
          <a:noFill/>
        </p:spPr>
        <p:txBody>
          <a:bodyPr wrap="none" lIns="0" tIns="0" rIns="0" bIns="0" rtlCol="0">
            <a:spAutoFit/>
          </a:bodyPr>
          <a:lstStyle/>
          <a:p>
            <a:pPr indent="-246175" algn="r">
              <a:spcAft>
                <a:spcPts val="808"/>
              </a:spcAft>
            </a:pPr>
            <a:r>
              <a:rPr lang="nb-NO" sz="800" noProof="1" smtClean="0">
                <a:latin typeface="+mn-lt"/>
              </a:rPr>
              <a:t>19 november 2013</a:t>
            </a:r>
          </a:p>
        </p:txBody>
      </p:sp>
      <p:sp>
        <p:nvSpPr>
          <p:cNvPr id="20" name="Section Footer"/>
          <p:cNvSpPr txBox="1"/>
          <p:nvPr userDrawn="1">
            <p:custDataLst>
              <p:tags r:id="rId4"/>
            </p:custDataLst>
          </p:nvPr>
        </p:nvSpPr>
        <p:spPr>
          <a:xfrm>
            <a:off x="488632" y="6297090"/>
            <a:ext cx="4015047" cy="122205"/>
          </a:xfrm>
          <a:prstGeom prst="rect">
            <a:avLst/>
          </a:prstGeom>
          <a:noFill/>
          <a:ln>
            <a:noFill/>
          </a:ln>
        </p:spPr>
        <p:txBody>
          <a:bodyPr wrap="square" lIns="0" tIns="0" rIns="0" bIns="0" rtlCol="0" anchor="b" anchorCtr="0">
            <a:spAutoFit/>
          </a:bodyPr>
          <a:lstStyle/>
          <a:p>
            <a:endParaRPr lang="nb-NO" sz="800" noProof="1" smtClean="0">
              <a:solidFill>
                <a:schemeClr val="tx1"/>
              </a:solidFill>
            </a:endParaRPr>
          </a:p>
        </p:txBody>
      </p:sp>
      <p:sp>
        <p:nvSpPr>
          <p:cNvPr id="29" name="Disclaimer" hidden="1"/>
          <p:cNvSpPr txBox="1"/>
          <p:nvPr userDrawn="1">
            <p:custDataLst>
              <p:tags r:id="rId5"/>
            </p:custDataLst>
          </p:nvPr>
        </p:nvSpPr>
        <p:spPr>
          <a:xfrm>
            <a:off x="4638502" y="6420550"/>
            <a:ext cx="2951018" cy="122205"/>
          </a:xfrm>
          <a:prstGeom prst="rect">
            <a:avLst/>
          </a:prstGeom>
          <a:noFill/>
        </p:spPr>
        <p:txBody>
          <a:bodyPr wrap="square" lIns="0" tIns="0" rIns="0" bIns="0" rtlCol="0" anchor="b" anchorCtr="0">
            <a:spAutoFit/>
          </a:bodyPr>
          <a:lstStyle/>
          <a:p>
            <a:pPr>
              <a:lnSpc>
                <a:spcPct val="100000"/>
              </a:lnSpc>
            </a:pPr>
            <a:endParaRPr lang="nb-NO" sz="800" noProof="1" smtClean="0"/>
          </a:p>
        </p:txBody>
      </p:sp>
      <p:sp>
        <p:nvSpPr>
          <p:cNvPr id="19" name="Presentation Disclaimer" hidden="1"/>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algn="l"/>
            <a:endParaRPr lang="nb-NO" sz="800" noProof="1" smtClean="0"/>
          </a:p>
        </p:txBody>
      </p:sp>
      <p:sp>
        <p:nvSpPr>
          <p:cNvPr id="18" name="Executive Summary" hidden="1"/>
          <p:cNvSpPr txBox="1"/>
          <p:nvPr userDrawn="1">
            <p:custDataLst>
              <p:tags r:id="rId7"/>
            </p:custDataLst>
          </p:nvPr>
        </p:nvSpPr>
        <p:spPr>
          <a:xfrm>
            <a:off x="482136" y="6115722"/>
            <a:ext cx="65" cy="179536"/>
          </a:xfrm>
          <a:prstGeom prst="rect">
            <a:avLst/>
          </a:prstGeom>
          <a:noFill/>
        </p:spPr>
        <p:txBody>
          <a:bodyPr wrap="none" lIns="0" tIns="0" rIns="0" bIns="0" rtlCol="0">
            <a:spAutoFit/>
          </a:bodyPr>
          <a:lstStyle/>
          <a:p>
            <a:pPr>
              <a:lnSpc>
                <a:spcPts val="1436"/>
              </a:lnSpc>
            </a:pPr>
            <a:endParaRPr lang="nb-NO" sz="1400" noProof="1" smtClean="0">
              <a:solidFill>
                <a:schemeClr val="tx1"/>
              </a:solidFill>
            </a:endParaRPr>
          </a:p>
        </p:txBody>
      </p:sp>
      <p:sp>
        <p:nvSpPr>
          <p:cNvPr id="21" name="Draft stamp" hidden="1"/>
          <p:cNvSpPr txBox="1"/>
          <p:nvPr userDrawn="1">
            <p:custDataLst>
              <p:tags r:id="rId8"/>
            </p:custDataLst>
          </p:nvPr>
        </p:nvSpPr>
        <p:spPr>
          <a:xfrm>
            <a:off x="8249636" y="710005"/>
            <a:ext cx="399147" cy="169277"/>
          </a:xfrm>
          <a:prstGeom prst="rect">
            <a:avLst/>
          </a:prstGeom>
          <a:noFill/>
          <a:ln>
            <a:noFill/>
          </a:ln>
        </p:spPr>
        <p:txBody>
          <a:bodyPr wrap="none" lIns="0" tIns="0" rIns="0" bIns="0" rtlCol="0">
            <a:spAutoFit/>
          </a:bodyPr>
          <a:lstStyle/>
          <a:p>
            <a:pPr algn="r"/>
            <a:r>
              <a:rPr lang="nb-NO" sz="1100" noProof="1" smtClean="0"/>
              <a:t>Utkast</a:t>
            </a:r>
            <a:endParaRPr lang="nb-NO" sz="1100" noProof="1"/>
          </a:p>
        </p:txBody>
      </p:sp>
      <p:sp>
        <p:nvSpPr>
          <p:cNvPr id="16" name="Section Header"/>
          <p:cNvSpPr txBox="1"/>
          <p:nvPr userDrawn="1">
            <p:custDataLst>
              <p:tags r:id="rId9"/>
            </p:custDataLst>
          </p:nvPr>
        </p:nvSpPr>
        <p:spPr>
          <a:xfrm>
            <a:off x="482138" y="750346"/>
            <a:ext cx="4987636" cy="121024"/>
          </a:xfrm>
          <a:prstGeom prst="rect">
            <a:avLst/>
          </a:prstGeom>
          <a:noFill/>
        </p:spPr>
        <p:txBody>
          <a:bodyPr wrap="square" lIns="0" tIns="0" rIns="0" bIns="0" rtlCol="0" anchor="b" anchorCtr="0">
            <a:noAutofit/>
          </a:bodyPr>
          <a:lstStyle/>
          <a:p>
            <a:endParaRPr lang="nb-NO" sz="800" noProof="1" smtClean="0">
              <a:solidFill>
                <a:schemeClr val="tx1"/>
              </a:solidFill>
            </a:endParaRPr>
          </a:p>
        </p:txBody>
      </p:sp>
      <p:sp>
        <p:nvSpPr>
          <p:cNvPr id="23" name="Date/Filepath" hidden="1"/>
          <p:cNvSpPr txBox="1"/>
          <p:nvPr userDrawn="1">
            <p:custDataLst>
              <p:tags r:id="rId10"/>
            </p:custDataLst>
          </p:nvPr>
        </p:nvSpPr>
        <p:spPr>
          <a:xfrm>
            <a:off x="2999513" y="475581"/>
            <a:ext cx="5652655" cy="122205"/>
          </a:xfrm>
          <a:prstGeom prst="rect">
            <a:avLst/>
          </a:prstGeom>
          <a:noFill/>
        </p:spPr>
        <p:txBody>
          <a:bodyPr wrap="square" lIns="0" tIns="0" rIns="0" bIns="0" rtlCol="0" anchor="b" anchorCtr="0">
            <a:spAutoFit/>
          </a:bodyPr>
          <a:lstStyle/>
          <a:p>
            <a:pPr algn="r"/>
            <a:r>
              <a:rPr lang="nb-NO" sz="800" noProof="1" smtClean="0"/>
              <a:t>19.11.2013 C:\Users\NO005807\Documents\Salg\Tilbud &amp; CV\Difi -\Leveranseplan - Verktøy for Difi.pptx</a:t>
            </a:r>
            <a:endParaRPr lang="nb-NO" sz="800" noProof="1"/>
          </a:p>
        </p:txBody>
      </p:sp>
      <p:cxnSp>
        <p:nvCxnSpPr>
          <p:cNvPr id="24"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Date Placeholder 3"/>
          <p:cNvSpPr>
            <a:spLocks noGrp="1"/>
          </p:cNvSpPr>
          <p:nvPr>
            <p:ph type="dt" sz="half" idx="10"/>
          </p:nvPr>
        </p:nvSpPr>
        <p:spPr>
          <a:xfrm>
            <a:off x="457200" y="6356350"/>
            <a:ext cx="2133600" cy="365125"/>
          </a:xfrm>
        </p:spPr>
        <p:txBody>
          <a:bodyPr/>
          <a:lstStyle>
            <a:lvl1pPr>
              <a:defRPr/>
            </a:lvl1pPr>
          </a:lstStyle>
          <a:p>
            <a:fld id="{4D7C853E-0A4C-484E-BA44-419B67056B9B}" type="datetime1">
              <a:rPr lang="nb-NO" smtClean="0"/>
              <a:t>09.03.2014</a:t>
            </a:fld>
            <a:endParaRPr lang="nb-NO" dirty="0"/>
          </a:p>
        </p:txBody>
      </p:sp>
      <p:sp>
        <p:nvSpPr>
          <p:cNvPr id="26" name="Footer Placeholder 4"/>
          <p:cNvSpPr>
            <a:spLocks noGrp="1"/>
          </p:cNvSpPr>
          <p:nvPr>
            <p:ph type="ftr" sz="quarter" idx="11"/>
          </p:nvPr>
        </p:nvSpPr>
        <p:spPr>
          <a:xfrm>
            <a:off x="3124200" y="6356350"/>
            <a:ext cx="2895600" cy="365125"/>
          </a:xfrm>
        </p:spPr>
        <p:txBody>
          <a:bodyPr/>
          <a:lstStyle>
            <a:lvl1pPr>
              <a:defRPr/>
            </a:lvl1pPr>
          </a:lstStyle>
          <a:p>
            <a:r>
              <a:rPr lang="nb-NO" smtClean="0"/>
              <a:t>Verktøy for leverandørkategorisering</a:t>
            </a:r>
            <a:endParaRPr lang="nb-NO"/>
          </a:p>
        </p:txBody>
      </p:sp>
    </p:spTree>
    <p:extLst>
      <p:ext uri="{BB962C8B-B14F-4D97-AF65-F5344CB8AC3E}">
        <p14:creationId xmlns:p14="http://schemas.microsoft.com/office/powerpoint/2010/main" val="2813567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Title Only">
    <p:spTree>
      <p:nvGrpSpPr>
        <p:cNvPr id="1" name=""/>
        <p:cNvGrpSpPr/>
        <p:nvPr/>
      </p:nvGrpSpPr>
      <p:grpSpPr>
        <a:xfrm>
          <a:off x="0" y="0"/>
          <a:ext cx="0" cy="0"/>
          <a:chOff x="0" y="0"/>
          <a:chExt cx="0" cy="0"/>
        </a:xfrm>
      </p:grpSpPr>
      <p:cxnSp>
        <p:nvCxnSpPr>
          <p:cNvPr id="14" name="Frame Line"/>
          <p:cNvCxnSpPr/>
          <p:nvPr userDrawn="1"/>
        </p:nvCxnSpPr>
        <p:spPr>
          <a:xfrm flipV="1">
            <a:off x="346364" y="941294"/>
            <a:ext cx="8312729" cy="153296"/>
          </a:xfrm>
          <a:prstGeom prst="bentConnector3">
            <a:avLst>
              <a:gd name="adj1" fmla="val 0"/>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Section Header"/>
          <p:cNvSpPr txBox="1"/>
          <p:nvPr userDrawn="1">
            <p:custDataLst>
              <p:tags r:id="rId1"/>
            </p:custDataLst>
          </p:nvPr>
        </p:nvSpPr>
        <p:spPr>
          <a:xfrm>
            <a:off x="473826" y="750346"/>
            <a:ext cx="65" cy="153888"/>
          </a:xfrm>
          <a:prstGeom prst="rect">
            <a:avLst/>
          </a:prstGeom>
          <a:noFill/>
        </p:spPr>
        <p:txBody>
          <a:bodyPr wrap="none" lIns="0" tIns="0" rIns="0" bIns="0" rtlCol="0">
            <a:spAutoFit/>
          </a:bodyPr>
          <a:lstStyle/>
          <a:p>
            <a:pPr indent="-274288">
              <a:spcAft>
                <a:spcPts val="900"/>
              </a:spcAft>
            </a:pPr>
            <a:endParaRPr lang="nb-NO" sz="1000" dirty="0" smtClean="0">
              <a:latin typeface="+mn-lt"/>
              <a:ea typeface="Cambria Math" pitchFamily="18" charset="0"/>
            </a:endParaRPr>
          </a:p>
        </p:txBody>
      </p:sp>
      <p:sp>
        <p:nvSpPr>
          <p:cNvPr id="19" name="Draft stamp" hidden="1"/>
          <p:cNvSpPr txBox="1"/>
          <p:nvPr userDrawn="1">
            <p:custDataLst>
              <p:tags r:id="rId2"/>
            </p:custDataLst>
          </p:nvPr>
        </p:nvSpPr>
        <p:spPr>
          <a:xfrm>
            <a:off x="8322633" y="728913"/>
            <a:ext cx="333425" cy="184666"/>
          </a:xfrm>
          <a:prstGeom prst="rect">
            <a:avLst/>
          </a:prstGeom>
          <a:noFill/>
        </p:spPr>
        <p:txBody>
          <a:bodyPr wrap="none" lIns="0" tIns="0" rIns="0" bIns="0" rtlCol="0">
            <a:spAutoFit/>
          </a:bodyPr>
          <a:lstStyle/>
          <a:p>
            <a:pPr indent="-274288" algn="r">
              <a:spcAft>
                <a:spcPts val="900"/>
              </a:spcAft>
            </a:pPr>
            <a:r>
              <a:rPr lang="nb-NO" sz="1200" smtClean="0">
                <a:latin typeface="+mn-lt"/>
                <a:ea typeface="Cambria Math" pitchFamily="18" charset="0"/>
              </a:rPr>
              <a:t>Draft</a:t>
            </a:r>
            <a:endParaRPr lang="nb-NO" sz="1200" dirty="0" smtClean="0">
              <a:latin typeface="+mn-lt"/>
              <a:ea typeface="Cambria Math" pitchFamily="18" charset="0"/>
            </a:endParaRPr>
          </a:p>
        </p:txBody>
      </p:sp>
      <p:sp>
        <p:nvSpPr>
          <p:cNvPr id="24" name="Date/Filepath" hidden="1"/>
          <p:cNvSpPr txBox="1"/>
          <p:nvPr userDrawn="1">
            <p:custDataLst>
              <p:tags r:id="rId3"/>
            </p:custDataLst>
          </p:nvPr>
        </p:nvSpPr>
        <p:spPr>
          <a:xfrm>
            <a:off x="3821399" y="467957"/>
            <a:ext cx="4834657" cy="138499"/>
          </a:xfrm>
          <a:prstGeom prst="rect">
            <a:avLst/>
          </a:prstGeom>
          <a:noFill/>
        </p:spPr>
        <p:txBody>
          <a:bodyPr wrap="none" lIns="0" tIns="0" rIns="0" bIns="0" rtlCol="0">
            <a:spAutoFit/>
          </a:bodyPr>
          <a:lstStyle/>
          <a:p>
            <a:pPr indent="-274288" algn="r">
              <a:spcAft>
                <a:spcPts val="900"/>
              </a:spcAft>
            </a:pPr>
            <a:r>
              <a:rPr lang="nb-NO" sz="900" noProof="1" smtClean="0">
                <a:latin typeface="+mn-lt"/>
              </a:rPr>
              <a:t>14.11.2013 C:\Users\NO005807\Documents\Projekt\Bufetat\Fly\Flyavtaler for Bufetat v.06.pptx</a:t>
            </a:r>
          </a:p>
        </p:txBody>
      </p:sp>
      <p:sp>
        <p:nvSpPr>
          <p:cNvPr id="13" name="Presentation Disclaimer" hidden="1"/>
          <p:cNvSpPr txBox="1"/>
          <p:nvPr userDrawn="1">
            <p:custDataLst>
              <p:tags r:id="rId4"/>
            </p:custDataLst>
          </p:nvPr>
        </p:nvSpPr>
        <p:spPr>
          <a:xfrm>
            <a:off x="483615" y="6113049"/>
            <a:ext cx="8077200" cy="153888"/>
          </a:xfrm>
          <a:prstGeom prst="rect">
            <a:avLst/>
          </a:prstGeom>
          <a:noFill/>
        </p:spPr>
        <p:txBody>
          <a:bodyPr wrap="square" lIns="0" tIns="0" rIns="0" bIns="0" rtlCol="0" anchor="t" anchorCtr="0">
            <a:spAutoFit/>
          </a:bodyPr>
          <a:lstStyle/>
          <a:p>
            <a:pPr algn="l"/>
            <a:endParaRPr lang="nb-NO" sz="1000" dirty="0" smtClean="0"/>
          </a:p>
        </p:txBody>
      </p:sp>
      <p:sp>
        <p:nvSpPr>
          <p:cNvPr id="15" name="Section Footer"/>
          <p:cNvSpPr txBox="1"/>
          <p:nvPr userDrawn="1">
            <p:custDataLst>
              <p:tags r:id="rId5"/>
            </p:custDataLst>
          </p:nvPr>
        </p:nvSpPr>
        <p:spPr>
          <a:xfrm>
            <a:off x="483616" y="6259473"/>
            <a:ext cx="65" cy="153888"/>
          </a:xfrm>
          <a:prstGeom prst="rect">
            <a:avLst/>
          </a:prstGeom>
          <a:noFill/>
        </p:spPr>
        <p:txBody>
          <a:bodyPr wrap="none" lIns="0" tIns="0" rIns="0" bIns="0" rtlCol="0">
            <a:spAutoFit/>
          </a:bodyPr>
          <a:lstStyle/>
          <a:p>
            <a:pPr indent="-274288" algn="l">
              <a:spcAft>
                <a:spcPts val="900"/>
              </a:spcAft>
            </a:pPr>
            <a:endParaRPr lang="nb-NO" sz="1000" dirty="0" smtClean="0">
              <a:latin typeface="+mn-lt"/>
            </a:endParaRPr>
          </a:p>
        </p:txBody>
      </p:sp>
      <p:sp>
        <p:nvSpPr>
          <p:cNvPr id="17" name="Disclaimer" hidden="1"/>
          <p:cNvSpPr txBox="1"/>
          <p:nvPr userDrawn="1">
            <p:custDataLst>
              <p:tags r:id="rId6"/>
            </p:custDataLst>
          </p:nvPr>
        </p:nvSpPr>
        <p:spPr>
          <a:xfrm>
            <a:off x="4638502" y="6402804"/>
            <a:ext cx="2743200" cy="153888"/>
          </a:xfrm>
          <a:prstGeom prst="rect">
            <a:avLst/>
          </a:prstGeom>
          <a:noFill/>
        </p:spPr>
        <p:txBody>
          <a:bodyPr wrap="square" lIns="0" tIns="0" rIns="0" bIns="0" rtlCol="0" anchor="b" anchorCtr="0">
            <a:spAutoFit/>
          </a:bodyPr>
          <a:lstStyle/>
          <a:p>
            <a:endParaRPr lang="nb-NO" sz="1000" noProof="0" dirty="0" smtClean="0"/>
          </a:p>
        </p:txBody>
      </p:sp>
      <p:sp>
        <p:nvSpPr>
          <p:cNvPr id="18" name="Report Date"/>
          <p:cNvSpPr txBox="1"/>
          <p:nvPr userDrawn="1">
            <p:custDataLst>
              <p:tags r:id="rId7"/>
            </p:custDataLst>
          </p:nvPr>
        </p:nvSpPr>
        <p:spPr>
          <a:xfrm>
            <a:off x="7489768" y="6261625"/>
            <a:ext cx="1166846" cy="153888"/>
          </a:xfrm>
          <a:prstGeom prst="rect">
            <a:avLst/>
          </a:prstGeom>
          <a:noFill/>
        </p:spPr>
        <p:txBody>
          <a:bodyPr wrap="square" lIns="0" tIns="0" rIns="0" bIns="0" rtlCol="0">
            <a:spAutoFit/>
          </a:bodyPr>
          <a:lstStyle/>
          <a:p>
            <a:pPr indent="-274288" algn="r">
              <a:spcAft>
                <a:spcPts val="900"/>
              </a:spcAft>
            </a:pPr>
            <a:r>
              <a:rPr lang="nb-NO" sz="1000" smtClean="0">
                <a:latin typeface="+mn-lt"/>
              </a:rPr>
              <a:t>13 november 2013</a:t>
            </a:r>
            <a:endParaRPr lang="nb-NO" sz="1000" dirty="0" smtClean="0">
              <a:latin typeface="+mn-lt"/>
            </a:endParaRPr>
          </a:p>
        </p:txBody>
      </p:sp>
      <p:sp>
        <p:nvSpPr>
          <p:cNvPr id="20" name="Page Number"/>
          <p:cNvSpPr txBox="1"/>
          <p:nvPr userDrawn="1">
            <p:custDataLst>
              <p:tags r:id="rId8"/>
            </p:custDataLst>
          </p:nvPr>
        </p:nvSpPr>
        <p:spPr>
          <a:xfrm>
            <a:off x="8658156" y="6408951"/>
            <a:ext cx="65" cy="153888"/>
          </a:xfrm>
          <a:prstGeom prst="rect">
            <a:avLst/>
          </a:prstGeom>
          <a:noFill/>
        </p:spPr>
        <p:txBody>
          <a:bodyPr wrap="none" lIns="0" tIns="0" rIns="0" bIns="0" rtlCol="0">
            <a:spAutoFit/>
          </a:bodyPr>
          <a:lstStyle/>
          <a:p>
            <a:pPr indent="-274288" algn="r">
              <a:spcAft>
                <a:spcPts val="900"/>
              </a:spcAft>
            </a:pPr>
            <a:endParaRPr lang="nb-NO" sz="1000" dirty="0" smtClean="0">
              <a:latin typeface="+mn-lt"/>
            </a:endParaRPr>
          </a:p>
        </p:txBody>
      </p:sp>
      <p:sp>
        <p:nvSpPr>
          <p:cNvPr id="21" name="Title 20"/>
          <p:cNvSpPr>
            <a:spLocks noGrp="1"/>
          </p:cNvSpPr>
          <p:nvPr>
            <p:ph type="title" hasCustomPrompt="1"/>
          </p:nvPr>
        </p:nvSpPr>
        <p:spPr/>
        <p:txBody>
          <a:bodyPr/>
          <a:lstStyle/>
          <a:p>
            <a:r>
              <a:rPr lang="nb-NO" noProof="0" smtClean="0"/>
              <a:t>Insert banner statement here</a:t>
            </a:r>
            <a:endParaRPr lang="nb-NO" dirty="0"/>
          </a:p>
        </p:txBody>
      </p:sp>
      <p:sp>
        <p:nvSpPr>
          <p:cNvPr id="22" name="Date Placeholder 3"/>
          <p:cNvSpPr>
            <a:spLocks noGrp="1"/>
          </p:cNvSpPr>
          <p:nvPr>
            <p:ph type="dt" sz="half" idx="10"/>
          </p:nvPr>
        </p:nvSpPr>
        <p:spPr>
          <a:xfrm>
            <a:off x="457200" y="6356350"/>
            <a:ext cx="2133600" cy="365125"/>
          </a:xfrm>
        </p:spPr>
        <p:txBody>
          <a:bodyPr/>
          <a:lstStyle>
            <a:lvl1pPr>
              <a:defRPr/>
            </a:lvl1pPr>
          </a:lstStyle>
          <a:p>
            <a:fld id="{0A1745D4-2055-4784-8256-557AA76A3C07}" type="datetime1">
              <a:rPr lang="nb-NO" smtClean="0"/>
              <a:t>09.03.2014</a:t>
            </a:fld>
            <a:endParaRPr lang="nb-NO" dirty="0"/>
          </a:p>
        </p:txBody>
      </p:sp>
      <p:sp>
        <p:nvSpPr>
          <p:cNvPr id="23" name="Footer Placeholder 4"/>
          <p:cNvSpPr>
            <a:spLocks noGrp="1"/>
          </p:cNvSpPr>
          <p:nvPr>
            <p:ph type="ftr" sz="quarter" idx="11"/>
          </p:nvPr>
        </p:nvSpPr>
        <p:spPr>
          <a:xfrm>
            <a:off x="3124200" y="6356350"/>
            <a:ext cx="2895600" cy="365125"/>
          </a:xfrm>
        </p:spPr>
        <p:txBody>
          <a:bodyPr/>
          <a:lstStyle>
            <a:lvl1pPr>
              <a:defRPr/>
            </a:lvl1pPr>
          </a:lstStyle>
          <a:p>
            <a:r>
              <a:rPr lang="nb-NO" smtClean="0"/>
              <a:t>Verktøy for leverandørkategorisering</a:t>
            </a:r>
            <a:endParaRPr lang="nb-NO"/>
          </a:p>
        </p:txBody>
      </p:sp>
    </p:spTree>
    <p:extLst>
      <p:ext uri="{BB962C8B-B14F-4D97-AF65-F5344CB8AC3E}">
        <p14:creationId xmlns:p14="http://schemas.microsoft.com/office/powerpoint/2010/main" val="2309088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Two">
    <p:spTree>
      <p:nvGrpSpPr>
        <p:cNvPr id="1" name=""/>
        <p:cNvGrpSpPr/>
        <p:nvPr/>
      </p:nvGrpSpPr>
      <p:grpSpPr>
        <a:xfrm>
          <a:off x="0" y="0"/>
          <a:ext cx="0" cy="0"/>
          <a:chOff x="0" y="0"/>
          <a:chExt cx="0" cy="0"/>
        </a:xfrm>
      </p:grpSpPr>
      <p:sp>
        <p:nvSpPr>
          <p:cNvPr id="20" name="Title 23"/>
          <p:cNvSpPr>
            <a:spLocks noGrp="1"/>
          </p:cNvSpPr>
          <p:nvPr>
            <p:ph type="title" hasCustomPrompt="1"/>
          </p:nvPr>
        </p:nvSpPr>
        <p:spPr/>
        <p:txBody>
          <a:bodyPr/>
          <a:lstStyle/>
          <a:p>
            <a:r>
              <a:rPr lang="nb-NO" noProof="0" smtClean="0"/>
              <a:t>Insert banner statement here</a:t>
            </a:r>
            <a:endParaRPr lang="nb-NO" dirty="0"/>
          </a:p>
        </p:txBody>
      </p:sp>
      <p:sp>
        <p:nvSpPr>
          <p:cNvPr id="34" name="Content Placeholder 2"/>
          <p:cNvSpPr>
            <a:spLocks noGrp="1"/>
          </p:cNvSpPr>
          <p:nvPr>
            <p:ph sz="quarter" idx="24"/>
            <p:custDataLst>
              <p:tags r:id="rId1"/>
            </p:custDataLst>
          </p:nvPr>
        </p:nvSpPr>
        <p:spPr>
          <a:xfrm>
            <a:off x="482138" y="1952513"/>
            <a:ext cx="4023360" cy="3896958"/>
          </a:xfrm>
        </p:spPr>
        <p:txBody>
          <a:bodyPr tIns="0" bIns="0"/>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dirty="0"/>
          </a:p>
        </p:txBody>
      </p:sp>
      <p:sp>
        <p:nvSpPr>
          <p:cNvPr id="36" name="Content Placeholder 3"/>
          <p:cNvSpPr>
            <a:spLocks noGrp="1"/>
          </p:cNvSpPr>
          <p:nvPr>
            <p:ph sz="quarter" idx="25"/>
            <p:custDataLst>
              <p:tags r:id="rId2"/>
            </p:custDataLst>
          </p:nvPr>
        </p:nvSpPr>
        <p:spPr>
          <a:xfrm>
            <a:off x="4638502" y="1952513"/>
            <a:ext cx="4023360" cy="3896958"/>
          </a:xfrm>
        </p:spPr>
        <p:txBody>
          <a:bodyPr tIns="0" bIns="0"/>
          <a:lstStyle>
            <a:lvl5pPr>
              <a:defRPr/>
            </a:lvl5pPr>
          </a:lstStyle>
          <a:p>
            <a:pPr lvl="0"/>
            <a:r>
              <a:rPr lang="nb-NO" noProof="0" smtClean="0"/>
              <a:t>Click to edit Master text styles</a:t>
            </a:r>
          </a:p>
          <a:p>
            <a:pPr lvl="1"/>
            <a:r>
              <a:rPr lang="nb-NO" noProof="0" smtClean="0"/>
              <a:t>Second level</a:t>
            </a:r>
          </a:p>
          <a:p>
            <a:pPr lvl="2"/>
            <a:r>
              <a:rPr lang="nb-NO" noProof="0" smtClean="0"/>
              <a:t>Third level</a:t>
            </a:r>
          </a:p>
          <a:p>
            <a:pPr lvl="3"/>
            <a:r>
              <a:rPr lang="nb-NO" noProof="0" smtClean="0"/>
              <a:t>Fourth level</a:t>
            </a:r>
          </a:p>
          <a:p>
            <a:pPr lvl="4"/>
            <a:r>
              <a:rPr lang="nb-NO" noProof="0" smtClean="0"/>
              <a:t>Fifth level</a:t>
            </a:r>
            <a:endParaRPr lang="nb-NO" noProof="0"/>
          </a:p>
        </p:txBody>
      </p:sp>
      <p:sp>
        <p:nvSpPr>
          <p:cNvPr id="39" name="Page Number"/>
          <p:cNvSpPr txBox="1"/>
          <p:nvPr userDrawn="1">
            <p:custDataLst>
              <p:tags r:id="rId3"/>
            </p:custDataLst>
          </p:nvPr>
        </p:nvSpPr>
        <p:spPr>
          <a:xfrm>
            <a:off x="8361222" y="6430384"/>
            <a:ext cx="290945" cy="93877"/>
          </a:xfrm>
          <a:prstGeom prst="rect">
            <a:avLst/>
          </a:prstGeom>
          <a:noFill/>
        </p:spPr>
        <p:txBody>
          <a:bodyPr wrap="none" lIns="0" tIns="0" rIns="0" bIns="0" rtlCol="0">
            <a:noAutofit/>
          </a:bodyPr>
          <a:lstStyle/>
          <a:p>
            <a:pPr algn="r">
              <a:lnSpc>
                <a:spcPts val="897"/>
              </a:lnSpc>
            </a:pPr>
            <a:endParaRPr lang="nb-NO" sz="800" noProof="1" smtClean="0"/>
          </a:p>
        </p:txBody>
      </p:sp>
      <p:sp>
        <p:nvSpPr>
          <p:cNvPr id="38" name="PwC Text"/>
          <p:cNvSpPr txBox="1"/>
          <p:nvPr userDrawn="1"/>
        </p:nvSpPr>
        <p:spPr>
          <a:xfrm>
            <a:off x="488977" y="6430384"/>
            <a:ext cx="249382" cy="94550"/>
          </a:xfrm>
          <a:prstGeom prst="rect">
            <a:avLst/>
          </a:prstGeom>
          <a:noFill/>
        </p:spPr>
        <p:txBody>
          <a:bodyPr vert="horz" wrap="none" lIns="0" tIns="0" rIns="0" bIns="0" rtlCol="0" anchor="t" anchorCtr="0">
            <a:noAutofit/>
          </a:bodyPr>
          <a:lstStyle/>
          <a:p>
            <a:pPr>
              <a:lnSpc>
                <a:spcPts val="897"/>
              </a:lnSpc>
            </a:pPr>
            <a:endParaRPr lang="nb-NO" sz="800" noProof="1">
              <a:latin typeface="+mn-lt"/>
              <a:cs typeface="Arial" pitchFamily="34" charset="0"/>
            </a:endParaRPr>
          </a:p>
        </p:txBody>
      </p:sp>
      <p:sp>
        <p:nvSpPr>
          <p:cNvPr id="40" name="Section Footer"/>
          <p:cNvSpPr txBox="1"/>
          <p:nvPr userDrawn="1">
            <p:custDataLst>
              <p:tags r:id="rId4"/>
            </p:custDataLst>
          </p:nvPr>
        </p:nvSpPr>
        <p:spPr>
          <a:xfrm>
            <a:off x="488632" y="6297090"/>
            <a:ext cx="4015047" cy="122205"/>
          </a:xfrm>
          <a:prstGeom prst="rect">
            <a:avLst/>
          </a:prstGeom>
          <a:noFill/>
          <a:ln>
            <a:noFill/>
          </a:ln>
        </p:spPr>
        <p:txBody>
          <a:bodyPr wrap="square" lIns="0" tIns="0" rIns="0" bIns="0" rtlCol="0" anchor="b" anchorCtr="0">
            <a:spAutoFit/>
          </a:bodyPr>
          <a:lstStyle/>
          <a:p>
            <a:endParaRPr lang="nb-NO" sz="800" noProof="1" smtClean="0">
              <a:solidFill>
                <a:schemeClr val="tx1"/>
              </a:solidFill>
            </a:endParaRPr>
          </a:p>
        </p:txBody>
      </p:sp>
      <p:sp>
        <p:nvSpPr>
          <p:cNvPr id="17" name="Disclaimer" hidden="1"/>
          <p:cNvSpPr txBox="1"/>
          <p:nvPr userDrawn="1">
            <p:custDataLst>
              <p:tags r:id="rId5"/>
            </p:custDataLst>
          </p:nvPr>
        </p:nvSpPr>
        <p:spPr>
          <a:xfrm>
            <a:off x="4638502" y="6420550"/>
            <a:ext cx="2951018" cy="122205"/>
          </a:xfrm>
          <a:prstGeom prst="rect">
            <a:avLst/>
          </a:prstGeom>
          <a:noFill/>
        </p:spPr>
        <p:txBody>
          <a:bodyPr wrap="square" lIns="0" tIns="0" rIns="0" bIns="0" rtlCol="0" anchor="b" anchorCtr="0">
            <a:spAutoFit/>
          </a:bodyPr>
          <a:lstStyle/>
          <a:p>
            <a:pPr>
              <a:lnSpc>
                <a:spcPct val="100000"/>
              </a:lnSpc>
            </a:pPr>
            <a:endParaRPr lang="nb-NO" sz="800" noProof="1" smtClean="0"/>
          </a:p>
        </p:txBody>
      </p:sp>
      <p:sp>
        <p:nvSpPr>
          <p:cNvPr id="43" name="Presentation Disclaimer"/>
          <p:cNvSpPr txBox="1"/>
          <p:nvPr userDrawn="1">
            <p:custDataLst>
              <p:tags r:id="rId6"/>
            </p:custDataLst>
          </p:nvPr>
        </p:nvSpPr>
        <p:spPr>
          <a:xfrm>
            <a:off x="488632" y="6179933"/>
            <a:ext cx="7340138" cy="122205"/>
          </a:xfrm>
          <a:prstGeom prst="rect">
            <a:avLst/>
          </a:prstGeom>
          <a:noFill/>
        </p:spPr>
        <p:txBody>
          <a:bodyPr wrap="square" lIns="0" tIns="0" rIns="0" bIns="0" rtlCol="0" anchor="t" anchorCtr="0">
            <a:spAutoFit/>
          </a:bodyPr>
          <a:lstStyle/>
          <a:p>
            <a:pPr algn="l"/>
            <a:endParaRPr lang="nb-NO" sz="800" noProof="1" smtClean="0"/>
          </a:p>
        </p:txBody>
      </p:sp>
      <p:sp>
        <p:nvSpPr>
          <p:cNvPr id="41" name="Executive Summary" hidden="1"/>
          <p:cNvSpPr txBox="1"/>
          <p:nvPr userDrawn="1">
            <p:custDataLst>
              <p:tags r:id="rId7"/>
            </p:custDataLst>
          </p:nvPr>
        </p:nvSpPr>
        <p:spPr>
          <a:xfrm>
            <a:off x="482136" y="6115722"/>
            <a:ext cx="65" cy="179536"/>
          </a:xfrm>
          <a:prstGeom prst="rect">
            <a:avLst/>
          </a:prstGeom>
          <a:noFill/>
        </p:spPr>
        <p:txBody>
          <a:bodyPr wrap="none" lIns="0" tIns="0" rIns="0" bIns="0" rtlCol="0">
            <a:spAutoFit/>
          </a:bodyPr>
          <a:lstStyle/>
          <a:p>
            <a:pPr>
              <a:lnSpc>
                <a:spcPts val="1436"/>
              </a:lnSpc>
            </a:pPr>
            <a:endParaRPr lang="nb-NO" sz="1400" noProof="1" smtClean="0">
              <a:solidFill>
                <a:schemeClr val="tx1"/>
              </a:solidFill>
            </a:endParaRPr>
          </a:p>
        </p:txBody>
      </p:sp>
      <p:sp>
        <p:nvSpPr>
          <p:cNvPr id="24" name="Draft stamp" hidden="1"/>
          <p:cNvSpPr txBox="1"/>
          <p:nvPr userDrawn="1">
            <p:custDataLst>
              <p:tags r:id="rId8"/>
            </p:custDataLst>
          </p:nvPr>
        </p:nvSpPr>
        <p:spPr>
          <a:xfrm>
            <a:off x="8249636" y="710005"/>
            <a:ext cx="399147" cy="169277"/>
          </a:xfrm>
          <a:prstGeom prst="rect">
            <a:avLst/>
          </a:prstGeom>
          <a:noFill/>
          <a:ln>
            <a:noFill/>
          </a:ln>
        </p:spPr>
        <p:txBody>
          <a:bodyPr wrap="none" lIns="0" tIns="0" rIns="0" bIns="0" rtlCol="0">
            <a:spAutoFit/>
          </a:bodyPr>
          <a:lstStyle/>
          <a:p>
            <a:pPr algn="r"/>
            <a:r>
              <a:rPr lang="nb-NO" sz="1100" noProof="1" smtClean="0"/>
              <a:t>Utkast</a:t>
            </a:r>
            <a:endParaRPr lang="nb-NO" sz="1100" noProof="1"/>
          </a:p>
        </p:txBody>
      </p:sp>
      <p:sp>
        <p:nvSpPr>
          <p:cNvPr id="16" name="Section Header"/>
          <p:cNvSpPr txBox="1"/>
          <p:nvPr userDrawn="1">
            <p:custDataLst>
              <p:tags r:id="rId9"/>
            </p:custDataLst>
          </p:nvPr>
        </p:nvSpPr>
        <p:spPr>
          <a:xfrm>
            <a:off x="482138" y="750346"/>
            <a:ext cx="4987636" cy="121024"/>
          </a:xfrm>
          <a:prstGeom prst="rect">
            <a:avLst/>
          </a:prstGeom>
          <a:noFill/>
        </p:spPr>
        <p:txBody>
          <a:bodyPr wrap="square" lIns="0" tIns="0" rIns="0" bIns="0" rtlCol="0" anchor="b" anchorCtr="0">
            <a:noAutofit/>
          </a:bodyPr>
          <a:lstStyle/>
          <a:p>
            <a:endParaRPr lang="nb-NO" sz="800" noProof="1" smtClean="0">
              <a:solidFill>
                <a:schemeClr val="tx1"/>
              </a:solidFill>
            </a:endParaRPr>
          </a:p>
        </p:txBody>
      </p:sp>
      <p:sp>
        <p:nvSpPr>
          <p:cNvPr id="21" name="Date/Filepath" hidden="1"/>
          <p:cNvSpPr txBox="1"/>
          <p:nvPr userDrawn="1">
            <p:custDataLst>
              <p:tags r:id="rId10"/>
            </p:custDataLst>
          </p:nvPr>
        </p:nvSpPr>
        <p:spPr>
          <a:xfrm>
            <a:off x="2999513" y="353375"/>
            <a:ext cx="5652655" cy="244411"/>
          </a:xfrm>
          <a:prstGeom prst="rect">
            <a:avLst/>
          </a:prstGeom>
          <a:noFill/>
        </p:spPr>
        <p:txBody>
          <a:bodyPr wrap="square" lIns="0" tIns="0" rIns="0" bIns="0" rtlCol="0" anchor="b" anchorCtr="0">
            <a:spAutoFit/>
          </a:bodyPr>
          <a:lstStyle/>
          <a:p>
            <a:pPr algn="r"/>
            <a:r>
              <a:rPr lang="nb-NO" sz="800" noProof="1" smtClean="0"/>
              <a:t>14.10.2013 https://teamspaceint-deg.pwcinternal.com/sites/0ac71fe99c2dacabfa4b/0106/Documents/Tilbud%20Difi%20-%20Verktøy%20for%20planlegging%20og%20oppfølging%2014.%20oct.pptx</a:t>
            </a:r>
            <a:endParaRPr lang="nb-NO" sz="800" noProof="1"/>
          </a:p>
        </p:txBody>
      </p:sp>
      <p:cxnSp>
        <p:nvCxnSpPr>
          <p:cNvPr id="19" name="Frame Line"/>
          <p:cNvCxnSpPr/>
          <p:nvPr userDrawn="1"/>
        </p:nvCxnSpPr>
        <p:spPr>
          <a:xfrm flipV="1">
            <a:off x="346364" y="906684"/>
            <a:ext cx="8312729" cy="127059"/>
          </a:xfrm>
          <a:prstGeom prst="bentConnector3">
            <a:avLst>
              <a:gd name="adj1" fmla="val 0"/>
            </a:avLst>
          </a:prstGeom>
          <a:ln w="9525">
            <a:solidFill>
              <a:schemeClr val="tx2"/>
            </a:solidFill>
          </a:ln>
        </p:spPr>
        <p:style>
          <a:lnRef idx="1">
            <a:schemeClr val="accent1"/>
          </a:lnRef>
          <a:fillRef idx="0">
            <a:schemeClr val="accent1"/>
          </a:fillRef>
          <a:effectRef idx="0">
            <a:schemeClr val="accent1"/>
          </a:effectRef>
          <a:fontRef idx="minor">
            <a:schemeClr val="tx1"/>
          </a:fontRef>
        </p:style>
      </p:cxnSp>
      <p:sp>
        <p:nvSpPr>
          <p:cNvPr id="18" name="Date Placeholder 3"/>
          <p:cNvSpPr>
            <a:spLocks noGrp="1"/>
          </p:cNvSpPr>
          <p:nvPr>
            <p:ph type="dt" sz="half" idx="10"/>
          </p:nvPr>
        </p:nvSpPr>
        <p:spPr>
          <a:xfrm>
            <a:off x="457200" y="6356350"/>
            <a:ext cx="2133600" cy="365125"/>
          </a:xfrm>
        </p:spPr>
        <p:txBody>
          <a:bodyPr/>
          <a:lstStyle>
            <a:lvl1pPr>
              <a:defRPr/>
            </a:lvl1pPr>
          </a:lstStyle>
          <a:p>
            <a:fld id="{D422849F-4CB5-4DC7-879A-61025F541A1F}" type="datetime1">
              <a:rPr lang="nb-NO" smtClean="0"/>
              <a:t>09.03.2014</a:t>
            </a:fld>
            <a:endParaRPr lang="nb-NO" dirty="0"/>
          </a:p>
        </p:txBody>
      </p:sp>
      <p:sp>
        <p:nvSpPr>
          <p:cNvPr id="22" name="Footer Placeholder 4"/>
          <p:cNvSpPr>
            <a:spLocks noGrp="1"/>
          </p:cNvSpPr>
          <p:nvPr>
            <p:ph type="ftr" sz="quarter" idx="11"/>
          </p:nvPr>
        </p:nvSpPr>
        <p:spPr>
          <a:xfrm>
            <a:off x="3124200" y="6356350"/>
            <a:ext cx="2895600" cy="365125"/>
          </a:xfrm>
        </p:spPr>
        <p:txBody>
          <a:bodyPr/>
          <a:lstStyle>
            <a:lvl1pPr>
              <a:defRPr/>
            </a:lvl1pPr>
          </a:lstStyle>
          <a:p>
            <a:r>
              <a:rPr lang="nb-NO" smtClean="0"/>
              <a:t>Verktøy for leverandørkategorisering</a:t>
            </a:r>
            <a:endParaRPr lang="nb-NO"/>
          </a:p>
        </p:txBody>
      </p:sp>
    </p:spTree>
    <p:extLst>
      <p:ext uri="{BB962C8B-B14F-4D97-AF65-F5344CB8AC3E}">
        <p14:creationId xmlns:p14="http://schemas.microsoft.com/office/powerpoint/2010/main" val="1053732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kstsid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ysbildenummer 2"/>
          <p:cNvSpPr>
            <a:spLocks noGrp="1"/>
          </p:cNvSpPr>
          <p:nvPr>
            <p:ph type="sldNum" sz="quarter" idx="10"/>
          </p:nvPr>
        </p:nvSpPr>
        <p:spPr>
          <a:xfrm>
            <a:off x="8001000" y="1219200"/>
            <a:ext cx="914400" cy="381000"/>
          </a:xfrm>
          <a:prstGeom prst="rect">
            <a:avLst/>
          </a:prstGeom>
        </p:spPr>
        <p:txBody>
          <a:bodyPr/>
          <a:lstStyle/>
          <a:p>
            <a:pPr>
              <a:defRPr/>
            </a:pPr>
            <a:fld id="{99B2DF4A-8DAD-4F50-B859-EE616CA57028}" type="slidenum">
              <a:rPr lang="nb-NO" smtClean="0"/>
              <a:pPr>
                <a:defRPr/>
              </a:pPr>
              <a:t>‹#›</a:t>
            </a:fld>
            <a:endParaRPr lang="nb-NO" sz="1400"/>
          </a:p>
        </p:txBody>
      </p:sp>
      <p:sp>
        <p:nvSpPr>
          <p:cNvPr id="5" name="Plassholder for tekst 4"/>
          <p:cNvSpPr>
            <a:spLocks noGrp="1"/>
          </p:cNvSpPr>
          <p:nvPr>
            <p:ph type="body" sz="quarter" idx="11"/>
          </p:nvPr>
        </p:nvSpPr>
        <p:spPr>
          <a:xfrm>
            <a:off x="684215" y="1773240"/>
            <a:ext cx="7272337" cy="4176712"/>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Date Placeholder 3"/>
          <p:cNvSpPr>
            <a:spLocks noGrp="1"/>
          </p:cNvSpPr>
          <p:nvPr>
            <p:ph type="dt" sz="half" idx="12"/>
          </p:nvPr>
        </p:nvSpPr>
        <p:spPr>
          <a:xfrm>
            <a:off x="457200" y="6356350"/>
            <a:ext cx="2133600" cy="365125"/>
          </a:xfrm>
        </p:spPr>
        <p:txBody>
          <a:bodyPr/>
          <a:lstStyle>
            <a:lvl1pPr>
              <a:defRPr/>
            </a:lvl1pPr>
          </a:lstStyle>
          <a:p>
            <a:fld id="{7E54D4DC-8611-45D8-A816-24FFACC700F3}" type="datetime1">
              <a:rPr lang="nb-NO" smtClean="0"/>
              <a:t>09.03.2014</a:t>
            </a:fld>
            <a:endParaRPr lang="nb-NO" dirty="0"/>
          </a:p>
        </p:txBody>
      </p:sp>
      <p:sp>
        <p:nvSpPr>
          <p:cNvPr id="7" name="Footer Placeholder 4"/>
          <p:cNvSpPr>
            <a:spLocks noGrp="1"/>
          </p:cNvSpPr>
          <p:nvPr>
            <p:ph type="ftr" sz="quarter" idx="13"/>
          </p:nvPr>
        </p:nvSpPr>
        <p:spPr>
          <a:xfrm>
            <a:off x="3124200" y="6356350"/>
            <a:ext cx="2895600" cy="365125"/>
          </a:xfrm>
        </p:spPr>
        <p:txBody>
          <a:bodyPr/>
          <a:lstStyle>
            <a:lvl1pPr>
              <a:defRPr/>
            </a:lvl1pPr>
          </a:lstStyle>
          <a:p>
            <a:r>
              <a:rPr lang="nb-NO" smtClean="0"/>
              <a:t>Verktøy for leverandørkategorisering</a:t>
            </a:r>
            <a:endParaRPr lang="nb-NO"/>
          </a:p>
        </p:txBody>
      </p:sp>
    </p:spTree>
    <p:extLst>
      <p:ext uri="{BB962C8B-B14F-4D97-AF65-F5344CB8AC3E}">
        <p14:creationId xmlns:p14="http://schemas.microsoft.com/office/powerpoint/2010/main" val="32957373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Date Placeholder 3"/>
          <p:cNvSpPr>
            <a:spLocks noGrp="1"/>
          </p:cNvSpPr>
          <p:nvPr>
            <p:ph type="dt" sz="half" idx="10"/>
          </p:nvPr>
        </p:nvSpPr>
        <p:spPr/>
        <p:txBody>
          <a:bodyPr/>
          <a:lstStyle>
            <a:lvl1pPr>
              <a:defRPr/>
            </a:lvl1pPr>
          </a:lstStyle>
          <a:p>
            <a:fld id="{321B546B-0C61-4FC6-B3F0-847863563530}" type="datetime1">
              <a:rPr lang="nb-NO" smtClean="0"/>
              <a:t>09.03.2014</a:t>
            </a:fld>
            <a:endParaRPr lang="nb-NO" dirty="0"/>
          </a:p>
        </p:txBody>
      </p:sp>
      <p:sp>
        <p:nvSpPr>
          <p:cNvPr id="5" name="Footer Placeholder 4"/>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lvl1pPr>
              <a:defRPr/>
            </a:lvl1pPr>
          </a:lstStyle>
          <a:p>
            <a:fld id="{77BC0DF7-33B1-4574-8C0A-4641737A631D}" type="datetime1">
              <a:rPr lang="nb-NO" smtClean="0"/>
              <a:t>09.03.2014</a:t>
            </a:fld>
            <a:endParaRPr lang="nb-NO" dirty="0"/>
          </a:p>
        </p:txBody>
      </p:sp>
      <p:sp>
        <p:nvSpPr>
          <p:cNvPr id="5" name="Footer Placeholder 4"/>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Date Placeholder 4"/>
          <p:cNvSpPr>
            <a:spLocks noGrp="1"/>
          </p:cNvSpPr>
          <p:nvPr>
            <p:ph type="dt" sz="half" idx="10"/>
          </p:nvPr>
        </p:nvSpPr>
        <p:spPr/>
        <p:txBody>
          <a:bodyPr/>
          <a:lstStyle>
            <a:lvl1pPr>
              <a:defRPr/>
            </a:lvl1pPr>
          </a:lstStyle>
          <a:p>
            <a:fld id="{E1C616B0-A399-4B69-A718-27B6DD208ABE}" type="datetime1">
              <a:rPr lang="nb-NO" smtClean="0"/>
              <a:t>09.03.2014</a:t>
            </a:fld>
            <a:endParaRPr lang="nb-NO" dirty="0"/>
          </a:p>
        </p:txBody>
      </p:sp>
      <p:sp>
        <p:nvSpPr>
          <p:cNvPr id="6" name="Footer Placeholder 5"/>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Klikk for å redigere tittelstil</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Date Placeholder 6"/>
          <p:cNvSpPr>
            <a:spLocks noGrp="1"/>
          </p:cNvSpPr>
          <p:nvPr>
            <p:ph type="dt" sz="half" idx="10"/>
          </p:nvPr>
        </p:nvSpPr>
        <p:spPr/>
        <p:txBody>
          <a:bodyPr/>
          <a:lstStyle>
            <a:lvl1pPr>
              <a:defRPr/>
            </a:lvl1pPr>
          </a:lstStyle>
          <a:p>
            <a:fld id="{5491C748-301F-4EB4-AFFC-676E37D7A4F8}" type="datetime1">
              <a:rPr lang="nb-NO" smtClean="0"/>
              <a:t>09.03.2014</a:t>
            </a:fld>
            <a:endParaRPr lang="nb-NO" dirty="0"/>
          </a:p>
        </p:txBody>
      </p:sp>
      <p:sp>
        <p:nvSpPr>
          <p:cNvPr id="8" name="Footer Placeholder 7"/>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smtClean="0"/>
              <a:t>Klikk for å redigere tittelstil</a:t>
            </a:r>
            <a:endParaRPr lang="nb-NO"/>
          </a:p>
        </p:txBody>
      </p:sp>
      <p:sp>
        <p:nvSpPr>
          <p:cNvPr id="3" name="Date Placeholder 2"/>
          <p:cNvSpPr>
            <a:spLocks noGrp="1"/>
          </p:cNvSpPr>
          <p:nvPr>
            <p:ph type="dt" sz="half" idx="10"/>
          </p:nvPr>
        </p:nvSpPr>
        <p:spPr/>
        <p:txBody>
          <a:bodyPr/>
          <a:lstStyle>
            <a:lvl1pPr>
              <a:defRPr/>
            </a:lvl1pPr>
          </a:lstStyle>
          <a:p>
            <a:fld id="{48EA97CC-7F99-4CF8-AFD4-78A0C13111D3}" type="datetime1">
              <a:rPr lang="nb-NO" smtClean="0"/>
              <a:t>09.03.2014</a:t>
            </a:fld>
            <a:endParaRPr lang="nb-NO" dirty="0"/>
          </a:p>
        </p:txBody>
      </p:sp>
      <p:sp>
        <p:nvSpPr>
          <p:cNvPr id="4" name="Footer Placeholder 3"/>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F34E2B7-4485-4D8A-A90F-FAF469DADFAD}" type="datetime1">
              <a:rPr lang="nb-NO" smtClean="0"/>
              <a:t>09.03.2014</a:t>
            </a:fld>
            <a:endParaRPr lang="nb-NO" dirty="0"/>
          </a:p>
        </p:txBody>
      </p:sp>
      <p:sp>
        <p:nvSpPr>
          <p:cNvPr id="3" name="Footer Placeholder 2"/>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lvl1pPr>
              <a:defRPr/>
            </a:lvl1pPr>
          </a:lstStyle>
          <a:p>
            <a:fld id="{7C53A5A8-AAA8-4309-A016-CB460D0D8F7F}" type="datetime1">
              <a:rPr lang="nb-NO" smtClean="0"/>
              <a:t>09.03.2014</a:t>
            </a:fld>
            <a:endParaRPr lang="nb-NO" dirty="0"/>
          </a:p>
        </p:txBody>
      </p:sp>
      <p:sp>
        <p:nvSpPr>
          <p:cNvPr id="6" name="Footer Placeholder 5"/>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b-NO" noProof="0" smtClean="0"/>
              <a:t>Klikk ikonet for å legge til et bilde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lvl1pPr>
              <a:defRPr/>
            </a:lvl1pPr>
          </a:lstStyle>
          <a:p>
            <a:fld id="{2BFC843D-254F-4ED0-BD84-CB104D5CE625}" type="datetime1">
              <a:rPr lang="nb-NO" smtClean="0"/>
              <a:t>09.03.2014</a:t>
            </a:fld>
            <a:endParaRPr lang="nb-NO" dirty="0"/>
          </a:p>
        </p:txBody>
      </p:sp>
      <p:sp>
        <p:nvSpPr>
          <p:cNvPr id="6" name="Footer Placeholder 5"/>
          <p:cNvSpPr>
            <a:spLocks noGrp="1"/>
          </p:cNvSpPr>
          <p:nvPr>
            <p:ph type="ftr" sz="quarter" idx="11"/>
          </p:nvPr>
        </p:nvSpPr>
        <p:spPr/>
        <p:txBody>
          <a:bodyPr/>
          <a:lstStyle>
            <a:lvl1pPr>
              <a:defRPr/>
            </a:lvl1pPr>
          </a:lstStyle>
          <a:p>
            <a:r>
              <a:rPr lang="nb-NO" smtClean="0"/>
              <a:t>Verktøy for leverandørkategorisering</a:t>
            </a:r>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b-NO" smtClean="0"/>
              <a:t>Klikk for å redigere tittelstil</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lvl1pPr>
          </a:lstStyle>
          <a:p>
            <a:fld id="{D082B20B-1B33-481E-A10F-197A0A39911C}" type="datetime1">
              <a:rPr lang="nb-NO" smtClean="0"/>
              <a:t>09.03.2014</a:t>
            </a:fld>
            <a:endParaRPr lang="nb-NO"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lvl1pPr>
          </a:lstStyle>
          <a:p>
            <a:r>
              <a:rPr lang="nb-NO" smtClean="0"/>
              <a:t>Verktøy for leverandørkategorisering</a:t>
            </a:r>
            <a:endParaRPr lang="nb-NO"/>
          </a:p>
        </p:txBody>
      </p:sp>
      <p:pic>
        <p:nvPicPr>
          <p:cNvPr id="4102" name="Picture 1032" descr="PPT-logo-RGB"/>
          <p:cNvPicPr>
            <a:picLocks noChangeAspect="1" noChangeArrowheads="1"/>
          </p:cNvPicPr>
          <p:nvPr/>
        </p:nvPicPr>
        <p:blipFill>
          <a:blip r:embed="rId17"/>
          <a:srcRect r="47110"/>
          <a:stretch>
            <a:fillRect/>
          </a:stretch>
        </p:blipFill>
        <p:spPr bwMode="auto">
          <a:xfrm>
            <a:off x="7829550" y="6215063"/>
            <a:ext cx="857250" cy="444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Lst>
  <p:hf sldNum="0" hdr="0"/>
  <p:txStyles>
    <p:titleStyle>
      <a:lvl1pPr algn="l" defTabSz="457200" rtl="0" eaLnBrk="1" fontAlgn="base" hangingPunct="1">
        <a:spcBef>
          <a:spcPct val="0"/>
        </a:spcBef>
        <a:spcAft>
          <a:spcPct val="0"/>
        </a:spcAft>
        <a:defRPr sz="4400">
          <a:solidFill>
            <a:schemeClr val="tx1"/>
          </a:solidFill>
          <a:latin typeface="+mj-lt"/>
          <a:ea typeface="+mj-ea"/>
          <a:cs typeface="+mj-cs"/>
        </a:defRPr>
      </a:lvl1pPr>
      <a:lvl2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2pPr>
      <a:lvl3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3pPr>
      <a:lvl4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4pPr>
      <a:lvl5pPr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5pPr>
      <a:lvl6pPr marL="4572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6pPr>
      <a:lvl7pPr marL="9144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7pPr>
      <a:lvl8pPr marL="13716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8pPr>
      <a:lvl9pPr marL="1828800" algn="l" defTabSz="457200" rtl="0" eaLnBrk="1" fontAlgn="base" hangingPunct="1">
        <a:spcBef>
          <a:spcPct val="0"/>
        </a:spcBef>
        <a:spcAft>
          <a:spcPct val="0"/>
        </a:spcAft>
        <a:defRPr sz="4400">
          <a:solidFill>
            <a:schemeClr val="tx1"/>
          </a:solidFill>
          <a:latin typeface="Arial" pitchFamily="37" charset="0"/>
          <a:ea typeface="Arial" pitchFamily="37" charset="0"/>
          <a:cs typeface="Arial" pitchFamily="37" charset="0"/>
        </a:defRPr>
      </a:lvl9pPr>
    </p:titleStyle>
    <p:bodyStyle>
      <a:lvl1pPr marL="269875" indent="-269875" algn="l" defTabSz="457200" rtl="0" eaLnBrk="1" fontAlgn="base" hangingPunct="1">
        <a:spcBef>
          <a:spcPct val="20000"/>
        </a:spcBef>
        <a:spcAft>
          <a:spcPct val="0"/>
        </a:spcAft>
        <a:buFont typeface="Arial" charset="0"/>
        <a:buBlip>
          <a:blip r:embed="rId18"/>
        </a:buBlip>
        <a:tabLst>
          <a:tab pos="630238" algn="l"/>
        </a:tabLst>
        <a:defRPr sz="2800">
          <a:solidFill>
            <a:schemeClr val="tx1"/>
          </a:solidFill>
          <a:latin typeface="+mn-lt"/>
          <a:ea typeface="+mn-ea"/>
          <a:cs typeface="+mn-cs"/>
        </a:defRPr>
      </a:lvl1pPr>
      <a:lvl2pPr marL="630238" indent="-180975" algn="l" defTabSz="457200" rtl="0" eaLnBrk="1" fontAlgn="base" hangingPunct="1">
        <a:spcBef>
          <a:spcPct val="20000"/>
        </a:spcBef>
        <a:spcAft>
          <a:spcPct val="0"/>
        </a:spcAft>
        <a:buFont typeface="Arial" charset="0"/>
        <a:buBlip>
          <a:blip r:embed="rId18"/>
        </a:buBlip>
        <a:tabLst>
          <a:tab pos="630238" algn="l"/>
        </a:tabLst>
        <a:defRPr sz="2000">
          <a:solidFill>
            <a:schemeClr val="tx1"/>
          </a:solidFill>
          <a:latin typeface="+mn-lt"/>
          <a:ea typeface="+mn-ea"/>
          <a:cs typeface="+mn-cs"/>
        </a:defRPr>
      </a:lvl2pPr>
      <a:lvl3pPr marL="989013" indent="-179388" algn="l" defTabSz="457200" rtl="0" eaLnBrk="1" fontAlgn="base" hangingPunct="1">
        <a:spcBef>
          <a:spcPct val="20000"/>
        </a:spcBef>
        <a:spcAft>
          <a:spcPct val="0"/>
        </a:spcAft>
        <a:buFont typeface="Arial" charset="0"/>
        <a:buBlip>
          <a:blip r:embed="rId18"/>
        </a:buBlip>
        <a:tabLst>
          <a:tab pos="630238" algn="l"/>
        </a:tabLst>
        <a:defRPr>
          <a:solidFill>
            <a:schemeClr val="tx1"/>
          </a:solidFill>
          <a:latin typeface="+mn-lt"/>
          <a:ea typeface="+mn-ea"/>
          <a:cs typeface="+mn-cs"/>
        </a:defRPr>
      </a:lvl3pPr>
      <a:lvl4pPr marL="1349375" indent="-180975" algn="l" defTabSz="457200" rtl="0" eaLnBrk="1" fontAlgn="base" hangingPunct="1">
        <a:spcBef>
          <a:spcPct val="20000"/>
        </a:spcBef>
        <a:spcAft>
          <a:spcPct val="0"/>
        </a:spcAft>
        <a:buFont typeface="Arial" charset="0"/>
        <a:buBlip>
          <a:blip r:embed="rId18"/>
        </a:buBlip>
        <a:tabLst>
          <a:tab pos="630238" algn="l"/>
        </a:tabLst>
        <a:defRPr sz="1600">
          <a:solidFill>
            <a:schemeClr val="tx1"/>
          </a:solidFill>
          <a:latin typeface="+mn-lt"/>
          <a:ea typeface="+mn-ea"/>
          <a:cs typeface="+mn-cs"/>
        </a:defRPr>
      </a:lvl4pPr>
      <a:lvl5pPr marL="1708150" indent="-179388" algn="l" defTabSz="457200" rtl="0" eaLnBrk="1" fontAlgn="base" hangingPunct="1">
        <a:spcBef>
          <a:spcPct val="20000"/>
        </a:spcBef>
        <a:spcAft>
          <a:spcPct val="0"/>
        </a:spcAft>
        <a:buFont typeface="Arial" charset="0"/>
        <a:buBlip>
          <a:blip r:embed="rId18"/>
        </a:buBlip>
        <a:tabLst>
          <a:tab pos="630238" algn="l"/>
        </a:tabLst>
        <a:defRPr sz="1600" i="1">
          <a:solidFill>
            <a:schemeClr val="tx1"/>
          </a:solidFill>
          <a:latin typeface="+mn-lt"/>
          <a:ea typeface="+mn-ea"/>
          <a:cs typeface="+mn-cs"/>
        </a:defRPr>
      </a:lvl5pPr>
      <a:lvl6pPr marL="2165350" indent="-179388" algn="l" defTabSz="457200" rtl="0" eaLnBrk="1" fontAlgn="base" hangingPunct="1">
        <a:spcBef>
          <a:spcPct val="20000"/>
        </a:spcBef>
        <a:spcAft>
          <a:spcPct val="0"/>
        </a:spcAft>
        <a:buFont typeface="Arial" pitchFamily="37" charset="0"/>
        <a:buBlip>
          <a:blip r:embed="rId18"/>
        </a:buBlip>
        <a:tabLst>
          <a:tab pos="630238" algn="l"/>
        </a:tabLst>
        <a:defRPr sz="1600" i="1">
          <a:solidFill>
            <a:schemeClr val="tx1"/>
          </a:solidFill>
          <a:latin typeface="+mn-lt"/>
          <a:ea typeface="+mn-ea"/>
          <a:cs typeface="+mn-cs"/>
        </a:defRPr>
      </a:lvl6pPr>
      <a:lvl7pPr marL="2622550" indent="-179388" algn="l" defTabSz="457200" rtl="0" eaLnBrk="1" fontAlgn="base" hangingPunct="1">
        <a:spcBef>
          <a:spcPct val="20000"/>
        </a:spcBef>
        <a:spcAft>
          <a:spcPct val="0"/>
        </a:spcAft>
        <a:buFont typeface="Arial" pitchFamily="37" charset="0"/>
        <a:buBlip>
          <a:blip r:embed="rId18"/>
        </a:buBlip>
        <a:tabLst>
          <a:tab pos="630238" algn="l"/>
        </a:tabLst>
        <a:defRPr sz="1600" i="1">
          <a:solidFill>
            <a:schemeClr val="tx1"/>
          </a:solidFill>
          <a:latin typeface="+mn-lt"/>
          <a:ea typeface="+mn-ea"/>
          <a:cs typeface="+mn-cs"/>
        </a:defRPr>
      </a:lvl7pPr>
      <a:lvl8pPr marL="3079750" indent="-179388" algn="l" defTabSz="457200" rtl="0" eaLnBrk="1" fontAlgn="base" hangingPunct="1">
        <a:spcBef>
          <a:spcPct val="20000"/>
        </a:spcBef>
        <a:spcAft>
          <a:spcPct val="0"/>
        </a:spcAft>
        <a:buFont typeface="Arial" pitchFamily="37" charset="0"/>
        <a:buBlip>
          <a:blip r:embed="rId18"/>
        </a:buBlip>
        <a:tabLst>
          <a:tab pos="630238" algn="l"/>
        </a:tabLst>
        <a:defRPr sz="1600" i="1">
          <a:solidFill>
            <a:schemeClr val="tx1"/>
          </a:solidFill>
          <a:latin typeface="+mn-lt"/>
          <a:ea typeface="+mn-ea"/>
          <a:cs typeface="+mn-cs"/>
        </a:defRPr>
      </a:lvl8pPr>
      <a:lvl9pPr marL="3536950" indent="-179388" algn="l" defTabSz="457200" rtl="0" eaLnBrk="1" fontAlgn="base" hangingPunct="1">
        <a:spcBef>
          <a:spcPct val="20000"/>
        </a:spcBef>
        <a:spcAft>
          <a:spcPct val="0"/>
        </a:spcAft>
        <a:buFont typeface="Arial" pitchFamily="37" charset="0"/>
        <a:buBlip>
          <a:blip r:embed="rId18"/>
        </a:buBlip>
        <a:tabLst>
          <a:tab pos="630238" algn="l"/>
        </a:tabLst>
        <a:defRPr sz="1600" i="1">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2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30.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5.xml"/><Relationship Id="rId1" Type="http://schemas.openxmlformats.org/officeDocument/2006/relationships/tags" Target="../tags/tag3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p:txBody>
          <a:bodyPr/>
          <a:lstStyle/>
          <a:p>
            <a:r>
              <a:rPr lang="nb-NO" sz="3200" dirty="0" smtClean="0"/>
              <a:t>Verktøy for leverandørkategorisering</a:t>
            </a:r>
            <a:endParaRPr lang="nb-NO" sz="3200" dirty="0"/>
          </a:p>
        </p:txBody>
      </p:sp>
    </p:spTree>
    <p:extLst>
      <p:ext uri="{BB962C8B-B14F-4D97-AF65-F5344CB8AC3E}">
        <p14:creationId xmlns:p14="http://schemas.microsoft.com/office/powerpoint/2010/main" val="1326198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4331" y="1142545"/>
            <a:ext cx="1374095" cy="799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nchor="t"/>
          <a:lstStyle/>
          <a:p>
            <a:r>
              <a:rPr lang="nb-NO" sz="2000" dirty="0"/>
              <a:t>Man anser selv kategorien </a:t>
            </a:r>
            <a:r>
              <a:rPr lang="nb-NO" sz="2000" dirty="0" smtClean="0"/>
              <a:t>for å være ikke-strategisk, </a:t>
            </a:r>
            <a:r>
              <a:rPr lang="nb-NO" sz="2000" dirty="0"/>
              <a:t>og leverandørene anser deg for å være en…</a:t>
            </a:r>
            <a:endParaRPr lang="nb-NO" dirty="0"/>
          </a:p>
        </p:txBody>
      </p:sp>
      <p:sp>
        <p:nvSpPr>
          <p:cNvPr id="82" name="Isosceles Triangle 81"/>
          <p:cNvSpPr/>
          <p:nvPr/>
        </p:nvSpPr>
        <p:spPr>
          <a:xfrm>
            <a:off x="1656525" y="1700809"/>
            <a:ext cx="6371859" cy="898494"/>
          </a:xfrm>
          <a:prstGeom prst="triangle">
            <a:avLst>
              <a:gd name="adj" fmla="val 84952"/>
            </a:avLst>
          </a:prstGeom>
          <a:solidFill>
            <a:schemeClr val="bg1">
              <a:lumMod val="85000"/>
              <a:alpha val="50000"/>
            </a:schemeClr>
          </a:solidFill>
          <a:ln w="6350" algn="ctr">
            <a:noFill/>
            <a:miter lim="800000"/>
            <a:headEnd type="none" w="sm" len="sm"/>
            <a:tailEnd type="none" w="med" len="lg"/>
          </a:ln>
          <a:effectLst>
            <a:outerShdw dist="17961" dir="2700000" algn="ctr" rotWithShape="0">
              <a:srgbClr val="808080"/>
            </a:outerShdw>
          </a:effectLst>
        </p:spPr>
        <p:txBody>
          <a:bodyPr lIns="82058" tIns="41998" rIns="82058" bIns="41998"/>
          <a:lstStyle/>
          <a:p>
            <a:pPr defTabSz="820583">
              <a:lnSpc>
                <a:spcPct val="110000"/>
              </a:lnSpc>
            </a:pPr>
            <a:endParaRPr lang="nb-NO" sz="1600" kern="0" dirty="0">
              <a:solidFill>
                <a:srgbClr val="000000"/>
              </a:solidFill>
              <a:cs typeface="Arial" charset="0"/>
            </a:endParaRPr>
          </a:p>
        </p:txBody>
      </p:sp>
      <p:grpSp>
        <p:nvGrpSpPr>
          <p:cNvPr id="56" name="Group 20"/>
          <p:cNvGrpSpPr>
            <a:grpSpLocks/>
          </p:cNvGrpSpPr>
          <p:nvPr/>
        </p:nvGrpSpPr>
        <p:grpSpPr bwMode="auto">
          <a:xfrm>
            <a:off x="1258561" y="2392172"/>
            <a:ext cx="6841831" cy="3845140"/>
            <a:chOff x="349" y="946"/>
            <a:chExt cx="4692" cy="3084"/>
          </a:xfrm>
        </p:grpSpPr>
        <p:sp>
          <p:nvSpPr>
            <p:cNvPr id="57" name="Rectangle 8"/>
            <p:cNvSpPr>
              <a:spLocks noChangeArrowheads="1"/>
            </p:cNvSpPr>
            <p:nvPr/>
          </p:nvSpPr>
          <p:spPr bwMode="auto">
            <a:xfrm>
              <a:off x="625" y="1134"/>
              <a:ext cx="2165" cy="1260"/>
            </a:xfrm>
            <a:prstGeom prst="rect">
              <a:avLst/>
            </a:prstGeom>
            <a:solidFill>
              <a:srgbClr val="007A60"/>
            </a:solidFill>
            <a:ln w="9525">
              <a:solidFill>
                <a:srgbClr val="000000"/>
              </a:solidFill>
              <a:miter lim="800000"/>
              <a:headEnd/>
              <a:tailEnd/>
            </a:ln>
            <a:effectLst>
              <a:outerShdw dist="35921" dir="2700000" algn="ctr" rotWithShape="0">
                <a:srgbClr val="000000"/>
              </a:outerShdw>
            </a:effectLst>
          </p:spPr>
          <p:txBody>
            <a:bodyPr lIns="42918" tIns="42918" rIns="42918" bIns="42918" anchor="t"/>
            <a:lstStyle/>
            <a:p>
              <a:pPr algn="ctr" defTabSz="239337" eaLnBrk="1" fontAlgn="auto" hangingPunct="1">
                <a:spcBef>
                  <a:spcPts val="0"/>
                </a:spcBef>
                <a:spcAft>
                  <a:spcPts val="0"/>
                </a:spcAft>
                <a:buClr>
                  <a:srgbClr val="007A60"/>
                </a:buClr>
                <a:buSzPct val="55000"/>
                <a:defRPr/>
              </a:pPr>
              <a:endParaRPr lang="nb-NO" sz="2000" kern="0" dirty="0" smtClean="0">
                <a:solidFill>
                  <a:schemeClr val="bg1"/>
                </a:solidFill>
                <a:cs typeface="Arial" charset="0"/>
              </a:endParaRPr>
            </a:p>
            <a:p>
              <a:pPr algn="ctr" defTabSz="239337" eaLnBrk="1" fontAlgn="auto" hangingPunct="1">
                <a:spcBef>
                  <a:spcPts val="0"/>
                </a:spcBef>
                <a:spcAft>
                  <a:spcPts val="0"/>
                </a:spcAft>
                <a:buClr>
                  <a:srgbClr val="007A60"/>
                </a:buClr>
                <a:buSzPct val="55000"/>
                <a:defRPr/>
              </a:pPr>
              <a:endParaRPr lang="nb-NO" sz="2000" kern="0" dirty="0">
                <a:solidFill>
                  <a:schemeClr val="bg1"/>
                </a:solidFill>
                <a:cs typeface="Arial" charset="0"/>
              </a:endParaRPr>
            </a:p>
            <a:p>
              <a:pPr algn="ctr" defTabSz="239337" eaLnBrk="1" fontAlgn="auto" hangingPunct="1">
                <a:spcBef>
                  <a:spcPts val="0"/>
                </a:spcBef>
                <a:spcAft>
                  <a:spcPts val="0"/>
                </a:spcAft>
                <a:buClr>
                  <a:srgbClr val="007A60"/>
                </a:buClr>
                <a:buSzPct val="55000"/>
                <a:defRPr/>
              </a:pPr>
              <a:endParaRPr lang="nb-NO" sz="2000" kern="0" dirty="0" smtClean="0">
                <a:solidFill>
                  <a:schemeClr val="bg1"/>
                </a:solidFill>
                <a:cs typeface="Arial" charset="0"/>
              </a:endParaRPr>
            </a:p>
            <a:p>
              <a:pPr algn="ctr" defTabSz="239337" eaLnBrk="1" fontAlgn="auto" hangingPunct="1">
                <a:spcBef>
                  <a:spcPts val="0"/>
                </a:spcBef>
                <a:spcAft>
                  <a:spcPts val="0"/>
                </a:spcAft>
                <a:buClr>
                  <a:srgbClr val="007A60"/>
                </a:buClr>
                <a:buSzPct val="55000"/>
                <a:defRPr/>
              </a:pPr>
              <a:endParaRPr lang="nb-NO" sz="2000" kern="0" dirty="0" smtClean="0">
                <a:solidFill>
                  <a:schemeClr val="bg1"/>
                </a:solidFill>
                <a:cs typeface="Arial" charset="0"/>
              </a:endParaRPr>
            </a:p>
          </p:txBody>
        </p:sp>
        <p:sp>
          <p:nvSpPr>
            <p:cNvPr id="58" name="Rectangle 9"/>
            <p:cNvSpPr>
              <a:spLocks noChangeArrowheads="1"/>
            </p:cNvSpPr>
            <p:nvPr/>
          </p:nvSpPr>
          <p:spPr bwMode="auto">
            <a:xfrm>
              <a:off x="2861" y="1134"/>
              <a:ext cx="2165" cy="1347"/>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nchor="ctr"/>
            <a:lstStyle/>
            <a:p>
              <a:pPr algn="ctr" defTabSz="770721" eaLnBrk="1" fontAlgn="auto" hangingPunct="1">
                <a:spcBef>
                  <a:spcPts val="0"/>
                </a:spcBef>
                <a:spcAft>
                  <a:spcPts val="0"/>
                </a:spcAft>
                <a:buClr>
                  <a:srgbClr val="007A60"/>
                </a:buClr>
                <a:buSzPct val="55000"/>
                <a:defRPr/>
              </a:pPr>
              <a:endParaRPr lang="nb-NO" sz="1300" kern="0" baseline="0" dirty="0">
                <a:cs typeface="Arial" charset="0"/>
              </a:endParaRPr>
            </a:p>
            <a:p>
              <a:pPr algn="ctr" defTabSz="770721" eaLnBrk="1" fontAlgn="auto" hangingPunct="1">
                <a:spcBef>
                  <a:spcPts val="0"/>
                </a:spcBef>
                <a:spcAft>
                  <a:spcPts val="0"/>
                </a:spcAft>
                <a:buClr>
                  <a:srgbClr val="FFE400"/>
                </a:buClr>
                <a:buSzPct val="55000"/>
                <a:defRPr/>
              </a:pPr>
              <a:endParaRPr lang="nb-NO" sz="1700" kern="0" baseline="0" dirty="0">
                <a:solidFill>
                  <a:srgbClr val="000000"/>
                </a:solidFill>
                <a:cs typeface="Arial" charset="0"/>
              </a:endParaRPr>
            </a:p>
            <a:p>
              <a:pPr algn="ctr" defTabSz="770721" eaLnBrk="1" fontAlgn="auto" hangingPunct="1">
                <a:spcBef>
                  <a:spcPts val="0"/>
                </a:spcBef>
                <a:spcAft>
                  <a:spcPts val="0"/>
                </a:spcAft>
                <a:buClr>
                  <a:srgbClr val="FFE400"/>
                </a:buClr>
                <a:buSzPct val="55000"/>
                <a:defRPr/>
              </a:pPr>
              <a:r>
                <a:rPr lang="nb-NO" sz="1300" i="1" kern="0" baseline="0" dirty="0">
                  <a:solidFill>
                    <a:srgbClr val="000000"/>
                  </a:solidFill>
                  <a:cs typeface="Arial" charset="0"/>
                </a:rPr>
                <a:t/>
              </a:r>
              <a:br>
                <a:rPr lang="nb-NO" sz="1300" i="1" kern="0" baseline="0" dirty="0">
                  <a:solidFill>
                    <a:srgbClr val="000000"/>
                  </a:solidFill>
                  <a:cs typeface="Arial" charset="0"/>
                </a:rPr>
              </a:br>
              <a:endParaRPr lang="nb-NO" sz="1300" i="1" kern="0" baseline="0" dirty="0">
                <a:solidFill>
                  <a:srgbClr val="000000"/>
                </a:solidFill>
                <a:cs typeface="Arial" charset="0"/>
              </a:endParaRPr>
            </a:p>
          </p:txBody>
        </p:sp>
        <p:sp>
          <p:nvSpPr>
            <p:cNvPr id="59" name="Rectangle 10"/>
            <p:cNvSpPr>
              <a:spLocks noChangeArrowheads="1"/>
            </p:cNvSpPr>
            <p:nvPr/>
          </p:nvSpPr>
          <p:spPr bwMode="auto">
            <a:xfrm>
              <a:off x="636" y="2431"/>
              <a:ext cx="2165" cy="1260"/>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endParaRPr lang="nb-NO" sz="1700" kern="0" baseline="0" dirty="0">
                <a:solidFill>
                  <a:srgbClr val="000000"/>
                </a:solidFill>
                <a:cs typeface="Arial" charset="0"/>
              </a:endParaRPr>
            </a:p>
          </p:txBody>
        </p:sp>
        <p:sp>
          <p:nvSpPr>
            <p:cNvPr id="60" name="Rectangle 11"/>
            <p:cNvSpPr>
              <a:spLocks noChangeArrowheads="1"/>
            </p:cNvSpPr>
            <p:nvPr/>
          </p:nvSpPr>
          <p:spPr bwMode="auto">
            <a:xfrm>
              <a:off x="2861" y="2431"/>
              <a:ext cx="2165" cy="1260"/>
            </a:xfrm>
            <a:prstGeom prst="rect">
              <a:avLst/>
            </a:prstGeom>
            <a:solidFill>
              <a:srgbClr val="007A60"/>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endParaRPr lang="nb-NO" sz="1300" kern="0" baseline="0" dirty="0" smtClean="0">
                <a:solidFill>
                  <a:schemeClr val="bg1"/>
                </a:solidFill>
                <a:cs typeface="Arial" charset="0"/>
              </a:endParaRPr>
            </a:p>
            <a:p>
              <a:pPr algn="ctr" defTabSz="770721" eaLnBrk="1" fontAlgn="auto" hangingPunct="1">
                <a:spcBef>
                  <a:spcPts val="0"/>
                </a:spcBef>
                <a:spcAft>
                  <a:spcPts val="0"/>
                </a:spcAft>
                <a:defRPr/>
              </a:pPr>
              <a:endParaRPr lang="nb-NO" sz="1300" kern="0" baseline="0" dirty="0">
                <a:solidFill>
                  <a:schemeClr val="bg1"/>
                </a:solidFill>
                <a:cs typeface="Arial" charset="0"/>
              </a:endParaRPr>
            </a:p>
          </p:txBody>
        </p:sp>
        <p:sp>
          <p:nvSpPr>
            <p:cNvPr id="61" name="Text Box 12"/>
            <p:cNvSpPr txBox="1">
              <a:spLocks noChangeArrowheads="1"/>
            </p:cNvSpPr>
            <p:nvPr/>
          </p:nvSpPr>
          <p:spPr bwMode="auto">
            <a:xfrm>
              <a:off x="4295" y="3819"/>
              <a:ext cx="662" cy="153"/>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62" name="Text Box 13"/>
            <p:cNvSpPr txBox="1">
              <a:spLocks noChangeArrowheads="1"/>
            </p:cNvSpPr>
            <p:nvPr/>
          </p:nvSpPr>
          <p:spPr bwMode="auto">
            <a:xfrm rot="16200000">
              <a:off x="196" y="1099"/>
              <a:ext cx="486" cy="17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63" name="Text Box 14"/>
            <p:cNvSpPr txBox="1">
              <a:spLocks noChangeArrowheads="1"/>
            </p:cNvSpPr>
            <p:nvPr/>
          </p:nvSpPr>
          <p:spPr bwMode="auto">
            <a:xfrm>
              <a:off x="734" y="3821"/>
              <a:ext cx="498" cy="20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64" name="Text Box 15"/>
            <p:cNvSpPr txBox="1">
              <a:spLocks noChangeArrowheads="1"/>
            </p:cNvSpPr>
            <p:nvPr/>
          </p:nvSpPr>
          <p:spPr bwMode="auto">
            <a:xfrm rot="16200000">
              <a:off x="155" y="3508"/>
              <a:ext cx="589" cy="195"/>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65" name="Line 16"/>
            <p:cNvSpPr>
              <a:spLocks noChangeShapeType="1"/>
            </p:cNvSpPr>
            <p:nvPr/>
          </p:nvSpPr>
          <p:spPr bwMode="auto">
            <a:xfrm flipV="1">
              <a:off x="562" y="1194"/>
              <a:ext cx="0" cy="2437"/>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sp>
          <p:nvSpPr>
            <p:cNvPr id="66" name="Line 17"/>
            <p:cNvSpPr>
              <a:spLocks noChangeShapeType="1"/>
            </p:cNvSpPr>
            <p:nvPr/>
          </p:nvSpPr>
          <p:spPr bwMode="auto">
            <a:xfrm>
              <a:off x="661" y="3766"/>
              <a:ext cx="4380" cy="0"/>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grpSp>
      <p:sp>
        <p:nvSpPr>
          <p:cNvPr id="67" name="Rectangle 66"/>
          <p:cNvSpPr>
            <a:spLocks noGrp="1" noChangeArrowheads="1"/>
          </p:cNvSpPr>
          <p:nvPr/>
        </p:nvSpPr>
        <p:spPr bwMode="auto">
          <a:xfrm>
            <a:off x="1681047" y="2646809"/>
            <a:ext cx="3120528" cy="1557881"/>
          </a:xfrm>
          <a:prstGeom prst="rect">
            <a:avLst/>
          </a:prstGeom>
          <a:solidFill>
            <a:schemeClr val="accent1"/>
          </a:solidFill>
          <a:ln>
            <a:noFill/>
          </a:ln>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solidFill>
                  <a:schemeClr val="bg1"/>
                </a:solidFill>
              </a:rPr>
              <a:t>Kunde </a:t>
            </a:r>
            <a:r>
              <a:rPr lang="nb-NO" dirty="0">
                <a:solidFill>
                  <a:schemeClr val="bg1"/>
                </a:solidFill>
              </a:rPr>
              <a:t>som kan utnyttes</a:t>
            </a:r>
          </a:p>
          <a:p>
            <a:pPr marL="0" indent="0" algn="ctr">
              <a:buNone/>
            </a:pPr>
            <a:endParaRPr lang="nb-NO" sz="1600" dirty="0">
              <a:solidFill>
                <a:schemeClr val="bg1"/>
              </a:solidFill>
            </a:endParaRP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Sjekk markedskonformitet, se etter alternativer, forsøk å gjøre deg mer attraktiv. Standardisere kjøp i form av primærsortiment. Sikre kort oppsigelsetid</a:t>
            </a:r>
          </a:p>
          <a:p>
            <a:pPr marL="0" indent="0" algn="ctr">
              <a:buNone/>
            </a:pPr>
            <a:endParaRPr lang="nb-NO" sz="1600" dirty="0">
              <a:solidFill>
                <a:schemeClr val="bg1"/>
              </a:solidFill>
            </a:endParaRPr>
          </a:p>
        </p:txBody>
      </p:sp>
      <p:sp>
        <p:nvSpPr>
          <p:cNvPr id="68" name="Rectangle 67"/>
          <p:cNvSpPr>
            <a:spLocks noGrp="1" noChangeArrowheads="1"/>
          </p:cNvSpPr>
          <p:nvPr/>
        </p:nvSpPr>
        <p:spPr bwMode="auto">
          <a:xfrm>
            <a:off x="4932040" y="2653778"/>
            <a:ext cx="3120528" cy="1570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Kjernekunde</a:t>
            </a:r>
          </a:p>
          <a:p>
            <a:pPr marL="0" indent="0">
              <a:buNone/>
            </a:pPr>
            <a:endParaRPr lang="nb-NO" sz="1600" dirty="0" smtClean="0"/>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Inngå avtaler som gjør at egen operasjonell effektivitet blir høyest mulig. La leverandøren gjøre mest mulig av jobben</a:t>
            </a:r>
          </a:p>
          <a:p>
            <a:pPr marL="0" indent="0" algn="ctr">
              <a:buNone/>
            </a:pPr>
            <a:endParaRPr lang="nb-NO" dirty="0" smtClean="0"/>
          </a:p>
        </p:txBody>
      </p:sp>
      <p:sp>
        <p:nvSpPr>
          <p:cNvPr id="69" name="Rectangle 68"/>
          <p:cNvSpPr>
            <a:spLocks noGrp="1" noChangeArrowheads="1"/>
          </p:cNvSpPr>
          <p:nvPr/>
        </p:nvSpPr>
        <p:spPr bwMode="auto">
          <a:xfrm>
            <a:off x="1700930" y="4261197"/>
            <a:ext cx="3120528" cy="1556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Plagsom kunde</a:t>
            </a:r>
          </a:p>
          <a:p>
            <a:pPr marL="0" indent="0">
              <a:buNone/>
            </a:pPr>
            <a:endParaRPr lang="nb-NO" sz="1600" dirty="0" smtClean="0"/>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Forhold deg passiv overfor leverandør, men søk proaktivt alternative leverandører</a:t>
            </a: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Sikre at avtalevilkår følges fra begge parter</a:t>
            </a:r>
          </a:p>
          <a:p>
            <a:pPr marL="0" indent="0" algn="ctr">
              <a:buNone/>
            </a:pPr>
            <a:endParaRPr lang="nb-NO" sz="1600" dirty="0">
              <a:solidFill>
                <a:schemeClr val="bg1"/>
              </a:solidFill>
            </a:endParaRPr>
          </a:p>
        </p:txBody>
      </p:sp>
      <p:sp>
        <p:nvSpPr>
          <p:cNvPr id="70" name="Rectangle 69"/>
          <p:cNvSpPr>
            <a:spLocks noGrp="1" noChangeArrowheads="1"/>
          </p:cNvSpPr>
          <p:nvPr/>
        </p:nvSpPr>
        <p:spPr bwMode="auto">
          <a:xfrm>
            <a:off x="4948872" y="4271696"/>
            <a:ext cx="3120528" cy="1533568"/>
          </a:xfrm>
          <a:prstGeom prst="rect">
            <a:avLst/>
          </a:prstGeom>
          <a:solidFill>
            <a:schemeClr val="accent1"/>
          </a:solidFill>
          <a:ln>
            <a:noFill/>
          </a:ln>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solidFill>
                  <a:schemeClr val="bg1"/>
                </a:solidFill>
              </a:rPr>
              <a:t>Utviklingskunde</a:t>
            </a:r>
            <a:endParaRPr lang="nb-NO" dirty="0">
              <a:solidFill>
                <a:schemeClr val="bg1"/>
              </a:solidFill>
            </a:endParaRPr>
          </a:p>
          <a:p>
            <a:pPr marL="0" indent="0" algn="ctr">
              <a:buNone/>
            </a:pPr>
            <a:endParaRPr lang="nb-NO" sz="1600" dirty="0">
              <a:solidFill>
                <a:schemeClr val="bg1"/>
              </a:solidFill>
            </a:endParaRP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Inngå avtaler som gjør at egen operasjonell effektivitet blir høyest mulig. La leverandøren gjøre mest mulig av jobben </a:t>
            </a:r>
          </a:p>
        </p:txBody>
      </p:sp>
      <p:sp>
        <p:nvSpPr>
          <p:cNvPr id="24" name="Rectangle 19"/>
          <p:cNvSpPr>
            <a:spLocks noChangeArrowheads="1"/>
          </p:cNvSpPr>
          <p:nvPr/>
        </p:nvSpPr>
        <p:spPr bwMode="auto">
          <a:xfrm>
            <a:off x="3547987" y="5949280"/>
            <a:ext cx="2840010" cy="283492"/>
          </a:xfrm>
          <a:prstGeom prst="rect">
            <a:avLst/>
          </a:prstGeom>
          <a:noFill/>
          <a:ln w="9525">
            <a:noFill/>
            <a:miter lim="800000"/>
            <a:headEnd/>
            <a:tailEnd/>
          </a:ln>
        </p:spPr>
        <p:txBody>
          <a:bodyPr wrap="square"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attraktivitet</a:t>
            </a:r>
            <a:endParaRPr lang="nb-NO" sz="1300" i="1" kern="0" baseline="0" dirty="0">
              <a:solidFill>
                <a:sysClr val="windowText" lastClr="000000"/>
              </a:solidFill>
            </a:endParaRPr>
          </a:p>
        </p:txBody>
      </p:sp>
      <p:sp>
        <p:nvSpPr>
          <p:cNvPr id="25" name="Rectangle 19"/>
          <p:cNvSpPr>
            <a:spLocks noChangeArrowheads="1"/>
          </p:cNvSpPr>
          <p:nvPr/>
        </p:nvSpPr>
        <p:spPr bwMode="auto">
          <a:xfrm rot="16200000">
            <a:off x="-13812" y="4054373"/>
            <a:ext cx="2686365" cy="283492"/>
          </a:xfrm>
          <a:prstGeom prst="rect">
            <a:avLst/>
          </a:prstGeom>
          <a:noFill/>
          <a:ln w="9525">
            <a:noFill/>
            <a:miter lim="800000"/>
            <a:headEnd/>
            <a:tailEnd/>
          </a:ln>
        </p:spPr>
        <p:txBody>
          <a:bodyPr wrap="square"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
            </a:r>
            <a:r>
              <a:rPr lang="nb-NO" sz="1300" i="1" kern="0" baseline="0" dirty="0">
                <a:solidFill>
                  <a:sysClr val="windowText" lastClr="000000"/>
                </a:solidFill>
              </a:rPr>
              <a:t>andel av totalomsetning </a:t>
            </a:r>
          </a:p>
        </p:txBody>
      </p:sp>
      <p:sp>
        <p:nvSpPr>
          <p:cNvPr id="2" name="Date Placeholder 1"/>
          <p:cNvSpPr>
            <a:spLocks noGrp="1"/>
          </p:cNvSpPr>
          <p:nvPr>
            <p:ph type="dt" sz="half" idx="10"/>
          </p:nvPr>
        </p:nvSpPr>
        <p:spPr/>
        <p:txBody>
          <a:bodyPr/>
          <a:lstStyle/>
          <a:p>
            <a:fld id="{BF4C9131-6C6A-4151-92D7-03C88BFB1E8C}" type="datetime1">
              <a:rPr lang="nb-NO" smtClean="0"/>
              <a:t>09.03.2014</a:t>
            </a:fld>
            <a:endParaRPr lang="nb-NO" dirty="0"/>
          </a:p>
        </p:txBody>
      </p:sp>
      <p:sp>
        <p:nvSpPr>
          <p:cNvPr id="4" name="Footer Placeholder 3"/>
          <p:cNvSpPr>
            <a:spLocks noGrp="1"/>
          </p:cNvSpPr>
          <p:nvPr>
            <p:ph type="ftr" sz="quarter" idx="11"/>
          </p:nvPr>
        </p:nvSpPr>
        <p:spPr/>
        <p:txBody>
          <a:bodyPr/>
          <a:lstStyle/>
          <a:p>
            <a:r>
              <a:rPr lang="nb-NO" smtClean="0"/>
              <a:t>Verktøy for leverandørkategorisering</a:t>
            </a:r>
            <a:endParaRPr lang="nb-NO"/>
          </a:p>
        </p:txBody>
      </p:sp>
    </p:spTree>
    <p:custDataLst>
      <p:tags r:id="rId1"/>
    </p:custDataLst>
    <p:extLst>
      <p:ext uri="{BB962C8B-B14F-4D97-AF65-F5344CB8AC3E}">
        <p14:creationId xmlns:p14="http://schemas.microsoft.com/office/powerpoint/2010/main" val="1791020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r>
              <a:rPr lang="nb-NO" sz="2200" b="1" i="1" dirty="0" smtClean="0"/>
              <a:t>Introduksjon</a:t>
            </a:r>
            <a:endParaRPr lang="nb-NO" sz="2200" b="1" i="1" dirty="0">
              <a:solidFill>
                <a:srgbClr val="FF0000"/>
              </a:solidFill>
            </a:endParaRPr>
          </a:p>
        </p:txBody>
      </p:sp>
      <p:sp>
        <p:nvSpPr>
          <p:cNvPr id="3" name="Content Placeholder 2"/>
          <p:cNvSpPr>
            <a:spLocks noGrp="1"/>
          </p:cNvSpPr>
          <p:nvPr>
            <p:ph idx="1"/>
          </p:nvPr>
        </p:nvSpPr>
        <p:spPr>
          <a:xfrm>
            <a:off x="539552" y="1314450"/>
            <a:ext cx="8229600" cy="4811713"/>
          </a:xfrm>
        </p:spPr>
        <p:txBody>
          <a:bodyPr>
            <a:normAutofit/>
          </a:bodyPr>
          <a:lstStyle/>
          <a:p>
            <a:pPr marL="0" indent="0">
              <a:buNone/>
            </a:pPr>
            <a:r>
              <a:rPr lang="nb-NO" sz="1200" b="1" dirty="0" smtClean="0"/>
              <a:t>Formål med dokumentet</a:t>
            </a:r>
            <a:r>
              <a:rPr lang="nb-NO" sz="1200" dirty="0" smtClean="0"/>
              <a:t/>
            </a:r>
            <a:br>
              <a:rPr lang="nb-NO" sz="1200" dirty="0" smtClean="0"/>
            </a:br>
            <a:r>
              <a:rPr lang="nb-NO" sz="1200" dirty="0"/>
              <a:t>En </a:t>
            </a:r>
            <a:r>
              <a:rPr lang="nb-NO" sz="1200" dirty="0" err="1"/>
              <a:t>Kraljics</a:t>
            </a:r>
            <a:r>
              <a:rPr lang="nb-NO" sz="1200" dirty="0"/>
              <a:t>-matrise er et verktøy som skal støtte valg av strategi for forskjellige vare-/tjenestegrupper. Det kan også, med små justeringer, brukes for kategorisering av enkelte leverandører eller enkelte produkter.		</a:t>
            </a:r>
          </a:p>
          <a:p>
            <a:pPr marL="0" indent="0">
              <a:buNone/>
            </a:pPr>
            <a:r>
              <a:rPr lang="nb-NO" sz="1200" dirty="0"/>
              <a:t>For å få et bilde av hvilken innkjøpsmakt </a:t>
            </a:r>
            <a:r>
              <a:rPr lang="nb-NO" sz="1200" dirty="0" smtClean="0"/>
              <a:t>egen virksomhet vil </a:t>
            </a:r>
            <a:r>
              <a:rPr lang="nb-NO" sz="1200" dirty="0"/>
              <a:t>ha når </a:t>
            </a:r>
            <a:r>
              <a:rPr lang="nb-NO" sz="1200" dirty="0" smtClean="0"/>
              <a:t>vi </a:t>
            </a:r>
            <a:r>
              <a:rPr lang="nb-NO" sz="1200" dirty="0"/>
              <a:t>går ut i </a:t>
            </a:r>
            <a:r>
              <a:rPr lang="nb-NO" sz="1200" dirty="0" smtClean="0"/>
              <a:t>markedet og møter leverandører </a:t>
            </a:r>
            <a:r>
              <a:rPr lang="nb-NO" sz="1200" dirty="0"/>
              <a:t>er det </a:t>
            </a:r>
            <a:r>
              <a:rPr lang="nb-NO" sz="1200" dirty="0" smtClean="0"/>
              <a:t>også viktig </a:t>
            </a:r>
            <a:r>
              <a:rPr lang="nb-NO" sz="1200" dirty="0"/>
              <a:t>å se situasjonen fra leverandørenes perspektiv. </a:t>
            </a:r>
            <a:r>
              <a:rPr lang="nb-NO" sz="1200" dirty="0" smtClean="0"/>
              <a:t>En </a:t>
            </a:r>
            <a:r>
              <a:rPr lang="nb-NO" sz="1200" dirty="0"/>
              <a:t>speilet </a:t>
            </a:r>
            <a:r>
              <a:rPr lang="nb-NO" sz="1200" dirty="0" err="1"/>
              <a:t>Kraljics</a:t>
            </a:r>
            <a:r>
              <a:rPr lang="nb-NO" sz="1200" dirty="0"/>
              <a:t>-matrise </a:t>
            </a:r>
            <a:r>
              <a:rPr lang="nb-NO" sz="1200" dirty="0" smtClean="0"/>
              <a:t>vil </a:t>
            </a:r>
            <a:r>
              <a:rPr lang="nb-NO" sz="1200" dirty="0"/>
              <a:t>vise hvor viktig egen virksomhet er som potensiell </a:t>
            </a:r>
            <a:r>
              <a:rPr lang="nb-NO" sz="1200" dirty="0" smtClean="0"/>
              <a:t>kunde for leverandørene. </a:t>
            </a:r>
          </a:p>
          <a:p>
            <a:pPr marL="0" indent="0">
              <a:buNone/>
            </a:pPr>
            <a:r>
              <a:rPr lang="nb-NO" sz="1200" dirty="0" smtClean="0"/>
              <a:t>Excel-verktøyet </a:t>
            </a:r>
            <a:r>
              <a:rPr lang="nb-NO" sz="1200" dirty="0" smtClean="0"/>
              <a:t>"</a:t>
            </a:r>
            <a:r>
              <a:rPr lang="nb-NO" sz="1200" dirty="0" err="1" smtClean="0"/>
              <a:t>Kraljics</a:t>
            </a:r>
            <a:r>
              <a:rPr lang="nb-NO" sz="1200" dirty="0" smtClean="0"/>
              <a:t>-kategorisering" vil støtte plassering av vare-/tjenestegruppen i de to matrisene</a:t>
            </a:r>
            <a:r>
              <a:rPr lang="nb-NO" sz="1200" dirty="0"/>
              <a:t>. Denne </a:t>
            </a:r>
            <a:r>
              <a:rPr lang="nb-NO" sz="1200" dirty="0" smtClean="0"/>
              <a:t>presentasjonen </a:t>
            </a:r>
            <a:r>
              <a:rPr lang="nb-NO" sz="1200" dirty="0"/>
              <a:t>gir en kort introduksjon til </a:t>
            </a:r>
            <a:r>
              <a:rPr lang="nb-NO" sz="1200" dirty="0" smtClean="0"/>
              <a:t>metodikken og deretter listes forslag til strategier basert på resultatene fra Excel-verktøyet.   </a:t>
            </a:r>
            <a:r>
              <a:rPr lang="nb-NO" sz="1200" dirty="0"/>
              <a:t>		</a:t>
            </a:r>
          </a:p>
          <a:p>
            <a:pPr marL="0" indent="0">
              <a:buNone/>
            </a:pPr>
            <a:endParaRPr lang="nb-NO" sz="1200" b="1" dirty="0" smtClean="0"/>
          </a:p>
          <a:p>
            <a:pPr marL="0" indent="0">
              <a:buNone/>
            </a:pPr>
            <a:r>
              <a:rPr lang="nb-NO" sz="1200" b="1" dirty="0" smtClean="0"/>
              <a:t>Når </a:t>
            </a:r>
            <a:r>
              <a:rPr lang="nb-NO" sz="1200" b="1" dirty="0"/>
              <a:t>bør verktøyet brukes</a:t>
            </a:r>
            <a:r>
              <a:rPr lang="nb-NO" sz="1200" b="1" dirty="0" smtClean="0"/>
              <a:t>?</a:t>
            </a:r>
            <a:endParaRPr lang="nb-NO" sz="1200" dirty="0"/>
          </a:p>
          <a:p>
            <a:pPr marL="0" indent="0">
              <a:buNone/>
            </a:pPr>
            <a:r>
              <a:rPr lang="nb-NO" sz="1200" dirty="0"/>
              <a:t>Verktøyet bør alltid brukes ved anskaffelser av varer / tjenester med stor omsetning, eller som på annen måte er kritiske for virksomheten. Det kan også brukes for å kategorisere virksomhetens totale innkjøpsomsetning basert på en kategoristruktur fra en innkjøpsanalyse.</a:t>
            </a:r>
          </a:p>
          <a:p>
            <a:pPr marL="0" indent="0">
              <a:buNone/>
            </a:pPr>
            <a:r>
              <a:rPr lang="nb-NO" sz="1200" dirty="0"/>
              <a:t>Hvis virksomheten ikke har gjennomført en kategorisering av innkjøp går det uansett an å bruke verktøyet gjennom først å definere omfanget på den spesifikke anskaffelsen som skal gjennomføres. 	</a:t>
            </a:r>
            <a:endParaRPr lang="nb-NO" sz="1200" dirty="0" smtClean="0"/>
          </a:p>
          <a:p>
            <a:pPr marL="0" indent="0">
              <a:buNone/>
            </a:pPr>
            <a:endParaRPr lang="nb-NO" sz="1200" b="1" dirty="0" smtClean="0"/>
          </a:p>
          <a:p>
            <a:pPr marL="0" indent="0">
              <a:buNone/>
            </a:pPr>
            <a:r>
              <a:rPr lang="nb-NO" sz="1200" b="1" dirty="0" smtClean="0"/>
              <a:t>Hvordan </a:t>
            </a:r>
            <a:r>
              <a:rPr lang="nb-NO" sz="1200" b="1" dirty="0"/>
              <a:t>bruk informasjonen videre i prosessen</a:t>
            </a:r>
            <a:r>
              <a:rPr lang="nb-NO" sz="1200" b="1" dirty="0" smtClean="0"/>
              <a:t>?</a:t>
            </a:r>
          </a:p>
          <a:p>
            <a:pPr marL="0" indent="0">
              <a:buNone/>
            </a:pPr>
            <a:r>
              <a:rPr lang="nb-NO" sz="1200" dirty="0"/>
              <a:t>Kategoriseringen av vare-/tjenestegruppen vil gi en klar indikasjon på hvilke tilnærminger som vil passe best når en kontraktsstrategi skal defineres</a:t>
            </a:r>
            <a:r>
              <a:rPr lang="nb-NO" sz="1200" dirty="0" smtClean="0"/>
              <a:t>. Det </a:t>
            </a:r>
            <a:r>
              <a:rPr lang="nb-NO" sz="1200" dirty="0"/>
              <a:t>vil også gi føringer for hvilken relasjon virksomheten bør ha til leverandørene, hvordan samarbeidet med, og oppfølging av, leverandørene bør struktureres, samt hvilken ressursbruk som kan forventes.	</a:t>
            </a:r>
          </a:p>
          <a:p>
            <a:pPr marL="0" indent="0">
              <a:buNone/>
            </a:pPr>
            <a:endParaRPr lang="nb-NO" sz="1200" dirty="0"/>
          </a:p>
          <a:p>
            <a:pPr marL="0" indent="0">
              <a:buNone/>
            </a:pPr>
            <a:endParaRPr lang="nb-NO" sz="1200" dirty="0"/>
          </a:p>
          <a:p>
            <a:pPr marL="0" indent="0">
              <a:buNone/>
            </a:pPr>
            <a:endParaRPr lang="nb-NO" sz="1200" dirty="0"/>
          </a:p>
          <a:p>
            <a:pPr marL="0" indent="0">
              <a:buNone/>
            </a:pPr>
            <a:endParaRPr lang="nb-NO" sz="1200" dirty="0" smtClean="0"/>
          </a:p>
        </p:txBody>
      </p:sp>
      <p:sp>
        <p:nvSpPr>
          <p:cNvPr id="4" name="Date Placeholder 3"/>
          <p:cNvSpPr>
            <a:spLocks noGrp="1"/>
          </p:cNvSpPr>
          <p:nvPr>
            <p:ph type="dt" sz="half" idx="10"/>
          </p:nvPr>
        </p:nvSpPr>
        <p:spPr/>
        <p:txBody>
          <a:bodyPr/>
          <a:lstStyle/>
          <a:p>
            <a:fld id="{B4B123A7-A7DE-47C4-9A53-0FD647C3DB71}" type="datetime1">
              <a:rPr lang="nb-NO" smtClean="0"/>
              <a:t>09.03.2014</a:t>
            </a:fld>
            <a:endParaRPr lang="nb-NO" dirty="0"/>
          </a:p>
        </p:txBody>
      </p:sp>
      <p:sp>
        <p:nvSpPr>
          <p:cNvPr id="5" name="Footer Placeholder 4"/>
          <p:cNvSpPr>
            <a:spLocks noGrp="1"/>
          </p:cNvSpPr>
          <p:nvPr>
            <p:ph type="ftr" sz="quarter" idx="11"/>
          </p:nvPr>
        </p:nvSpPr>
        <p:spPr/>
        <p:txBody>
          <a:bodyPr/>
          <a:lstStyle/>
          <a:p>
            <a:r>
              <a:rPr lang="nb-NO" smtClean="0"/>
              <a:t>Verktøy for leverandørkategorisering</a:t>
            </a:r>
            <a:endParaRPr lang="nb-NO"/>
          </a:p>
        </p:txBody>
      </p:sp>
    </p:spTree>
    <p:extLst>
      <p:ext uri="{BB962C8B-B14F-4D97-AF65-F5344CB8AC3E}">
        <p14:creationId xmlns:p14="http://schemas.microsoft.com/office/powerpoint/2010/main" val="3241641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16632"/>
            <a:ext cx="7420476" cy="1143000"/>
          </a:xfrm>
        </p:spPr>
        <p:txBody>
          <a:bodyPr/>
          <a:lstStyle/>
          <a:p>
            <a:r>
              <a:rPr lang="nb-NO" sz="2000" dirty="0" smtClean="0"/>
              <a:t>Klassifisering av </a:t>
            </a:r>
            <a:r>
              <a:rPr lang="nb-NO" sz="2000" dirty="0"/>
              <a:t>v</a:t>
            </a:r>
            <a:r>
              <a:rPr lang="nb-NO" sz="2000" dirty="0" smtClean="0"/>
              <a:t>are-/tjenestegruppen vil gi føringer for strategi i anskaffelsesprosessen og for relasjon etter kontraktsinngåelse</a:t>
            </a:r>
            <a:endParaRPr lang="nb-NO" sz="2000" dirty="0"/>
          </a:p>
        </p:txBody>
      </p:sp>
      <p:grpSp>
        <p:nvGrpSpPr>
          <p:cNvPr id="66" name="Group 20"/>
          <p:cNvGrpSpPr>
            <a:grpSpLocks/>
          </p:cNvGrpSpPr>
          <p:nvPr/>
        </p:nvGrpSpPr>
        <p:grpSpPr bwMode="auto">
          <a:xfrm>
            <a:off x="857724" y="1389087"/>
            <a:ext cx="7052829" cy="3817003"/>
            <a:chOff x="346" y="1134"/>
            <a:chExt cx="4695" cy="2789"/>
          </a:xfrm>
        </p:grpSpPr>
        <p:sp>
          <p:nvSpPr>
            <p:cNvPr id="67" name="Rectangle 8"/>
            <p:cNvSpPr>
              <a:spLocks noChangeArrowheads="1"/>
            </p:cNvSpPr>
            <p:nvPr/>
          </p:nvSpPr>
          <p:spPr bwMode="auto">
            <a:xfrm>
              <a:off x="636" y="1134"/>
              <a:ext cx="2165" cy="1260"/>
            </a:xfrm>
            <a:prstGeom prst="rect">
              <a:avLst/>
            </a:prstGeom>
            <a:solidFill>
              <a:schemeClr val="accent1"/>
            </a:solidFill>
            <a:ln w="9525">
              <a:solidFill>
                <a:srgbClr val="000000"/>
              </a:solidFill>
              <a:miter lim="800000"/>
              <a:headEnd/>
              <a:tailEnd/>
            </a:ln>
            <a:effectLst>
              <a:outerShdw dist="35921" dir="2700000" algn="ctr" rotWithShape="0">
                <a:srgbClr val="000000"/>
              </a:outerShdw>
            </a:effectLst>
          </p:spPr>
          <p:txBody>
            <a:bodyPr lIns="42918" tIns="42918" rIns="42918" bIns="42918" anchor="t"/>
            <a:lstStyle/>
            <a:p>
              <a:pPr algn="ctr" defTabSz="239337" eaLnBrk="1" fontAlgn="auto" hangingPunct="1">
                <a:spcBef>
                  <a:spcPts val="0"/>
                </a:spcBef>
                <a:spcAft>
                  <a:spcPts val="0"/>
                </a:spcAft>
                <a:buClr>
                  <a:srgbClr val="007A60"/>
                </a:buClr>
                <a:buSzPct val="55000"/>
                <a:defRPr/>
              </a:pPr>
              <a:r>
                <a:rPr lang="nb-NO" sz="1700" kern="0" baseline="0" dirty="0" smtClean="0">
                  <a:solidFill>
                    <a:schemeClr val="bg1"/>
                  </a:solidFill>
                  <a:cs typeface="Arial" charset="0"/>
                </a:rPr>
                <a:t>Volumkjøp</a:t>
              </a:r>
            </a:p>
            <a:p>
              <a:pPr algn="ctr" defTabSz="239337" eaLnBrk="1" fontAlgn="auto" hangingPunct="1">
                <a:spcBef>
                  <a:spcPts val="0"/>
                </a:spcBef>
                <a:spcAft>
                  <a:spcPts val="0"/>
                </a:spcAft>
                <a:buClr>
                  <a:srgbClr val="007A60"/>
                </a:buClr>
                <a:buSzPct val="55000"/>
                <a:defRPr/>
              </a:pPr>
              <a:endParaRPr lang="nb-NO" sz="1000" kern="0" dirty="0" smtClean="0">
                <a:solidFill>
                  <a:schemeClr val="bg1"/>
                </a:solidFill>
                <a:cs typeface="Arial" charset="0"/>
              </a:endParaRPr>
            </a:p>
            <a:p>
              <a:pPr defTabSz="239337" eaLnBrk="1" fontAlgn="auto" hangingPunct="1">
                <a:spcBef>
                  <a:spcPts val="0"/>
                </a:spcBef>
                <a:spcAft>
                  <a:spcPts val="0"/>
                </a:spcAft>
                <a:buClr>
                  <a:srgbClr val="007A60"/>
                </a:buClr>
                <a:buSzPct val="55000"/>
                <a:defRPr/>
              </a:pPr>
              <a:r>
                <a:rPr lang="nb-NO" sz="1000" kern="0" dirty="0" smtClean="0">
                  <a:solidFill>
                    <a:schemeClr val="bg1"/>
                  </a:solidFill>
                  <a:cs typeface="Arial" charset="0"/>
                </a:rPr>
                <a:t>Innkjøper </a:t>
              </a:r>
              <a:r>
                <a:rPr lang="nb-NO" sz="1000" kern="0" dirty="0">
                  <a:solidFill>
                    <a:schemeClr val="bg1"/>
                  </a:solidFill>
                  <a:cs typeface="Arial" charset="0"/>
                </a:rPr>
                <a:t>må utnytte sin innkjøpsmakt og forhandle hardt for sikre seg de "beste" priser. På volumkjøp anbefalles det derfor kortsiktige kontrakter slik at </a:t>
              </a:r>
              <a:r>
                <a:rPr lang="nb-NO" sz="1000" kern="0" dirty="0" smtClean="0">
                  <a:solidFill>
                    <a:schemeClr val="bg1"/>
                  </a:solidFill>
                  <a:cs typeface="Arial" charset="0"/>
                </a:rPr>
                <a:t>reforhandlinger kan </a:t>
              </a:r>
              <a:r>
                <a:rPr lang="nb-NO" sz="1000" kern="0" dirty="0">
                  <a:solidFill>
                    <a:schemeClr val="bg1"/>
                  </a:solidFill>
                  <a:cs typeface="Arial" charset="0"/>
                </a:rPr>
                <a:t>finne sted ofte</a:t>
              </a:r>
            </a:p>
          </p:txBody>
        </p:sp>
        <p:sp>
          <p:nvSpPr>
            <p:cNvPr id="68" name="Rectangle 9"/>
            <p:cNvSpPr>
              <a:spLocks noChangeArrowheads="1"/>
            </p:cNvSpPr>
            <p:nvPr/>
          </p:nvSpPr>
          <p:spPr bwMode="auto">
            <a:xfrm>
              <a:off x="2861" y="1134"/>
              <a:ext cx="2165" cy="1347"/>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buClr>
                  <a:srgbClr val="007A60"/>
                </a:buClr>
                <a:buSzPct val="55000"/>
                <a:defRPr/>
              </a:pPr>
              <a:r>
                <a:rPr lang="nb-NO" sz="1700" kern="0" baseline="0" dirty="0">
                  <a:cs typeface="Arial" charset="0"/>
                </a:rPr>
                <a:t>Strategiske</a:t>
              </a:r>
              <a:r>
                <a:rPr lang="nb-NO" sz="1700" kern="0" dirty="0">
                  <a:cs typeface="Arial" charset="0"/>
                </a:rPr>
                <a:t> </a:t>
              </a:r>
              <a:r>
                <a:rPr lang="nb-NO" sz="1700" kern="0" baseline="0" dirty="0">
                  <a:cs typeface="Arial" charset="0"/>
                </a:rPr>
                <a:t>kjøp</a:t>
              </a:r>
            </a:p>
            <a:p>
              <a:pPr algn="ctr" defTabSz="770721" eaLnBrk="1" fontAlgn="auto" hangingPunct="1">
                <a:spcBef>
                  <a:spcPts val="0"/>
                </a:spcBef>
                <a:spcAft>
                  <a:spcPts val="0"/>
                </a:spcAft>
                <a:buClr>
                  <a:srgbClr val="FFE400"/>
                </a:buClr>
                <a:buSzPct val="55000"/>
                <a:defRPr/>
              </a:pPr>
              <a:endParaRPr lang="nb-NO" sz="1000" kern="0" baseline="0" dirty="0">
                <a:solidFill>
                  <a:srgbClr val="000000"/>
                </a:solidFill>
                <a:cs typeface="Arial" charset="0"/>
              </a:endParaRPr>
            </a:p>
            <a:p>
              <a:pPr defTabSz="239337" eaLnBrk="1" fontAlgn="auto" hangingPunct="1">
                <a:spcBef>
                  <a:spcPts val="0"/>
                </a:spcBef>
                <a:spcAft>
                  <a:spcPts val="0"/>
                </a:spcAft>
                <a:buClr>
                  <a:srgbClr val="007A60"/>
                </a:buClr>
                <a:buSzPct val="55000"/>
                <a:defRPr/>
              </a:pPr>
              <a:r>
                <a:rPr lang="nb-NO" sz="1000" kern="0" dirty="0">
                  <a:cs typeface="Arial" charset="0"/>
                </a:rPr>
                <a:t>Forholdet mellom innkjøper og leverandør kjennetegnes ved å være svært tett. Ofte </a:t>
              </a:r>
              <a:r>
                <a:rPr lang="nb-NO" sz="1000" kern="0" dirty="0" smtClean="0">
                  <a:cs typeface="Arial" charset="0"/>
                </a:rPr>
                <a:t>i </a:t>
              </a:r>
              <a:r>
                <a:rPr lang="nb-NO" sz="1000" kern="0" dirty="0">
                  <a:cs typeface="Arial" charset="0"/>
                </a:rPr>
                <a:t>form av samarbeid og/eller partnerskap. Valg av leverandør er derfor en omhyggelig prosess, hvor avgjørelsen om endelig leverandør typisk tas sentralt</a:t>
              </a:r>
            </a:p>
            <a:p>
              <a:pPr algn="ctr" defTabSz="770721" eaLnBrk="1" fontAlgn="auto" hangingPunct="1">
                <a:spcBef>
                  <a:spcPts val="0"/>
                </a:spcBef>
                <a:spcAft>
                  <a:spcPts val="0"/>
                </a:spcAft>
                <a:buClr>
                  <a:srgbClr val="FFE400"/>
                </a:buClr>
                <a:buSzPct val="55000"/>
                <a:defRPr/>
              </a:pPr>
              <a:r>
                <a:rPr lang="nb-NO" sz="1000" i="1" kern="0" baseline="0" dirty="0">
                  <a:solidFill>
                    <a:srgbClr val="000000"/>
                  </a:solidFill>
                  <a:cs typeface="Arial" charset="0"/>
                </a:rPr>
                <a:t/>
              </a:r>
              <a:br>
                <a:rPr lang="nb-NO" sz="1000" i="1" kern="0" baseline="0" dirty="0">
                  <a:solidFill>
                    <a:srgbClr val="000000"/>
                  </a:solidFill>
                  <a:cs typeface="Arial" charset="0"/>
                </a:rPr>
              </a:br>
              <a:endParaRPr lang="nb-NO" sz="1000" i="1" kern="0" baseline="0" dirty="0">
                <a:solidFill>
                  <a:srgbClr val="000000"/>
                </a:solidFill>
                <a:cs typeface="Arial" charset="0"/>
              </a:endParaRPr>
            </a:p>
          </p:txBody>
        </p:sp>
        <p:sp>
          <p:nvSpPr>
            <p:cNvPr id="69" name="Rectangle 10"/>
            <p:cNvSpPr>
              <a:spLocks noChangeArrowheads="1"/>
            </p:cNvSpPr>
            <p:nvPr/>
          </p:nvSpPr>
          <p:spPr bwMode="auto">
            <a:xfrm>
              <a:off x="636" y="2431"/>
              <a:ext cx="2165" cy="1260"/>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r>
                <a:rPr lang="nb-NO" sz="1700" kern="0" baseline="0" dirty="0" smtClean="0">
                  <a:solidFill>
                    <a:srgbClr val="000000"/>
                  </a:solidFill>
                  <a:cs typeface="Arial" charset="0"/>
                </a:rPr>
                <a:t>Ikke-kritiske </a:t>
              </a:r>
              <a:r>
                <a:rPr lang="nb-NO" sz="1700" kern="0" baseline="0" dirty="0">
                  <a:solidFill>
                    <a:srgbClr val="000000"/>
                  </a:solidFill>
                  <a:cs typeface="Arial" charset="0"/>
                </a:rPr>
                <a:t>rutinekjøp</a:t>
              </a:r>
            </a:p>
            <a:p>
              <a:pPr algn="ctr" defTabSz="770721" eaLnBrk="1" fontAlgn="auto" hangingPunct="1">
                <a:spcBef>
                  <a:spcPts val="0"/>
                </a:spcBef>
                <a:spcAft>
                  <a:spcPts val="0"/>
                </a:spcAft>
                <a:defRPr/>
              </a:pPr>
              <a:endParaRPr lang="nb-NO" sz="1000" kern="0" baseline="0" dirty="0">
                <a:solidFill>
                  <a:srgbClr val="000000"/>
                </a:solidFill>
                <a:cs typeface="Arial" charset="0"/>
              </a:endParaRPr>
            </a:p>
            <a:p>
              <a:pPr defTabSz="239337" eaLnBrk="1" fontAlgn="auto" hangingPunct="1">
                <a:spcBef>
                  <a:spcPts val="0"/>
                </a:spcBef>
                <a:spcAft>
                  <a:spcPts val="0"/>
                </a:spcAft>
                <a:buClr>
                  <a:srgbClr val="007A60"/>
                </a:buClr>
                <a:buSzPct val="55000"/>
                <a:defRPr/>
              </a:pPr>
              <a:r>
                <a:rPr lang="nb-NO" sz="1000" kern="0" dirty="0">
                  <a:cs typeface="Arial" charset="0"/>
                </a:rPr>
                <a:t>Rutinekjøp defineres som systemkjøp hvor målet er å oppnå operasjonell effektivitet, redusere antall </a:t>
              </a:r>
              <a:r>
                <a:rPr lang="nb-NO" sz="1000" kern="0" dirty="0" smtClean="0">
                  <a:cs typeface="Arial" charset="0"/>
                </a:rPr>
                <a:t>leverandører </a:t>
              </a:r>
              <a:r>
                <a:rPr lang="nb-NO" sz="1000" kern="0" dirty="0">
                  <a:cs typeface="Arial" charset="0"/>
                </a:rPr>
                <a:t>og på den måten administrative kostnader. </a:t>
              </a:r>
              <a:endParaRPr lang="nb-NO" sz="1000" kern="0" dirty="0" smtClean="0">
                <a:cs typeface="Arial" charset="0"/>
              </a:endParaRPr>
            </a:p>
            <a:p>
              <a:pPr defTabSz="239337" eaLnBrk="1" fontAlgn="auto" hangingPunct="1">
                <a:spcBef>
                  <a:spcPts val="0"/>
                </a:spcBef>
                <a:spcAft>
                  <a:spcPts val="0"/>
                </a:spcAft>
                <a:buClr>
                  <a:srgbClr val="007A60"/>
                </a:buClr>
                <a:buSzPct val="55000"/>
                <a:defRPr/>
              </a:pPr>
              <a:r>
                <a:rPr lang="nb-NO" sz="1000" kern="0" dirty="0" smtClean="0">
                  <a:cs typeface="Arial" charset="0"/>
                </a:rPr>
                <a:t>Kortvarige </a:t>
              </a:r>
              <a:r>
                <a:rPr lang="nb-NO" sz="1000" kern="0" dirty="0">
                  <a:cs typeface="Arial" charset="0"/>
                </a:rPr>
                <a:t>kontrakter er typisk</a:t>
              </a:r>
            </a:p>
          </p:txBody>
        </p:sp>
        <p:sp>
          <p:nvSpPr>
            <p:cNvPr id="70" name="Rectangle 11"/>
            <p:cNvSpPr>
              <a:spLocks noChangeArrowheads="1"/>
            </p:cNvSpPr>
            <p:nvPr/>
          </p:nvSpPr>
          <p:spPr bwMode="auto">
            <a:xfrm>
              <a:off x="2861" y="2431"/>
              <a:ext cx="2165" cy="1260"/>
            </a:xfrm>
            <a:prstGeom prst="rect">
              <a:avLst/>
            </a:prstGeom>
            <a:solidFill>
              <a:schemeClr val="accent1"/>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r>
                <a:rPr lang="nb-NO" sz="1700" kern="0" baseline="0" dirty="0" smtClean="0">
                  <a:solidFill>
                    <a:schemeClr val="bg1"/>
                  </a:solidFill>
                  <a:cs typeface="Arial" charset="0"/>
                </a:rPr>
                <a:t>Flaskehalskjøp</a:t>
              </a:r>
              <a:endParaRPr lang="nb-NO" sz="1700" kern="0" baseline="0" dirty="0">
                <a:solidFill>
                  <a:schemeClr val="bg1"/>
                </a:solidFill>
                <a:cs typeface="Arial" charset="0"/>
              </a:endParaRPr>
            </a:p>
            <a:p>
              <a:pPr algn="ctr" defTabSz="770721" eaLnBrk="1" fontAlgn="auto" hangingPunct="1">
                <a:spcBef>
                  <a:spcPts val="0"/>
                </a:spcBef>
                <a:spcAft>
                  <a:spcPts val="0"/>
                </a:spcAft>
                <a:defRPr/>
              </a:pPr>
              <a:endParaRPr lang="nb-NO" sz="1000" kern="0" dirty="0">
                <a:solidFill>
                  <a:schemeClr val="bg1"/>
                </a:solidFill>
              </a:endParaRPr>
            </a:p>
            <a:p>
              <a:pPr defTabSz="239337" eaLnBrk="1" fontAlgn="auto" hangingPunct="1">
                <a:spcBef>
                  <a:spcPts val="0"/>
                </a:spcBef>
                <a:spcAft>
                  <a:spcPts val="0"/>
                </a:spcAft>
                <a:buClr>
                  <a:srgbClr val="007A60"/>
                </a:buClr>
                <a:buSzPct val="55000"/>
                <a:defRPr/>
              </a:pPr>
              <a:r>
                <a:rPr lang="nb-NO" sz="1000" kern="0" dirty="0">
                  <a:solidFill>
                    <a:schemeClr val="bg1"/>
                  </a:solidFill>
                  <a:cs typeface="Arial" charset="0"/>
                </a:rPr>
                <a:t>Innkjøper vil gjøre hva han kan for å redusere avhengigheten til leverandøren. Ettersom flaskehalsprodukter er </a:t>
              </a:r>
              <a:r>
                <a:rPr lang="nb-NO" sz="1000" kern="0" dirty="0" smtClean="0">
                  <a:solidFill>
                    <a:schemeClr val="bg1"/>
                  </a:solidFill>
                  <a:cs typeface="Arial" charset="0"/>
                </a:rPr>
                <a:t>kritiske for driften av virksomheten </a:t>
              </a:r>
              <a:r>
                <a:rPr lang="nb-NO" sz="1000" kern="0" dirty="0">
                  <a:solidFill>
                    <a:schemeClr val="bg1"/>
                  </a:solidFill>
                  <a:cs typeface="Arial" charset="0"/>
                </a:rPr>
                <a:t>er </a:t>
              </a:r>
              <a:r>
                <a:rPr lang="nb-NO" sz="1000" kern="0" dirty="0" smtClean="0">
                  <a:solidFill>
                    <a:schemeClr val="bg1"/>
                  </a:solidFill>
                  <a:cs typeface="Arial" charset="0"/>
                </a:rPr>
                <a:t>leveransenesikkerhet </a:t>
              </a:r>
              <a:r>
                <a:rPr lang="nb-NO" sz="1000" kern="0" dirty="0">
                  <a:solidFill>
                    <a:schemeClr val="bg1"/>
                  </a:solidFill>
                  <a:cs typeface="Arial" charset="0"/>
                </a:rPr>
                <a:t>viktig. </a:t>
              </a:r>
              <a:r>
                <a:rPr lang="nb-NO" sz="1000" kern="0" dirty="0" smtClean="0">
                  <a:solidFill>
                    <a:schemeClr val="bg1"/>
                  </a:solidFill>
                  <a:cs typeface="Arial" charset="0"/>
                </a:rPr>
                <a:t>Lengden </a:t>
              </a:r>
              <a:r>
                <a:rPr lang="nb-NO" sz="1000" kern="0" dirty="0">
                  <a:solidFill>
                    <a:schemeClr val="bg1"/>
                  </a:solidFill>
                  <a:cs typeface="Arial" charset="0"/>
                </a:rPr>
                <a:t>på leverandørforholdet er varierende avhengig av tilgjengelighet.  </a:t>
              </a:r>
            </a:p>
          </p:txBody>
        </p:sp>
        <p:sp>
          <p:nvSpPr>
            <p:cNvPr id="71" name="Text Box 12"/>
            <p:cNvSpPr txBox="1">
              <a:spLocks noChangeArrowheads="1"/>
            </p:cNvSpPr>
            <p:nvPr/>
          </p:nvSpPr>
          <p:spPr bwMode="auto">
            <a:xfrm>
              <a:off x="4664" y="3770"/>
              <a:ext cx="293" cy="153"/>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a:solidFill>
                    <a:sysClr val="windowText" lastClr="000000"/>
                  </a:solidFill>
                </a:rPr>
                <a:t>HØY</a:t>
              </a:r>
              <a:endParaRPr lang="nb-NO" sz="1000" kern="0" baseline="0" dirty="0">
                <a:solidFill>
                  <a:sysClr val="windowText" lastClr="000000"/>
                </a:solidFill>
              </a:endParaRPr>
            </a:p>
          </p:txBody>
        </p:sp>
        <p:sp>
          <p:nvSpPr>
            <p:cNvPr id="72" name="Text Box 13"/>
            <p:cNvSpPr txBox="1">
              <a:spLocks noChangeArrowheads="1"/>
            </p:cNvSpPr>
            <p:nvPr/>
          </p:nvSpPr>
          <p:spPr bwMode="auto">
            <a:xfrm rot="-5400000">
              <a:off x="272" y="1256"/>
              <a:ext cx="327" cy="17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a:solidFill>
                    <a:sysClr val="windowText" lastClr="000000"/>
                  </a:solidFill>
                </a:rPr>
                <a:t>HØY</a:t>
              </a:r>
              <a:endParaRPr lang="nb-NO" sz="1000" kern="0" baseline="0" dirty="0">
                <a:solidFill>
                  <a:sysClr val="windowText" lastClr="000000"/>
                </a:solidFill>
              </a:endParaRPr>
            </a:p>
          </p:txBody>
        </p:sp>
        <p:sp>
          <p:nvSpPr>
            <p:cNvPr id="73" name="Text Box 14"/>
            <p:cNvSpPr txBox="1">
              <a:spLocks noChangeArrowheads="1"/>
            </p:cNvSpPr>
            <p:nvPr/>
          </p:nvSpPr>
          <p:spPr bwMode="auto">
            <a:xfrm>
              <a:off x="734" y="3752"/>
              <a:ext cx="273" cy="153"/>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a:solidFill>
                    <a:sysClr val="windowText" lastClr="000000"/>
                  </a:solidFill>
                </a:rPr>
                <a:t>LAV</a:t>
              </a:r>
              <a:endParaRPr lang="nb-NO" sz="1000" kern="0" baseline="0" dirty="0">
                <a:solidFill>
                  <a:sysClr val="windowText" lastClr="000000"/>
                </a:solidFill>
              </a:endParaRPr>
            </a:p>
          </p:txBody>
        </p:sp>
        <p:sp>
          <p:nvSpPr>
            <p:cNvPr id="74" name="Text Box 15"/>
            <p:cNvSpPr txBox="1">
              <a:spLocks noChangeArrowheads="1"/>
            </p:cNvSpPr>
            <p:nvPr/>
          </p:nvSpPr>
          <p:spPr bwMode="auto">
            <a:xfrm rot="-5400000">
              <a:off x="289" y="3398"/>
              <a:ext cx="326" cy="17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a:solidFill>
                    <a:sysClr val="windowText" lastClr="000000"/>
                  </a:solidFill>
                </a:rPr>
                <a:t>LAV</a:t>
              </a:r>
              <a:endParaRPr lang="nb-NO" sz="1000" kern="0" baseline="0" dirty="0">
                <a:solidFill>
                  <a:sysClr val="windowText" lastClr="000000"/>
                </a:solidFill>
              </a:endParaRPr>
            </a:p>
          </p:txBody>
        </p:sp>
        <p:sp>
          <p:nvSpPr>
            <p:cNvPr id="75" name="Line 16"/>
            <p:cNvSpPr>
              <a:spLocks noChangeShapeType="1"/>
            </p:cNvSpPr>
            <p:nvPr/>
          </p:nvSpPr>
          <p:spPr bwMode="auto">
            <a:xfrm flipV="1">
              <a:off x="562" y="1194"/>
              <a:ext cx="0" cy="2437"/>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sp>
          <p:nvSpPr>
            <p:cNvPr id="76" name="Line 17"/>
            <p:cNvSpPr>
              <a:spLocks noChangeShapeType="1"/>
            </p:cNvSpPr>
            <p:nvPr/>
          </p:nvSpPr>
          <p:spPr bwMode="auto">
            <a:xfrm>
              <a:off x="661" y="3766"/>
              <a:ext cx="4380" cy="0"/>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grpSp>
      <p:sp>
        <p:nvSpPr>
          <p:cNvPr id="77" name="Rectangle 18"/>
          <p:cNvSpPr>
            <a:spLocks noChangeArrowheads="1"/>
          </p:cNvSpPr>
          <p:nvPr/>
        </p:nvSpPr>
        <p:spPr bwMode="auto">
          <a:xfrm rot="-5400000">
            <a:off x="-242326" y="3162248"/>
            <a:ext cx="2389654" cy="283492"/>
          </a:xfrm>
          <a:prstGeom prst="rect">
            <a:avLst/>
          </a:prstGeom>
          <a:noFill/>
          <a:ln w="9525">
            <a:noFill/>
            <a:miter lim="800000"/>
            <a:headEnd/>
            <a:tailEnd/>
          </a:ln>
        </p:spPr>
        <p:txBody>
          <a:bodyPr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Strategisk viktighet</a:t>
            </a:r>
            <a:endParaRPr lang="nb-NO" sz="1300" i="1" kern="0" baseline="0" dirty="0">
              <a:solidFill>
                <a:sysClr val="windowText" lastClr="000000"/>
              </a:solidFill>
            </a:endParaRPr>
          </a:p>
        </p:txBody>
      </p:sp>
      <p:sp>
        <p:nvSpPr>
          <p:cNvPr id="78" name="Rectangle 19"/>
          <p:cNvSpPr>
            <a:spLocks noChangeArrowheads="1"/>
          </p:cNvSpPr>
          <p:nvPr/>
        </p:nvSpPr>
        <p:spPr bwMode="auto">
          <a:xfrm>
            <a:off x="3128471" y="5013870"/>
            <a:ext cx="2933989" cy="283492"/>
          </a:xfrm>
          <a:prstGeom prst="rect">
            <a:avLst/>
          </a:prstGeom>
          <a:noFill/>
          <a:ln w="9525">
            <a:noFill/>
            <a:miter lim="800000"/>
            <a:headEnd/>
            <a:tailEnd/>
          </a:ln>
        </p:spPr>
        <p:txBody>
          <a:bodyPr lIns="82628" tIns="41315" rIns="82628" bIns="41315">
            <a:spAutoFit/>
          </a:bodyPr>
          <a:lstStyle/>
          <a:p>
            <a:pPr algn="ctr" defTabSz="820583" eaLnBrk="1" fontAlgn="auto" hangingPunct="1">
              <a:spcBef>
                <a:spcPts val="0"/>
              </a:spcBef>
              <a:spcAft>
                <a:spcPts val="0"/>
              </a:spcAft>
              <a:defRPr/>
            </a:pPr>
            <a:r>
              <a:rPr lang="nb-NO" sz="1300" i="1" kern="0" baseline="0" dirty="0">
                <a:solidFill>
                  <a:sysClr val="windowText" lastClr="000000"/>
                </a:solidFill>
              </a:rPr>
              <a:t>Kompleksitet i leverandørmarkedet</a:t>
            </a:r>
          </a:p>
        </p:txBody>
      </p:sp>
      <p:sp>
        <p:nvSpPr>
          <p:cNvPr id="16" name="Rectangle 52"/>
          <p:cNvSpPr>
            <a:spLocks noChangeArrowheads="1"/>
          </p:cNvSpPr>
          <p:nvPr/>
        </p:nvSpPr>
        <p:spPr bwMode="auto">
          <a:xfrm>
            <a:off x="454270" y="5298423"/>
            <a:ext cx="8362973" cy="1015640"/>
          </a:xfrm>
          <a:prstGeom prst="rect">
            <a:avLst/>
          </a:prstGeom>
          <a:noFill/>
          <a:ln w="9525" algn="ctr">
            <a:noFill/>
            <a:miter lim="800000"/>
            <a:headEnd/>
            <a:tailEnd/>
          </a:ln>
        </p:spPr>
        <p:txBody>
          <a:bodyPr wrap="square" lIns="91418" tIns="45709" rIns="91418" bIns="45709" anchor="ctr">
            <a:spAutoFit/>
          </a:bodyPr>
          <a:lstStyle/>
          <a:p>
            <a:pPr eaLnBrk="0" fontAlgn="base" hangingPunct="0">
              <a:spcBef>
                <a:spcPct val="0"/>
              </a:spcBef>
              <a:spcAft>
                <a:spcPct val="0"/>
              </a:spcAft>
            </a:pPr>
            <a:r>
              <a:rPr lang="nb-NO" sz="1200" b="1" i="1" dirty="0" smtClean="0">
                <a:solidFill>
                  <a:srgbClr val="000000"/>
                </a:solidFill>
                <a:latin typeface="+mj-lt"/>
              </a:rPr>
              <a:t>Strategisk viktighet</a:t>
            </a:r>
            <a:r>
              <a:rPr lang="nb-NO" sz="1200" b="1" i="1" baseline="0" dirty="0" smtClean="0">
                <a:solidFill>
                  <a:srgbClr val="000000"/>
                </a:solidFill>
                <a:latin typeface="+mj-lt"/>
              </a:rPr>
              <a:t> </a:t>
            </a:r>
            <a:r>
              <a:rPr lang="nb-NO" sz="1200" i="1" baseline="0" dirty="0" smtClean="0">
                <a:solidFill>
                  <a:srgbClr val="000000"/>
                </a:solidFill>
                <a:latin typeface="+mj-lt"/>
              </a:rPr>
              <a:t>viser betydningen</a:t>
            </a:r>
            <a:r>
              <a:rPr lang="nb-NO" sz="1200" i="1" dirty="0" smtClean="0">
                <a:solidFill>
                  <a:srgbClr val="000000"/>
                </a:solidFill>
                <a:latin typeface="+mj-lt"/>
              </a:rPr>
              <a:t> for virksomheten. Den avhenger av variabler som volum, andel av totalkostnad, og forretningspåvirkning.</a:t>
            </a:r>
          </a:p>
          <a:p>
            <a:pPr eaLnBrk="0" fontAlgn="base" hangingPunct="0">
              <a:spcBef>
                <a:spcPct val="0"/>
              </a:spcBef>
              <a:spcAft>
                <a:spcPct val="0"/>
              </a:spcAft>
            </a:pPr>
            <a:r>
              <a:rPr lang="nb-NO" sz="1200" b="1" i="1" dirty="0" smtClean="0">
                <a:solidFill>
                  <a:srgbClr val="000000"/>
                </a:solidFill>
                <a:latin typeface="+mj-lt"/>
              </a:rPr>
              <a:t>Kompleksitet i leverandørmarkedet </a:t>
            </a:r>
            <a:r>
              <a:rPr lang="nb-NO" sz="1200" i="1" dirty="0" smtClean="0">
                <a:solidFill>
                  <a:srgbClr val="000000"/>
                </a:solidFill>
                <a:latin typeface="+mj-lt"/>
              </a:rPr>
              <a:t>avhenger av variabler som antall tilbydere, markedsituasjon, leverandørmarkeds-hindringer og teknologiske forskjeller. En analyse basert på Porters </a:t>
            </a:r>
            <a:r>
              <a:rPr lang="nb-NO" sz="1200" i="1" dirty="0" err="1" smtClean="0">
                <a:solidFill>
                  <a:srgbClr val="000000"/>
                </a:solidFill>
                <a:latin typeface="+mj-lt"/>
              </a:rPr>
              <a:t>femkraftsmodell</a:t>
            </a:r>
            <a:r>
              <a:rPr lang="nb-NO" sz="1200" i="1" dirty="0" smtClean="0">
                <a:solidFill>
                  <a:srgbClr val="000000"/>
                </a:solidFill>
                <a:latin typeface="+mj-lt"/>
              </a:rPr>
              <a:t> vil gi en god indikasjon på kompleksiteten. Lav kompleksitet = god situasjon for kjøper.</a:t>
            </a:r>
            <a:endParaRPr lang="nb-NO" sz="1200" i="1" dirty="0">
              <a:solidFill>
                <a:srgbClr val="000000"/>
              </a:solidFill>
              <a:latin typeface="+mj-lt"/>
            </a:endParaRPr>
          </a:p>
        </p:txBody>
      </p:sp>
      <p:sp>
        <p:nvSpPr>
          <p:cNvPr id="4" name="Date Placeholder 3"/>
          <p:cNvSpPr>
            <a:spLocks noGrp="1"/>
          </p:cNvSpPr>
          <p:nvPr>
            <p:ph type="dt" sz="half" idx="12"/>
          </p:nvPr>
        </p:nvSpPr>
        <p:spPr/>
        <p:txBody>
          <a:bodyPr/>
          <a:lstStyle/>
          <a:p>
            <a:fld id="{C898AF0B-8043-4660-ABFB-EBAEDBFCA174}" type="datetime1">
              <a:rPr lang="nb-NO" smtClean="0"/>
              <a:t>09.03.2014</a:t>
            </a:fld>
            <a:endParaRPr lang="nb-NO" dirty="0"/>
          </a:p>
        </p:txBody>
      </p:sp>
      <p:sp>
        <p:nvSpPr>
          <p:cNvPr id="5" name="Footer Placeholder 4"/>
          <p:cNvSpPr>
            <a:spLocks noGrp="1"/>
          </p:cNvSpPr>
          <p:nvPr>
            <p:ph type="ftr" sz="quarter" idx="13"/>
          </p:nvPr>
        </p:nvSpPr>
        <p:spPr/>
        <p:txBody>
          <a:bodyPr/>
          <a:lstStyle/>
          <a:p>
            <a:r>
              <a:rPr lang="nb-NO" smtClean="0"/>
              <a:t>Verktøy for leverandørkategorisering</a:t>
            </a:r>
            <a:endParaRPr lang="nb-NO"/>
          </a:p>
        </p:txBody>
      </p:sp>
    </p:spTree>
    <p:custDataLst>
      <p:tags r:id="rId1"/>
    </p:custDataLst>
    <p:extLst>
      <p:ext uri="{BB962C8B-B14F-4D97-AF65-F5344CB8AC3E}">
        <p14:creationId xmlns:p14="http://schemas.microsoft.com/office/powerpoint/2010/main" val="1373828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20"/>
          <p:cNvGrpSpPr>
            <a:grpSpLocks/>
          </p:cNvGrpSpPr>
          <p:nvPr/>
        </p:nvGrpSpPr>
        <p:grpSpPr bwMode="auto">
          <a:xfrm>
            <a:off x="817340" y="1441284"/>
            <a:ext cx="7116439" cy="3942213"/>
            <a:chOff x="317" y="1080"/>
            <a:chExt cx="4724" cy="2895"/>
          </a:xfrm>
        </p:grpSpPr>
        <p:sp>
          <p:nvSpPr>
            <p:cNvPr id="18" name="Rectangle 8"/>
            <p:cNvSpPr>
              <a:spLocks noChangeArrowheads="1"/>
            </p:cNvSpPr>
            <p:nvPr/>
          </p:nvSpPr>
          <p:spPr bwMode="auto">
            <a:xfrm>
              <a:off x="2863" y="2434"/>
              <a:ext cx="2165" cy="1260"/>
            </a:xfrm>
            <a:prstGeom prst="rect">
              <a:avLst/>
            </a:prstGeom>
            <a:solidFill>
              <a:schemeClr val="accent1"/>
            </a:solidFill>
            <a:ln w="9525">
              <a:solidFill>
                <a:srgbClr val="000000"/>
              </a:solidFill>
              <a:miter lim="800000"/>
              <a:headEnd/>
              <a:tailEnd/>
            </a:ln>
            <a:effectLst>
              <a:outerShdw dist="35921" dir="2700000" algn="ctr" rotWithShape="0">
                <a:srgbClr val="000000"/>
              </a:outerShdw>
            </a:effectLst>
          </p:spPr>
          <p:txBody>
            <a:bodyPr lIns="42918" tIns="42918" rIns="42918" bIns="42918" anchor="t"/>
            <a:lstStyle/>
            <a:p>
              <a:pPr algn="ctr" defTabSz="239337" eaLnBrk="1" fontAlgn="auto" hangingPunct="1">
                <a:spcBef>
                  <a:spcPts val="0"/>
                </a:spcBef>
                <a:spcAft>
                  <a:spcPts val="0"/>
                </a:spcAft>
                <a:buClr>
                  <a:srgbClr val="007A60"/>
                </a:buClr>
                <a:buSzPct val="55000"/>
                <a:defRPr/>
              </a:pPr>
              <a:r>
                <a:rPr lang="nb-NO" kern="0" dirty="0" smtClean="0">
                  <a:solidFill>
                    <a:schemeClr val="bg1"/>
                  </a:solidFill>
                  <a:latin typeface="+mn-lt"/>
                  <a:cs typeface="Arial" charset="0"/>
                </a:rPr>
                <a:t>Utviklingskunde</a:t>
              </a:r>
              <a:endParaRPr lang="nb-NO" kern="0" dirty="0">
                <a:solidFill>
                  <a:schemeClr val="bg1"/>
                </a:solidFill>
                <a:latin typeface="+mn-lt"/>
                <a:cs typeface="Arial" charset="0"/>
              </a:endParaRPr>
            </a:p>
            <a:p>
              <a:pPr algn="ctr" defTabSz="239337" eaLnBrk="1" fontAlgn="auto" hangingPunct="1">
                <a:spcBef>
                  <a:spcPts val="0"/>
                </a:spcBef>
                <a:spcAft>
                  <a:spcPts val="0"/>
                </a:spcAft>
                <a:buClr>
                  <a:srgbClr val="007A60"/>
                </a:buClr>
                <a:buSzPct val="55000"/>
                <a:defRPr/>
              </a:pPr>
              <a:endParaRPr lang="nb-NO" sz="1200" dirty="0" smtClean="0">
                <a:solidFill>
                  <a:schemeClr val="bg1"/>
                </a:solidFill>
                <a:latin typeface="+mn-lt"/>
                <a:ea typeface="+mn-ea"/>
              </a:endParaRPr>
            </a:p>
            <a:p>
              <a:pPr defTabSz="239337" fontAlgn="auto">
                <a:spcBef>
                  <a:spcPts val="0"/>
                </a:spcBef>
                <a:spcAft>
                  <a:spcPts val="0"/>
                </a:spcAft>
                <a:buClr>
                  <a:srgbClr val="007A60"/>
                </a:buClr>
                <a:buSzPct val="55000"/>
                <a:defRPr/>
              </a:pPr>
              <a:r>
                <a:rPr lang="nb-NO" sz="1000" kern="0" dirty="0">
                  <a:solidFill>
                    <a:schemeClr val="bg1"/>
                  </a:solidFill>
                </a:rPr>
                <a:t>Kunden har potensial for å vokse, et attraktivt merkenavn som leverandøren ønsker å assosieres med, attraktiv teknologi eller andre egenskaper som gir gode fremtidsutsikter. I tillegg er kunden ryddig og samarbeidet gir gode marginer. </a:t>
              </a:r>
            </a:p>
            <a:p>
              <a:pPr defTabSz="239337" fontAlgn="auto">
                <a:spcBef>
                  <a:spcPts val="0"/>
                </a:spcBef>
                <a:spcAft>
                  <a:spcPts val="0"/>
                </a:spcAft>
                <a:buClr>
                  <a:srgbClr val="007A60"/>
                </a:buClr>
                <a:buSzPct val="55000"/>
                <a:defRPr/>
              </a:pPr>
              <a:r>
                <a:rPr lang="nb-NO" sz="1000" kern="0" dirty="0">
                  <a:solidFill>
                    <a:schemeClr val="bg1"/>
                  </a:solidFill>
                </a:rPr>
                <a:t>Leverandøren ønsker å utvikle samarbeidet og yter god service for å sikre videre forretninger.</a:t>
              </a:r>
            </a:p>
          </p:txBody>
        </p:sp>
        <p:sp>
          <p:nvSpPr>
            <p:cNvPr id="19" name="Rectangle 9"/>
            <p:cNvSpPr>
              <a:spLocks noChangeArrowheads="1"/>
            </p:cNvSpPr>
            <p:nvPr/>
          </p:nvSpPr>
          <p:spPr bwMode="auto">
            <a:xfrm>
              <a:off x="2861" y="1134"/>
              <a:ext cx="2165" cy="1260"/>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nchor="ctr"/>
            <a:lstStyle/>
            <a:p>
              <a:pPr algn="ctr" defTabSz="770721" eaLnBrk="1" fontAlgn="auto" hangingPunct="1">
                <a:spcBef>
                  <a:spcPts val="0"/>
                </a:spcBef>
                <a:spcAft>
                  <a:spcPts val="0"/>
                </a:spcAft>
                <a:buClr>
                  <a:srgbClr val="007A60"/>
                </a:buClr>
                <a:buSzPct val="55000"/>
                <a:defRPr/>
              </a:pPr>
              <a:endParaRPr lang="nb-NO" sz="1300" kern="0" baseline="0" dirty="0">
                <a:cs typeface="Arial" charset="0"/>
              </a:endParaRPr>
            </a:p>
            <a:p>
              <a:pPr algn="ctr" defTabSz="770721" eaLnBrk="1" fontAlgn="auto" hangingPunct="1">
                <a:spcBef>
                  <a:spcPts val="0"/>
                </a:spcBef>
                <a:spcAft>
                  <a:spcPts val="0"/>
                </a:spcAft>
                <a:buClr>
                  <a:srgbClr val="FFE400"/>
                </a:buClr>
                <a:buSzPct val="55000"/>
                <a:defRPr/>
              </a:pPr>
              <a:endParaRPr lang="nb-NO" sz="1700" kern="0" baseline="0" dirty="0">
                <a:solidFill>
                  <a:srgbClr val="000000"/>
                </a:solidFill>
                <a:cs typeface="Arial" charset="0"/>
              </a:endParaRPr>
            </a:p>
            <a:p>
              <a:pPr algn="ctr" defTabSz="770721" eaLnBrk="1" fontAlgn="auto" hangingPunct="1">
                <a:spcBef>
                  <a:spcPts val="0"/>
                </a:spcBef>
                <a:spcAft>
                  <a:spcPts val="0"/>
                </a:spcAft>
                <a:buClr>
                  <a:srgbClr val="FFE400"/>
                </a:buClr>
                <a:buSzPct val="55000"/>
                <a:defRPr/>
              </a:pPr>
              <a:r>
                <a:rPr lang="nb-NO" sz="1300" i="1" kern="0" baseline="0" dirty="0">
                  <a:solidFill>
                    <a:srgbClr val="000000"/>
                  </a:solidFill>
                  <a:cs typeface="Arial" charset="0"/>
                </a:rPr>
                <a:t/>
              </a:r>
              <a:br>
                <a:rPr lang="nb-NO" sz="1300" i="1" kern="0" baseline="0" dirty="0">
                  <a:solidFill>
                    <a:srgbClr val="000000"/>
                  </a:solidFill>
                  <a:cs typeface="Arial" charset="0"/>
                </a:rPr>
              </a:br>
              <a:endParaRPr lang="nb-NO" sz="1300" i="1" kern="0" baseline="0" dirty="0">
                <a:solidFill>
                  <a:srgbClr val="000000"/>
                </a:solidFill>
                <a:cs typeface="Arial" charset="0"/>
              </a:endParaRPr>
            </a:p>
          </p:txBody>
        </p:sp>
        <p:sp>
          <p:nvSpPr>
            <p:cNvPr id="20" name="Rectangle 10"/>
            <p:cNvSpPr>
              <a:spLocks noChangeArrowheads="1"/>
            </p:cNvSpPr>
            <p:nvPr/>
          </p:nvSpPr>
          <p:spPr bwMode="auto">
            <a:xfrm>
              <a:off x="636" y="2431"/>
              <a:ext cx="2165" cy="1260"/>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defTabSz="770721" eaLnBrk="1" fontAlgn="auto" hangingPunct="1">
                <a:spcBef>
                  <a:spcPts val="0"/>
                </a:spcBef>
                <a:spcAft>
                  <a:spcPts val="0"/>
                </a:spcAft>
                <a:defRPr/>
              </a:pPr>
              <a:endParaRPr lang="nb-NO" sz="1700" kern="0" baseline="0" dirty="0">
                <a:solidFill>
                  <a:srgbClr val="000000"/>
                </a:solidFill>
                <a:cs typeface="Arial" charset="0"/>
              </a:endParaRPr>
            </a:p>
          </p:txBody>
        </p:sp>
        <p:sp>
          <p:nvSpPr>
            <p:cNvPr id="21" name="Rectangle 11"/>
            <p:cNvSpPr>
              <a:spLocks noChangeArrowheads="1"/>
            </p:cNvSpPr>
            <p:nvPr/>
          </p:nvSpPr>
          <p:spPr bwMode="auto">
            <a:xfrm>
              <a:off x="632" y="1113"/>
              <a:ext cx="2165" cy="1260"/>
            </a:xfrm>
            <a:prstGeom prst="rect">
              <a:avLst/>
            </a:prstGeom>
            <a:solidFill>
              <a:schemeClr val="accent1"/>
            </a:solidFill>
            <a:ln w="9525">
              <a:solidFill>
                <a:srgbClr val="000000"/>
              </a:solidFill>
              <a:miter lim="800000"/>
              <a:headEnd/>
              <a:tailEnd/>
            </a:ln>
            <a:effectLst>
              <a:outerShdw dist="35921" dir="2700000" algn="ctr" rotWithShape="0">
                <a:srgbClr val="000000"/>
              </a:outerShdw>
            </a:effectLst>
          </p:spPr>
          <p:txBody>
            <a:bodyPr wrap="square" lIns="42918" tIns="42918" rIns="42918" bIns="42918">
              <a:noAutofit/>
            </a:bodyPr>
            <a:lstStyle/>
            <a:p>
              <a:pPr algn="ctr" defTabSz="770721" eaLnBrk="1" fontAlgn="auto" hangingPunct="1">
                <a:spcBef>
                  <a:spcPts val="0"/>
                </a:spcBef>
                <a:spcAft>
                  <a:spcPts val="0"/>
                </a:spcAft>
                <a:defRPr/>
              </a:pPr>
              <a:endParaRPr lang="nb-NO" sz="1300" kern="0" baseline="0" dirty="0" smtClean="0">
                <a:solidFill>
                  <a:schemeClr val="bg1"/>
                </a:solidFill>
                <a:cs typeface="Arial" charset="0"/>
              </a:endParaRPr>
            </a:p>
            <a:p>
              <a:pPr defTabSz="770721" eaLnBrk="1" fontAlgn="auto" hangingPunct="1">
                <a:spcBef>
                  <a:spcPts val="0"/>
                </a:spcBef>
                <a:spcAft>
                  <a:spcPts val="0"/>
                </a:spcAft>
                <a:defRPr/>
              </a:pPr>
              <a:endParaRPr lang="nb-NO" sz="1200" dirty="0" smtClean="0">
                <a:latin typeface="+mn-lt"/>
                <a:ea typeface="+mn-ea"/>
              </a:endParaRPr>
            </a:p>
            <a:p>
              <a:pPr defTabSz="239337" fontAlgn="auto">
                <a:spcBef>
                  <a:spcPts val="0"/>
                </a:spcBef>
                <a:spcAft>
                  <a:spcPts val="0"/>
                </a:spcAft>
                <a:buClr>
                  <a:srgbClr val="007A60"/>
                </a:buClr>
                <a:buSzPct val="55000"/>
                <a:defRPr/>
              </a:pPr>
              <a:endParaRPr lang="nb-NO" sz="1000" kern="0" dirty="0">
                <a:solidFill>
                  <a:schemeClr val="bg1"/>
                </a:solidFill>
              </a:endParaRPr>
            </a:p>
            <a:p>
              <a:pPr defTabSz="239337" fontAlgn="auto">
                <a:spcBef>
                  <a:spcPts val="0"/>
                </a:spcBef>
                <a:spcAft>
                  <a:spcPts val="0"/>
                </a:spcAft>
                <a:buClr>
                  <a:srgbClr val="007A60"/>
                </a:buClr>
                <a:buSzPct val="55000"/>
                <a:defRPr/>
              </a:pPr>
              <a:r>
                <a:rPr lang="nb-NO" sz="1000" kern="0" dirty="0">
                  <a:solidFill>
                    <a:schemeClr val="bg1"/>
                  </a:solidFill>
                </a:rPr>
                <a:t>Kunden er avhengig av leverandørens produkt, har få alternativer, høye byttekostnader og/eller er dårlig på å følge opp leverandørens priser og ytelse. </a:t>
              </a:r>
            </a:p>
            <a:p>
              <a:pPr defTabSz="239337" fontAlgn="auto">
                <a:spcBef>
                  <a:spcPts val="0"/>
                </a:spcBef>
                <a:spcAft>
                  <a:spcPts val="0"/>
                </a:spcAft>
                <a:buClr>
                  <a:srgbClr val="007A60"/>
                </a:buClr>
                <a:buSzPct val="55000"/>
                <a:defRPr/>
              </a:pPr>
              <a:r>
                <a:rPr lang="nb-NO" sz="1000" kern="0" dirty="0">
                  <a:solidFill>
                    <a:schemeClr val="bg1"/>
                  </a:solidFill>
                </a:rPr>
                <a:t>Leverandøren gir kunden lav prioritet og tilbyr høye priser. </a:t>
              </a:r>
            </a:p>
          </p:txBody>
        </p:sp>
        <p:sp>
          <p:nvSpPr>
            <p:cNvPr id="22" name="Text Box 12"/>
            <p:cNvSpPr txBox="1">
              <a:spLocks noChangeArrowheads="1"/>
            </p:cNvSpPr>
            <p:nvPr/>
          </p:nvSpPr>
          <p:spPr bwMode="auto">
            <a:xfrm>
              <a:off x="4379" y="3808"/>
              <a:ext cx="662" cy="153"/>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23" name="Text Box 13"/>
            <p:cNvSpPr txBox="1">
              <a:spLocks noChangeArrowheads="1"/>
            </p:cNvSpPr>
            <p:nvPr/>
          </p:nvSpPr>
          <p:spPr bwMode="auto">
            <a:xfrm rot="16200000">
              <a:off x="176" y="1233"/>
              <a:ext cx="486" cy="17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24" name="Text Box 14"/>
            <p:cNvSpPr txBox="1">
              <a:spLocks noChangeArrowheads="1"/>
            </p:cNvSpPr>
            <p:nvPr/>
          </p:nvSpPr>
          <p:spPr bwMode="auto">
            <a:xfrm>
              <a:off x="562" y="3766"/>
              <a:ext cx="498" cy="20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25" name="Text Box 15"/>
            <p:cNvSpPr txBox="1">
              <a:spLocks noChangeArrowheads="1"/>
            </p:cNvSpPr>
            <p:nvPr/>
          </p:nvSpPr>
          <p:spPr bwMode="auto">
            <a:xfrm rot="16200000">
              <a:off x="120" y="3417"/>
              <a:ext cx="589" cy="195"/>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26" name="Line 16"/>
            <p:cNvSpPr>
              <a:spLocks noChangeShapeType="1"/>
            </p:cNvSpPr>
            <p:nvPr/>
          </p:nvSpPr>
          <p:spPr bwMode="auto">
            <a:xfrm flipV="1">
              <a:off x="562" y="1194"/>
              <a:ext cx="0" cy="2437"/>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sp>
          <p:nvSpPr>
            <p:cNvPr id="27" name="Line 17"/>
            <p:cNvSpPr>
              <a:spLocks noChangeShapeType="1"/>
            </p:cNvSpPr>
            <p:nvPr/>
          </p:nvSpPr>
          <p:spPr bwMode="auto">
            <a:xfrm>
              <a:off x="661" y="3766"/>
              <a:ext cx="4380" cy="0"/>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grpSp>
      <p:sp>
        <p:nvSpPr>
          <p:cNvPr id="3" name="Title 2"/>
          <p:cNvSpPr>
            <a:spLocks noGrp="1"/>
          </p:cNvSpPr>
          <p:nvPr>
            <p:ph type="title"/>
          </p:nvPr>
        </p:nvSpPr>
        <p:spPr>
          <a:xfrm>
            <a:off x="467544" y="116632"/>
            <a:ext cx="8102298" cy="1143000"/>
          </a:xfrm>
        </p:spPr>
        <p:txBody>
          <a:bodyPr anchor="t"/>
          <a:lstStyle/>
          <a:p>
            <a:r>
              <a:rPr lang="nb-NO" sz="2000" dirty="0" smtClean="0"/>
              <a:t>For å få en forståelse av innkjøpsmakten bør vi analysere leverandørenes syn på oss, basert på vår attraktivitet som kunde og vår andel av deres totalomsetning</a:t>
            </a:r>
            <a:endParaRPr lang="nb-NO" sz="2000" dirty="0"/>
          </a:p>
        </p:txBody>
      </p:sp>
      <p:sp>
        <p:nvSpPr>
          <p:cNvPr id="16" name="Rectangle 52"/>
          <p:cNvSpPr>
            <a:spLocks noChangeArrowheads="1"/>
          </p:cNvSpPr>
          <p:nvPr/>
        </p:nvSpPr>
        <p:spPr bwMode="auto">
          <a:xfrm>
            <a:off x="781027" y="5445419"/>
            <a:ext cx="8362973" cy="646309"/>
          </a:xfrm>
          <a:prstGeom prst="rect">
            <a:avLst/>
          </a:prstGeom>
          <a:noFill/>
          <a:ln w="9525" algn="ctr">
            <a:noFill/>
            <a:miter lim="800000"/>
            <a:headEnd/>
            <a:tailEnd/>
          </a:ln>
        </p:spPr>
        <p:txBody>
          <a:bodyPr wrap="square" lIns="91418" tIns="45709" rIns="91418" bIns="45709" anchor="t">
            <a:spAutoFit/>
          </a:bodyPr>
          <a:lstStyle/>
          <a:p>
            <a:r>
              <a:rPr lang="nb-NO" sz="1200" b="1" i="1" dirty="0">
                <a:solidFill>
                  <a:srgbClr val="000000"/>
                </a:solidFill>
                <a:latin typeface="+mj-lt"/>
              </a:rPr>
              <a:t>Kundes andel av totalomsetning</a:t>
            </a:r>
            <a:r>
              <a:rPr lang="nb-NO" sz="1200" b="1" i="1" dirty="0">
                <a:solidFill>
                  <a:srgbClr val="000000"/>
                </a:solidFill>
              </a:rPr>
              <a:t>: </a:t>
            </a:r>
            <a:r>
              <a:rPr lang="nb-NO" sz="1200" i="1" dirty="0">
                <a:solidFill>
                  <a:srgbClr val="000000"/>
                </a:solidFill>
                <a:latin typeface="+mj-lt"/>
              </a:rPr>
              <a:t>Hvor stor andel </a:t>
            </a:r>
            <a:r>
              <a:rPr lang="nb-NO" sz="1200" i="1" dirty="0" smtClean="0">
                <a:solidFill>
                  <a:srgbClr val="000000"/>
                </a:solidFill>
                <a:latin typeface="+mj-lt"/>
              </a:rPr>
              <a:t>vil vårt volum utgjøre av </a:t>
            </a:r>
            <a:r>
              <a:rPr lang="nb-NO" sz="1200" i="1" dirty="0">
                <a:solidFill>
                  <a:srgbClr val="000000"/>
                </a:solidFill>
                <a:latin typeface="+mj-lt"/>
              </a:rPr>
              <a:t>totalomsetningen? </a:t>
            </a:r>
          </a:p>
          <a:p>
            <a:pPr eaLnBrk="0" fontAlgn="base" hangingPunct="0">
              <a:spcBef>
                <a:spcPct val="0"/>
              </a:spcBef>
              <a:spcAft>
                <a:spcPct val="0"/>
              </a:spcAft>
            </a:pPr>
            <a:r>
              <a:rPr lang="nb-NO" sz="1200" b="1" i="1" dirty="0" smtClean="0">
                <a:solidFill>
                  <a:srgbClr val="000000"/>
                </a:solidFill>
                <a:latin typeface="+mj-lt"/>
              </a:rPr>
              <a:t>Kundens attraktivitet:</a:t>
            </a:r>
            <a:r>
              <a:rPr lang="nb-NO" sz="1200" b="1" i="1" baseline="0" dirty="0" smtClean="0">
                <a:solidFill>
                  <a:srgbClr val="000000"/>
                </a:solidFill>
                <a:latin typeface="+mj-lt"/>
              </a:rPr>
              <a:t> </a:t>
            </a:r>
            <a:r>
              <a:rPr lang="nb-NO" sz="1200" i="1" dirty="0" smtClean="0">
                <a:solidFill>
                  <a:srgbClr val="000000"/>
                </a:solidFill>
                <a:latin typeface="+mj-lt"/>
              </a:rPr>
              <a:t>Avhenger av variabler som marginer, punktlighet</a:t>
            </a:r>
            <a:r>
              <a:rPr lang="nb-NO" sz="1200" i="1" baseline="0" dirty="0" smtClean="0">
                <a:solidFill>
                  <a:srgbClr val="000000"/>
                </a:solidFill>
                <a:latin typeface="+mj-lt"/>
              </a:rPr>
              <a:t> </a:t>
            </a:r>
            <a:r>
              <a:rPr lang="nb-NO" sz="1200" i="1" dirty="0" smtClean="0">
                <a:solidFill>
                  <a:srgbClr val="000000"/>
                </a:solidFill>
                <a:latin typeface="+mj-lt"/>
              </a:rPr>
              <a:t>med</a:t>
            </a:r>
            <a:r>
              <a:rPr lang="nb-NO" sz="1200" i="1" baseline="0" dirty="0" smtClean="0">
                <a:solidFill>
                  <a:srgbClr val="000000"/>
                </a:solidFill>
                <a:latin typeface="+mj-lt"/>
              </a:rPr>
              <a:t> </a:t>
            </a:r>
            <a:r>
              <a:rPr lang="nb-NO" sz="1200" i="1" dirty="0" smtClean="0">
                <a:solidFill>
                  <a:srgbClr val="000000"/>
                </a:solidFill>
                <a:latin typeface="+mj-lt"/>
              </a:rPr>
              <a:t>betaling, fremtidsutsikter, PR-effekter, samarbeidsmuligheter (R&amp;D)…  Attraktiv kunde = Gode marginer og utviklingsmuligheter</a:t>
            </a:r>
          </a:p>
        </p:txBody>
      </p:sp>
      <p:sp>
        <p:nvSpPr>
          <p:cNvPr id="30" name="Rectangle 29"/>
          <p:cNvSpPr>
            <a:spLocks noGrp="1" noChangeArrowheads="1"/>
          </p:cNvSpPr>
          <p:nvPr/>
        </p:nvSpPr>
        <p:spPr bwMode="auto">
          <a:xfrm>
            <a:off x="1358154" y="1511407"/>
            <a:ext cx="3223789" cy="1701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a:solidFill>
                  <a:schemeClr val="bg1"/>
                </a:solidFill>
              </a:rPr>
              <a:t>Kunde som kan utnyttes</a:t>
            </a:r>
          </a:p>
        </p:txBody>
      </p:sp>
      <p:sp>
        <p:nvSpPr>
          <p:cNvPr id="31" name="Rectangle 30"/>
          <p:cNvSpPr>
            <a:spLocks noGrp="1" noChangeArrowheads="1"/>
          </p:cNvSpPr>
          <p:nvPr/>
        </p:nvSpPr>
        <p:spPr bwMode="auto">
          <a:xfrm>
            <a:off x="4672329" y="1497110"/>
            <a:ext cx="3223789" cy="1715782"/>
          </a:xfrm>
          <a:prstGeom prst="rect">
            <a:avLst/>
          </a:prstGeom>
          <a:solidFill>
            <a:schemeClr val="bg1">
              <a:lumMod val="85000"/>
            </a:schemeClr>
          </a:solidFill>
          <a:ln w="9525">
            <a:solidFill>
              <a:srgbClr val="000000"/>
            </a:solidFill>
            <a:miter lim="800000"/>
            <a:headEnd/>
            <a:tailEnd/>
          </a:ln>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Kjernekunde</a:t>
            </a:r>
          </a:p>
          <a:p>
            <a:pPr marL="0" indent="0">
              <a:buNone/>
            </a:pPr>
            <a:endParaRPr lang="nb-NO" sz="1200" kern="0" dirty="0" smtClean="0">
              <a:cs typeface="Arial" charset="0"/>
            </a:endParaRP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Forholdet mellom kunde og leverandør kjennetegnes ved å være svært tett og langsiktig. Kunden er en viktig inntektskilde for leverandøren og leverandøren er klar for å investere i utstyr og samarbeid </a:t>
            </a:r>
            <a:r>
              <a:rPr lang="nb-NO" sz="1000" kern="0" dirty="0" smtClean="0">
                <a:latin typeface="Arial" charset="0"/>
                <a:cs typeface="Arial" charset="0"/>
              </a:rPr>
              <a:t>for </a:t>
            </a:r>
            <a:r>
              <a:rPr lang="nb-NO" sz="1000" kern="0" dirty="0">
                <a:latin typeface="Arial" charset="0"/>
                <a:cs typeface="Arial" charset="0"/>
              </a:rPr>
              <a:t>kontinuerlig forbedring som kan gi gevinster for begge parter.</a:t>
            </a:r>
          </a:p>
        </p:txBody>
      </p:sp>
      <p:sp>
        <p:nvSpPr>
          <p:cNvPr id="32" name="Rectangle 31"/>
          <p:cNvSpPr>
            <a:spLocks noGrp="1" noChangeArrowheads="1"/>
          </p:cNvSpPr>
          <p:nvPr/>
        </p:nvSpPr>
        <p:spPr bwMode="auto">
          <a:xfrm>
            <a:off x="1339322" y="3238084"/>
            <a:ext cx="3223789" cy="1700121"/>
          </a:xfrm>
          <a:prstGeom prst="rect">
            <a:avLst/>
          </a:prstGeom>
          <a:solidFill>
            <a:schemeClr val="bg1">
              <a:lumMod val="85000"/>
            </a:schemeClr>
          </a:solidFill>
          <a:ln>
            <a:noFill/>
          </a:ln>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Plagsom kunde</a:t>
            </a:r>
            <a:endParaRPr lang="nb-NO" dirty="0"/>
          </a:p>
          <a:p>
            <a:pPr marL="0" indent="0">
              <a:buNone/>
            </a:pPr>
            <a:endParaRPr lang="nb-NO" sz="1200" dirty="0" smtClean="0"/>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Kunden </a:t>
            </a:r>
            <a:r>
              <a:rPr lang="nb-NO" sz="1000" kern="0" dirty="0" smtClean="0">
                <a:latin typeface="Arial" charset="0"/>
                <a:cs typeface="Arial" charset="0"/>
              </a:rPr>
              <a:t>har </a:t>
            </a:r>
            <a:r>
              <a:rPr lang="nb-NO" sz="1000" kern="0" dirty="0">
                <a:latin typeface="Arial" charset="0"/>
                <a:cs typeface="Arial" charset="0"/>
              </a:rPr>
              <a:t>liten omsetning og kostnadene ved å produsere, levere og følge opp kunden er større enn inntekten.</a:t>
            </a: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Leverandøren ønsker å avslutte forholdet og/ eller øke marginene ved å </a:t>
            </a:r>
            <a:r>
              <a:rPr lang="nb-NO" sz="1000" kern="0" dirty="0" smtClean="0">
                <a:latin typeface="Arial" charset="0"/>
                <a:cs typeface="Arial" charset="0"/>
              </a:rPr>
              <a:t>høyne </a:t>
            </a:r>
            <a:r>
              <a:rPr lang="nb-NO" sz="1000" kern="0" dirty="0">
                <a:latin typeface="Arial" charset="0"/>
                <a:cs typeface="Arial" charset="0"/>
              </a:rPr>
              <a:t>prisene</a:t>
            </a:r>
          </a:p>
        </p:txBody>
      </p:sp>
      <p:sp>
        <p:nvSpPr>
          <p:cNvPr id="33" name="Rectangle 32"/>
          <p:cNvSpPr>
            <a:spLocks noGrp="1" noChangeArrowheads="1"/>
          </p:cNvSpPr>
          <p:nvPr/>
        </p:nvSpPr>
        <p:spPr bwMode="auto">
          <a:xfrm>
            <a:off x="4672328" y="3263275"/>
            <a:ext cx="3223789" cy="1674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endParaRPr lang="nb-NO" dirty="0" smtClean="0">
              <a:solidFill>
                <a:schemeClr val="bg1"/>
              </a:solidFill>
            </a:endParaRPr>
          </a:p>
        </p:txBody>
      </p:sp>
      <p:sp>
        <p:nvSpPr>
          <p:cNvPr id="34" name="Rectangle 19"/>
          <p:cNvSpPr>
            <a:spLocks noChangeArrowheads="1"/>
          </p:cNvSpPr>
          <p:nvPr/>
        </p:nvSpPr>
        <p:spPr bwMode="auto">
          <a:xfrm>
            <a:off x="3128471" y="5128617"/>
            <a:ext cx="2933989" cy="283492"/>
          </a:xfrm>
          <a:prstGeom prst="rect">
            <a:avLst/>
          </a:prstGeom>
          <a:noFill/>
          <a:ln w="9525">
            <a:noFill/>
            <a:miter lim="800000"/>
            <a:headEnd/>
            <a:tailEnd/>
          </a:ln>
        </p:spPr>
        <p:txBody>
          <a:bodyPr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attraktivitet</a:t>
            </a:r>
            <a:endParaRPr lang="nb-NO" sz="1300" i="1" kern="0" baseline="0" dirty="0">
              <a:solidFill>
                <a:sysClr val="windowText" lastClr="000000"/>
              </a:solidFill>
            </a:endParaRPr>
          </a:p>
        </p:txBody>
      </p:sp>
      <p:sp>
        <p:nvSpPr>
          <p:cNvPr id="35" name="Rectangle 19"/>
          <p:cNvSpPr>
            <a:spLocks noChangeArrowheads="1"/>
          </p:cNvSpPr>
          <p:nvPr/>
        </p:nvSpPr>
        <p:spPr bwMode="auto">
          <a:xfrm rot="16200000">
            <a:off x="-503479" y="3096340"/>
            <a:ext cx="2933989" cy="283492"/>
          </a:xfrm>
          <a:prstGeom prst="rect">
            <a:avLst/>
          </a:prstGeom>
          <a:noFill/>
          <a:ln w="9525">
            <a:noFill/>
            <a:miter lim="800000"/>
            <a:headEnd/>
            <a:tailEnd/>
          </a:ln>
        </p:spPr>
        <p:txBody>
          <a:bodyPr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
            </a:r>
            <a:r>
              <a:rPr lang="nb-NO" sz="1300" i="1" kern="0" baseline="0" dirty="0">
                <a:solidFill>
                  <a:sysClr val="windowText" lastClr="000000"/>
                </a:solidFill>
              </a:rPr>
              <a:t>andel av omsetning</a:t>
            </a:r>
          </a:p>
        </p:txBody>
      </p:sp>
      <p:sp>
        <p:nvSpPr>
          <p:cNvPr id="4" name="Date Placeholder 3"/>
          <p:cNvSpPr>
            <a:spLocks noGrp="1"/>
          </p:cNvSpPr>
          <p:nvPr>
            <p:ph type="dt" sz="half" idx="12"/>
          </p:nvPr>
        </p:nvSpPr>
        <p:spPr/>
        <p:txBody>
          <a:bodyPr/>
          <a:lstStyle/>
          <a:p>
            <a:fld id="{6BF4CCD9-60DF-4F2D-8CB1-304FC387A4F9}" type="datetime1">
              <a:rPr lang="nb-NO" smtClean="0"/>
              <a:t>09.03.2014</a:t>
            </a:fld>
            <a:endParaRPr lang="nb-NO" dirty="0"/>
          </a:p>
        </p:txBody>
      </p:sp>
      <p:sp>
        <p:nvSpPr>
          <p:cNvPr id="5" name="Footer Placeholder 4"/>
          <p:cNvSpPr>
            <a:spLocks noGrp="1"/>
          </p:cNvSpPr>
          <p:nvPr>
            <p:ph type="ftr" sz="quarter" idx="13"/>
          </p:nvPr>
        </p:nvSpPr>
        <p:spPr/>
        <p:txBody>
          <a:bodyPr/>
          <a:lstStyle/>
          <a:p>
            <a:r>
              <a:rPr lang="nb-NO" smtClean="0"/>
              <a:t>Verktøy for leverandørkategorisering</a:t>
            </a:r>
            <a:endParaRPr lang="nb-NO"/>
          </a:p>
        </p:txBody>
      </p:sp>
    </p:spTree>
    <p:custDataLst>
      <p:tags r:id="rId1"/>
    </p:custDataLst>
    <p:extLst>
      <p:ext uri="{BB962C8B-B14F-4D97-AF65-F5344CB8AC3E}">
        <p14:creationId xmlns:p14="http://schemas.microsoft.com/office/powerpoint/2010/main" val="326392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1099" y="3376612"/>
            <a:ext cx="3609976" cy="2838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965" y="3376612"/>
            <a:ext cx="3719185" cy="260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83782" y="180753"/>
            <a:ext cx="8012518" cy="1143000"/>
          </a:xfrm>
        </p:spPr>
        <p:txBody>
          <a:bodyPr/>
          <a:lstStyle/>
          <a:p>
            <a:r>
              <a:rPr lang="nb-NO" sz="2000" dirty="0" smtClean="0"/>
              <a:t>Verktøyet "</a:t>
            </a:r>
            <a:r>
              <a:rPr lang="nb-NO" sz="2000" dirty="0" err="1" smtClean="0"/>
              <a:t>Kraljics</a:t>
            </a:r>
            <a:r>
              <a:rPr lang="nb-NO" sz="2000" dirty="0" smtClean="0"/>
              <a:t>-kategorisering" vil hjelpe deg å finne riktig plassering i </a:t>
            </a:r>
            <a:r>
              <a:rPr lang="nb-NO" sz="2000" dirty="0" err="1" smtClean="0"/>
              <a:t>Kraljicsmatrisen</a:t>
            </a:r>
            <a:r>
              <a:rPr lang="nb-NO" sz="2000" dirty="0" smtClean="0"/>
              <a:t> og få et bilde av innkjøpsmakt fra leverandørenes perspektiv </a:t>
            </a:r>
            <a:endParaRPr lang="nb-NO" sz="2000" dirty="0"/>
          </a:p>
        </p:txBody>
      </p:sp>
      <p:sp>
        <p:nvSpPr>
          <p:cNvPr id="3" name="TextBox 2"/>
          <p:cNvSpPr txBox="1"/>
          <p:nvPr/>
        </p:nvSpPr>
        <p:spPr>
          <a:xfrm>
            <a:off x="528965" y="1485960"/>
            <a:ext cx="3642986" cy="1200329"/>
          </a:xfrm>
          <a:prstGeom prst="rect">
            <a:avLst/>
          </a:prstGeom>
          <a:noFill/>
        </p:spPr>
        <p:txBody>
          <a:bodyPr wrap="square" rtlCol="0">
            <a:spAutoFit/>
          </a:bodyPr>
          <a:lstStyle/>
          <a:p>
            <a:r>
              <a:rPr lang="nb-NO" sz="1200" dirty="0" smtClean="0"/>
              <a:t>I den første delen, </a:t>
            </a:r>
            <a:r>
              <a:rPr lang="nb-NO" sz="1200" dirty="0" err="1" smtClean="0"/>
              <a:t>Kraljicsvurdering</a:t>
            </a:r>
            <a:r>
              <a:rPr lang="nb-NO" sz="1200" dirty="0" smtClean="0"/>
              <a:t>, skal strategisk viktighet og kompleksitet i leverandørmarkedet estimeres. De er delt opp i fire delområder. Ved å velge hvilke av de forhåndsdefinerte alternativene som passer best vil vare-/tjenestegruppen automatisk plasseres inn i matrisen</a:t>
            </a:r>
            <a:endParaRPr lang="nb-NO" sz="1200" dirty="0"/>
          </a:p>
        </p:txBody>
      </p:sp>
      <p:sp>
        <p:nvSpPr>
          <p:cNvPr id="6" name="TextBox 5"/>
          <p:cNvSpPr txBox="1"/>
          <p:nvPr/>
        </p:nvSpPr>
        <p:spPr>
          <a:xfrm>
            <a:off x="4818807" y="1485960"/>
            <a:ext cx="3867991" cy="1754326"/>
          </a:xfrm>
          <a:prstGeom prst="rect">
            <a:avLst/>
          </a:prstGeom>
          <a:noFill/>
        </p:spPr>
        <p:txBody>
          <a:bodyPr wrap="square" rtlCol="0">
            <a:spAutoFit/>
          </a:bodyPr>
          <a:lstStyle/>
          <a:p>
            <a:r>
              <a:rPr lang="nb-NO" sz="1200" dirty="0" smtClean="0"/>
              <a:t>I den andre delen, Vurdering av innkjøpsmakt, skal egen virksomhetens potensielle andel av kundens omsetning, samt attraktivitet som kunde, vurderes. Det stilles to pluss fem spørsmål. Det finnes ikke forhåndsdefinerte svar uten spørsmålene er tenkt som en sjekkliste som vil hjelpe deg å vurdere hvordan leverandører ser på dere som kunde. Ved å velge hvilken type som passer best vil vare-/tjenestegruppen automatisk plasseres inn i matrisen </a:t>
            </a:r>
            <a:endParaRPr lang="nb-NO" sz="1200" dirty="0"/>
          </a:p>
        </p:txBody>
      </p:sp>
      <p:sp>
        <p:nvSpPr>
          <p:cNvPr id="7" name="Date Placeholder 6"/>
          <p:cNvSpPr>
            <a:spLocks noGrp="1"/>
          </p:cNvSpPr>
          <p:nvPr>
            <p:ph type="dt" sz="half" idx="12"/>
          </p:nvPr>
        </p:nvSpPr>
        <p:spPr/>
        <p:txBody>
          <a:bodyPr/>
          <a:lstStyle/>
          <a:p>
            <a:fld id="{EF9D7317-4A4F-4977-8FD8-791E911E811F}" type="datetime1">
              <a:rPr lang="nb-NO" smtClean="0"/>
              <a:t>09.03.2014</a:t>
            </a:fld>
            <a:endParaRPr lang="nb-NO" dirty="0"/>
          </a:p>
        </p:txBody>
      </p:sp>
      <p:sp>
        <p:nvSpPr>
          <p:cNvPr id="8" name="Footer Placeholder 7"/>
          <p:cNvSpPr>
            <a:spLocks noGrp="1"/>
          </p:cNvSpPr>
          <p:nvPr>
            <p:ph type="ftr" sz="quarter" idx="13"/>
          </p:nvPr>
        </p:nvSpPr>
        <p:spPr/>
        <p:txBody>
          <a:bodyPr/>
          <a:lstStyle/>
          <a:p>
            <a:r>
              <a:rPr lang="nb-NO" smtClean="0"/>
              <a:t>Verktøy for leverandørkategorisering</a:t>
            </a:r>
            <a:endParaRPr lang="nb-NO"/>
          </a:p>
        </p:txBody>
      </p:sp>
    </p:spTree>
    <p:extLst>
      <p:ext uri="{BB962C8B-B14F-4D97-AF65-F5344CB8AC3E}">
        <p14:creationId xmlns:p14="http://schemas.microsoft.com/office/powerpoint/2010/main" val="3128792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5484" y="2282418"/>
            <a:ext cx="4774180" cy="2778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a:xfrm>
            <a:off x="395535" y="116632"/>
            <a:ext cx="8357940" cy="1143000"/>
          </a:xfrm>
        </p:spPr>
        <p:txBody>
          <a:bodyPr anchor="t"/>
          <a:lstStyle/>
          <a:p>
            <a:r>
              <a:rPr lang="nb-NO" sz="2000" dirty="0" smtClean="0"/>
              <a:t>Samlet gir analysene et godt utgangspunkt for videre strategiutvikling. </a:t>
            </a:r>
            <a:r>
              <a:rPr lang="nb-NO" sz="2000" dirty="0" smtClean="0">
                <a:solidFill>
                  <a:srgbClr val="000000"/>
                </a:solidFill>
              </a:rPr>
              <a:t>Ulike kombinasjoner gir grunnlag for ulike strategier hvilket vises på følgende sider</a:t>
            </a:r>
            <a:endParaRPr lang="nb-NO" sz="2000" dirty="0"/>
          </a:p>
        </p:txBody>
      </p:sp>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968" y="1962856"/>
            <a:ext cx="1664087" cy="90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1652" y="1962856"/>
            <a:ext cx="1664087" cy="90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1652" y="4371359"/>
            <a:ext cx="1664087" cy="90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967" y="4371359"/>
            <a:ext cx="1664087" cy="903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12"/>
          </p:nvPr>
        </p:nvSpPr>
        <p:spPr/>
        <p:txBody>
          <a:bodyPr/>
          <a:lstStyle/>
          <a:p>
            <a:fld id="{7CFBB13A-48E2-4241-BB87-2B36E531BA18}" type="datetime1">
              <a:rPr lang="nb-NO" smtClean="0"/>
              <a:t>09.03.2014</a:t>
            </a:fld>
            <a:endParaRPr lang="nb-NO" dirty="0"/>
          </a:p>
        </p:txBody>
      </p:sp>
      <p:sp>
        <p:nvSpPr>
          <p:cNvPr id="5" name="Footer Placeholder 4"/>
          <p:cNvSpPr>
            <a:spLocks noGrp="1"/>
          </p:cNvSpPr>
          <p:nvPr>
            <p:ph type="ftr" sz="quarter" idx="13"/>
          </p:nvPr>
        </p:nvSpPr>
        <p:spPr/>
        <p:txBody>
          <a:bodyPr/>
          <a:lstStyle/>
          <a:p>
            <a:r>
              <a:rPr lang="nb-NO" smtClean="0"/>
              <a:t>Verktøy for leverandørkategorisering</a:t>
            </a:r>
            <a:endParaRPr lang="nb-NO"/>
          </a:p>
        </p:txBody>
      </p:sp>
    </p:spTree>
    <p:custDataLst>
      <p:tags r:id="rId1"/>
    </p:custDataLst>
    <p:extLst>
      <p:ext uri="{BB962C8B-B14F-4D97-AF65-F5344CB8AC3E}">
        <p14:creationId xmlns:p14="http://schemas.microsoft.com/office/powerpoint/2010/main" val="535396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2304" y="1142545"/>
            <a:ext cx="1374095" cy="799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nchor="t"/>
          <a:lstStyle/>
          <a:p>
            <a:r>
              <a:rPr lang="nb-NO" sz="2000" dirty="0" smtClean="0"/>
              <a:t>Man anser selv kategorien for å være strategisk, og leverandørene anser deg for å være en…. </a:t>
            </a:r>
            <a:endParaRPr lang="nb-NO" sz="2000" dirty="0"/>
          </a:p>
        </p:txBody>
      </p:sp>
      <p:sp>
        <p:nvSpPr>
          <p:cNvPr id="82" name="Isosceles Triangle 81"/>
          <p:cNvSpPr/>
          <p:nvPr/>
        </p:nvSpPr>
        <p:spPr>
          <a:xfrm>
            <a:off x="1656525" y="1412776"/>
            <a:ext cx="6371859" cy="1186527"/>
          </a:xfrm>
          <a:prstGeom prst="triangle">
            <a:avLst>
              <a:gd name="adj" fmla="val 93462"/>
            </a:avLst>
          </a:prstGeom>
          <a:solidFill>
            <a:schemeClr val="bg1">
              <a:lumMod val="85000"/>
              <a:alpha val="50000"/>
            </a:schemeClr>
          </a:solidFill>
          <a:ln w="6350" algn="ctr">
            <a:noFill/>
            <a:miter lim="800000"/>
            <a:headEnd type="none" w="sm" len="sm"/>
            <a:tailEnd type="none" w="med" len="lg"/>
          </a:ln>
          <a:effectLst>
            <a:outerShdw dist="17961" dir="2700000" algn="ctr" rotWithShape="0">
              <a:srgbClr val="808080"/>
            </a:outerShdw>
          </a:effectLst>
        </p:spPr>
        <p:txBody>
          <a:bodyPr lIns="82058" tIns="41998" rIns="82058" bIns="41998"/>
          <a:lstStyle/>
          <a:p>
            <a:pPr defTabSz="820583">
              <a:lnSpc>
                <a:spcPct val="110000"/>
              </a:lnSpc>
            </a:pPr>
            <a:endParaRPr lang="nb-NO" sz="1600" kern="0" dirty="0">
              <a:solidFill>
                <a:srgbClr val="000000"/>
              </a:solidFill>
              <a:cs typeface="Arial" charset="0"/>
            </a:endParaRPr>
          </a:p>
        </p:txBody>
      </p:sp>
      <p:grpSp>
        <p:nvGrpSpPr>
          <p:cNvPr id="56" name="Group 20"/>
          <p:cNvGrpSpPr>
            <a:grpSpLocks/>
          </p:cNvGrpSpPr>
          <p:nvPr/>
        </p:nvGrpSpPr>
        <p:grpSpPr bwMode="auto">
          <a:xfrm>
            <a:off x="1258561" y="2392172"/>
            <a:ext cx="6841831" cy="3845140"/>
            <a:chOff x="349" y="946"/>
            <a:chExt cx="4692" cy="3084"/>
          </a:xfrm>
        </p:grpSpPr>
        <p:sp>
          <p:nvSpPr>
            <p:cNvPr id="57" name="Rectangle 8"/>
            <p:cNvSpPr>
              <a:spLocks noChangeArrowheads="1"/>
            </p:cNvSpPr>
            <p:nvPr/>
          </p:nvSpPr>
          <p:spPr bwMode="auto">
            <a:xfrm>
              <a:off x="625" y="1134"/>
              <a:ext cx="2165" cy="1260"/>
            </a:xfrm>
            <a:prstGeom prst="rect">
              <a:avLst/>
            </a:prstGeom>
            <a:solidFill>
              <a:srgbClr val="007A60"/>
            </a:solidFill>
            <a:ln w="9525">
              <a:solidFill>
                <a:srgbClr val="000000"/>
              </a:solidFill>
              <a:miter lim="800000"/>
              <a:headEnd/>
              <a:tailEnd/>
            </a:ln>
            <a:effectLst>
              <a:outerShdw dist="35921" dir="2700000" algn="ctr" rotWithShape="0">
                <a:srgbClr val="000000"/>
              </a:outerShdw>
            </a:effectLst>
          </p:spPr>
          <p:txBody>
            <a:bodyPr lIns="42918" tIns="42918" rIns="42918" bIns="42918" anchor="t"/>
            <a:lstStyle/>
            <a:p>
              <a:pPr algn="ctr" defTabSz="239337" eaLnBrk="1" fontAlgn="auto" hangingPunct="1">
                <a:spcBef>
                  <a:spcPts val="0"/>
                </a:spcBef>
                <a:spcAft>
                  <a:spcPts val="0"/>
                </a:spcAft>
                <a:buClr>
                  <a:srgbClr val="007A60"/>
                </a:buClr>
                <a:buSzPct val="55000"/>
                <a:defRPr/>
              </a:pPr>
              <a:endParaRPr lang="nb-NO" sz="2000" kern="0" dirty="0" smtClean="0">
                <a:solidFill>
                  <a:schemeClr val="bg1"/>
                </a:solidFill>
                <a:cs typeface="Arial" charset="0"/>
              </a:endParaRPr>
            </a:p>
            <a:p>
              <a:pPr algn="ctr" defTabSz="239337" eaLnBrk="1" fontAlgn="auto" hangingPunct="1">
                <a:spcBef>
                  <a:spcPts val="0"/>
                </a:spcBef>
                <a:spcAft>
                  <a:spcPts val="0"/>
                </a:spcAft>
                <a:buClr>
                  <a:srgbClr val="007A60"/>
                </a:buClr>
                <a:buSzPct val="55000"/>
                <a:defRPr/>
              </a:pPr>
              <a:endParaRPr lang="nb-NO" sz="2000" kern="0" dirty="0">
                <a:solidFill>
                  <a:schemeClr val="bg1"/>
                </a:solidFill>
                <a:cs typeface="Arial" charset="0"/>
              </a:endParaRPr>
            </a:p>
            <a:p>
              <a:pPr algn="ctr" defTabSz="239337" eaLnBrk="1" fontAlgn="auto" hangingPunct="1">
                <a:spcBef>
                  <a:spcPts val="0"/>
                </a:spcBef>
                <a:spcAft>
                  <a:spcPts val="0"/>
                </a:spcAft>
                <a:buClr>
                  <a:srgbClr val="007A60"/>
                </a:buClr>
                <a:buSzPct val="55000"/>
                <a:defRPr/>
              </a:pPr>
              <a:endParaRPr lang="nb-NO" sz="2000" kern="0" dirty="0" smtClean="0">
                <a:solidFill>
                  <a:schemeClr val="bg1"/>
                </a:solidFill>
                <a:cs typeface="Arial" charset="0"/>
              </a:endParaRPr>
            </a:p>
            <a:p>
              <a:pPr algn="ctr" defTabSz="239337" eaLnBrk="1" fontAlgn="auto" hangingPunct="1">
                <a:spcBef>
                  <a:spcPts val="0"/>
                </a:spcBef>
                <a:spcAft>
                  <a:spcPts val="0"/>
                </a:spcAft>
                <a:buClr>
                  <a:srgbClr val="007A60"/>
                </a:buClr>
                <a:buSzPct val="55000"/>
                <a:defRPr/>
              </a:pPr>
              <a:endParaRPr lang="nb-NO" sz="2000" kern="0" dirty="0" smtClean="0">
                <a:solidFill>
                  <a:schemeClr val="bg1"/>
                </a:solidFill>
                <a:cs typeface="Arial" charset="0"/>
              </a:endParaRPr>
            </a:p>
          </p:txBody>
        </p:sp>
        <p:sp>
          <p:nvSpPr>
            <p:cNvPr id="58" name="Rectangle 9"/>
            <p:cNvSpPr>
              <a:spLocks noChangeArrowheads="1"/>
            </p:cNvSpPr>
            <p:nvPr/>
          </p:nvSpPr>
          <p:spPr bwMode="auto">
            <a:xfrm>
              <a:off x="2861" y="1134"/>
              <a:ext cx="2165" cy="1347"/>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nchor="ctr"/>
            <a:lstStyle/>
            <a:p>
              <a:pPr algn="ctr" defTabSz="770721" eaLnBrk="1" fontAlgn="auto" hangingPunct="1">
                <a:spcBef>
                  <a:spcPts val="0"/>
                </a:spcBef>
                <a:spcAft>
                  <a:spcPts val="0"/>
                </a:spcAft>
                <a:buClr>
                  <a:srgbClr val="007A60"/>
                </a:buClr>
                <a:buSzPct val="55000"/>
                <a:defRPr/>
              </a:pPr>
              <a:endParaRPr lang="nb-NO" sz="1300" kern="0" baseline="0" dirty="0">
                <a:cs typeface="Arial" charset="0"/>
              </a:endParaRPr>
            </a:p>
            <a:p>
              <a:pPr algn="ctr" defTabSz="770721" eaLnBrk="1" fontAlgn="auto" hangingPunct="1">
                <a:spcBef>
                  <a:spcPts val="0"/>
                </a:spcBef>
                <a:spcAft>
                  <a:spcPts val="0"/>
                </a:spcAft>
                <a:buClr>
                  <a:srgbClr val="FFE400"/>
                </a:buClr>
                <a:buSzPct val="55000"/>
                <a:defRPr/>
              </a:pPr>
              <a:endParaRPr lang="nb-NO" sz="1700" kern="0" baseline="0" dirty="0">
                <a:solidFill>
                  <a:srgbClr val="000000"/>
                </a:solidFill>
                <a:cs typeface="Arial" charset="0"/>
              </a:endParaRPr>
            </a:p>
            <a:p>
              <a:pPr algn="ctr" defTabSz="770721" eaLnBrk="1" fontAlgn="auto" hangingPunct="1">
                <a:spcBef>
                  <a:spcPts val="0"/>
                </a:spcBef>
                <a:spcAft>
                  <a:spcPts val="0"/>
                </a:spcAft>
                <a:buClr>
                  <a:srgbClr val="FFE400"/>
                </a:buClr>
                <a:buSzPct val="55000"/>
                <a:defRPr/>
              </a:pPr>
              <a:r>
                <a:rPr lang="nb-NO" sz="1300" i="1" kern="0" baseline="0" dirty="0">
                  <a:solidFill>
                    <a:srgbClr val="000000"/>
                  </a:solidFill>
                  <a:cs typeface="Arial" charset="0"/>
                </a:rPr>
                <a:t/>
              </a:r>
              <a:br>
                <a:rPr lang="nb-NO" sz="1300" i="1" kern="0" baseline="0" dirty="0">
                  <a:solidFill>
                    <a:srgbClr val="000000"/>
                  </a:solidFill>
                  <a:cs typeface="Arial" charset="0"/>
                </a:rPr>
              </a:br>
              <a:endParaRPr lang="nb-NO" sz="1300" i="1" kern="0" baseline="0" dirty="0">
                <a:solidFill>
                  <a:srgbClr val="000000"/>
                </a:solidFill>
                <a:cs typeface="Arial" charset="0"/>
              </a:endParaRPr>
            </a:p>
          </p:txBody>
        </p:sp>
        <p:sp>
          <p:nvSpPr>
            <p:cNvPr id="59" name="Rectangle 10"/>
            <p:cNvSpPr>
              <a:spLocks noChangeArrowheads="1"/>
            </p:cNvSpPr>
            <p:nvPr/>
          </p:nvSpPr>
          <p:spPr bwMode="auto">
            <a:xfrm>
              <a:off x="636" y="2431"/>
              <a:ext cx="2165" cy="1260"/>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endParaRPr lang="nb-NO" sz="1700" kern="0" baseline="0" dirty="0">
                <a:solidFill>
                  <a:srgbClr val="000000"/>
                </a:solidFill>
                <a:cs typeface="Arial" charset="0"/>
              </a:endParaRPr>
            </a:p>
          </p:txBody>
        </p:sp>
        <p:sp>
          <p:nvSpPr>
            <p:cNvPr id="60" name="Rectangle 11"/>
            <p:cNvSpPr>
              <a:spLocks noChangeArrowheads="1"/>
            </p:cNvSpPr>
            <p:nvPr/>
          </p:nvSpPr>
          <p:spPr bwMode="auto">
            <a:xfrm>
              <a:off x="2861" y="2431"/>
              <a:ext cx="2165" cy="1260"/>
            </a:xfrm>
            <a:prstGeom prst="rect">
              <a:avLst/>
            </a:prstGeom>
            <a:solidFill>
              <a:srgbClr val="007A60"/>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endParaRPr lang="nb-NO" sz="1300" kern="0" baseline="0" dirty="0" smtClean="0">
                <a:solidFill>
                  <a:schemeClr val="bg1"/>
                </a:solidFill>
                <a:cs typeface="Arial" charset="0"/>
              </a:endParaRPr>
            </a:p>
            <a:p>
              <a:pPr algn="ctr" defTabSz="770721" eaLnBrk="1" fontAlgn="auto" hangingPunct="1">
                <a:spcBef>
                  <a:spcPts val="0"/>
                </a:spcBef>
                <a:spcAft>
                  <a:spcPts val="0"/>
                </a:spcAft>
                <a:defRPr/>
              </a:pPr>
              <a:endParaRPr lang="nb-NO" sz="1300" kern="0" baseline="0" dirty="0">
                <a:solidFill>
                  <a:schemeClr val="bg1"/>
                </a:solidFill>
                <a:cs typeface="Arial" charset="0"/>
              </a:endParaRPr>
            </a:p>
          </p:txBody>
        </p:sp>
        <p:sp>
          <p:nvSpPr>
            <p:cNvPr id="61" name="Text Box 12"/>
            <p:cNvSpPr txBox="1">
              <a:spLocks noChangeArrowheads="1"/>
            </p:cNvSpPr>
            <p:nvPr/>
          </p:nvSpPr>
          <p:spPr bwMode="auto">
            <a:xfrm>
              <a:off x="4295" y="3819"/>
              <a:ext cx="662" cy="153"/>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62" name="Text Box 13"/>
            <p:cNvSpPr txBox="1">
              <a:spLocks noChangeArrowheads="1"/>
            </p:cNvSpPr>
            <p:nvPr/>
          </p:nvSpPr>
          <p:spPr bwMode="auto">
            <a:xfrm rot="16200000">
              <a:off x="196" y="1099"/>
              <a:ext cx="486" cy="17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63" name="Text Box 14"/>
            <p:cNvSpPr txBox="1">
              <a:spLocks noChangeArrowheads="1"/>
            </p:cNvSpPr>
            <p:nvPr/>
          </p:nvSpPr>
          <p:spPr bwMode="auto">
            <a:xfrm>
              <a:off x="734" y="3821"/>
              <a:ext cx="498" cy="20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64" name="Text Box 15"/>
            <p:cNvSpPr txBox="1">
              <a:spLocks noChangeArrowheads="1"/>
            </p:cNvSpPr>
            <p:nvPr/>
          </p:nvSpPr>
          <p:spPr bwMode="auto">
            <a:xfrm rot="16200000">
              <a:off x="155" y="3508"/>
              <a:ext cx="589" cy="195"/>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65" name="Line 16"/>
            <p:cNvSpPr>
              <a:spLocks noChangeShapeType="1"/>
            </p:cNvSpPr>
            <p:nvPr/>
          </p:nvSpPr>
          <p:spPr bwMode="auto">
            <a:xfrm flipV="1">
              <a:off x="562" y="1194"/>
              <a:ext cx="0" cy="2437"/>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sp>
          <p:nvSpPr>
            <p:cNvPr id="66" name="Line 17"/>
            <p:cNvSpPr>
              <a:spLocks noChangeShapeType="1"/>
            </p:cNvSpPr>
            <p:nvPr/>
          </p:nvSpPr>
          <p:spPr bwMode="auto">
            <a:xfrm>
              <a:off x="661" y="3766"/>
              <a:ext cx="4380" cy="0"/>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grpSp>
      <p:sp>
        <p:nvSpPr>
          <p:cNvPr id="67" name="Rectangle 66"/>
          <p:cNvSpPr>
            <a:spLocks noGrp="1" noChangeArrowheads="1"/>
          </p:cNvSpPr>
          <p:nvPr/>
        </p:nvSpPr>
        <p:spPr bwMode="auto">
          <a:xfrm>
            <a:off x="1691680" y="2646809"/>
            <a:ext cx="3120528" cy="1557881"/>
          </a:xfrm>
          <a:prstGeom prst="rect">
            <a:avLst/>
          </a:prstGeom>
          <a:solidFill>
            <a:schemeClr val="accent1"/>
          </a:solidFill>
          <a:ln>
            <a:noFill/>
          </a:ln>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a:solidFill>
                  <a:schemeClr val="bg1"/>
                </a:solidFill>
              </a:rPr>
              <a:t>Kunde som kan utnyttes</a:t>
            </a:r>
          </a:p>
          <a:p>
            <a:pPr marL="0" indent="0" algn="ctr">
              <a:buNone/>
            </a:pPr>
            <a:endParaRPr lang="nb-NO" sz="1600" dirty="0" smtClean="0">
              <a:solidFill>
                <a:schemeClr val="bg1"/>
              </a:solidFill>
            </a:endParaRP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Redusere avhengighet og se etter alternative leverandører</a:t>
            </a: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Følg opp leverandør nøye  </a:t>
            </a:r>
          </a:p>
          <a:p>
            <a:pPr marL="0" indent="0" algn="ctr">
              <a:buNone/>
            </a:pPr>
            <a:endParaRPr lang="nb-NO" sz="1600" dirty="0">
              <a:solidFill>
                <a:schemeClr val="bg1"/>
              </a:solidFill>
            </a:endParaRPr>
          </a:p>
        </p:txBody>
      </p:sp>
      <p:sp>
        <p:nvSpPr>
          <p:cNvPr id="68" name="Rectangle 67"/>
          <p:cNvSpPr>
            <a:spLocks noGrp="1" noChangeArrowheads="1"/>
          </p:cNvSpPr>
          <p:nvPr/>
        </p:nvSpPr>
        <p:spPr bwMode="auto">
          <a:xfrm>
            <a:off x="4932040" y="2653778"/>
            <a:ext cx="3120528" cy="1570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Kjernekunde</a:t>
            </a:r>
          </a:p>
          <a:p>
            <a:pPr marL="0" indent="0">
              <a:buNone/>
            </a:pPr>
            <a:endParaRPr lang="nb-NO" sz="1600" dirty="0" smtClean="0"/>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Forsøk å inngå langtidsavtale med leverandør. </a:t>
            </a: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Starte prosjekter for kontinuerlig forbedring</a:t>
            </a:r>
          </a:p>
        </p:txBody>
      </p:sp>
      <p:sp>
        <p:nvSpPr>
          <p:cNvPr id="69" name="Rectangle 68"/>
          <p:cNvSpPr>
            <a:spLocks noGrp="1" noChangeArrowheads="1"/>
          </p:cNvSpPr>
          <p:nvPr/>
        </p:nvSpPr>
        <p:spPr bwMode="auto">
          <a:xfrm>
            <a:off x="1700930" y="4261197"/>
            <a:ext cx="3120528" cy="1556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Plagsom kunde</a:t>
            </a:r>
          </a:p>
          <a:p>
            <a:pPr marL="0" indent="0">
              <a:buNone/>
            </a:pPr>
            <a:endParaRPr lang="nb-NO" sz="1600" dirty="0" smtClean="0"/>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Forsøk å gjør deg selv mer attraktiv eller forsøk å bytt leverandør</a:t>
            </a: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(Svært risikabel situasjon)</a:t>
            </a:r>
          </a:p>
          <a:p>
            <a:pPr marL="0" indent="0" algn="ctr">
              <a:buNone/>
            </a:pPr>
            <a:endParaRPr lang="nb-NO" sz="1600" dirty="0">
              <a:solidFill>
                <a:schemeClr val="bg1"/>
              </a:solidFill>
            </a:endParaRPr>
          </a:p>
          <a:p>
            <a:pPr marL="0" indent="0" algn="ctr">
              <a:buNone/>
            </a:pPr>
            <a:endParaRPr lang="nb-NO" dirty="0"/>
          </a:p>
          <a:p>
            <a:pPr marL="0" indent="0" algn="ctr">
              <a:buNone/>
            </a:pPr>
            <a:endParaRPr lang="nb-NO" sz="1600" dirty="0" smtClean="0"/>
          </a:p>
        </p:txBody>
      </p:sp>
      <p:sp>
        <p:nvSpPr>
          <p:cNvPr id="70" name="Rectangle 69"/>
          <p:cNvSpPr>
            <a:spLocks noGrp="1" noChangeArrowheads="1"/>
          </p:cNvSpPr>
          <p:nvPr/>
        </p:nvSpPr>
        <p:spPr bwMode="auto">
          <a:xfrm>
            <a:off x="4959505" y="4271696"/>
            <a:ext cx="3120528" cy="1533568"/>
          </a:xfrm>
          <a:prstGeom prst="rect">
            <a:avLst/>
          </a:prstGeom>
          <a:solidFill>
            <a:schemeClr val="accent1"/>
          </a:solidFill>
          <a:ln>
            <a:noFill/>
          </a:ln>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solidFill>
                  <a:schemeClr val="bg1"/>
                </a:solidFill>
              </a:rPr>
              <a:t>Utviklingskunde</a:t>
            </a:r>
            <a:endParaRPr lang="nb-NO" dirty="0">
              <a:solidFill>
                <a:schemeClr val="bg1"/>
              </a:solidFill>
            </a:endParaRPr>
          </a:p>
          <a:p>
            <a:pPr marL="0" indent="0" algn="ctr">
              <a:buNone/>
            </a:pPr>
            <a:endParaRPr lang="nb-NO" sz="1600" dirty="0" smtClean="0">
              <a:solidFill>
                <a:schemeClr val="bg1"/>
              </a:solidFill>
            </a:endParaRP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Forsøk å inngå partnerskapsavtaler innen forskning og utvikling </a:t>
            </a:r>
          </a:p>
        </p:txBody>
      </p:sp>
      <p:sp>
        <p:nvSpPr>
          <p:cNvPr id="71" name="Rectangle 19"/>
          <p:cNvSpPr>
            <a:spLocks noChangeArrowheads="1"/>
          </p:cNvSpPr>
          <p:nvPr/>
        </p:nvSpPr>
        <p:spPr bwMode="auto">
          <a:xfrm>
            <a:off x="3547987" y="5949280"/>
            <a:ext cx="2840010" cy="283492"/>
          </a:xfrm>
          <a:prstGeom prst="rect">
            <a:avLst/>
          </a:prstGeom>
          <a:noFill/>
          <a:ln w="9525">
            <a:noFill/>
            <a:miter lim="800000"/>
            <a:headEnd/>
            <a:tailEnd/>
          </a:ln>
        </p:spPr>
        <p:txBody>
          <a:bodyPr wrap="square"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attraktivitet</a:t>
            </a:r>
            <a:endParaRPr lang="nb-NO" sz="1300" i="1" kern="0" baseline="0" dirty="0">
              <a:solidFill>
                <a:sysClr val="windowText" lastClr="000000"/>
              </a:solidFill>
            </a:endParaRPr>
          </a:p>
        </p:txBody>
      </p:sp>
      <p:sp>
        <p:nvSpPr>
          <p:cNvPr id="72" name="Rectangle 19"/>
          <p:cNvSpPr>
            <a:spLocks noChangeArrowheads="1"/>
          </p:cNvSpPr>
          <p:nvPr/>
        </p:nvSpPr>
        <p:spPr bwMode="auto">
          <a:xfrm rot="16200000">
            <a:off x="-13812" y="4054373"/>
            <a:ext cx="2686365" cy="283492"/>
          </a:xfrm>
          <a:prstGeom prst="rect">
            <a:avLst/>
          </a:prstGeom>
          <a:noFill/>
          <a:ln w="9525">
            <a:noFill/>
            <a:miter lim="800000"/>
            <a:headEnd/>
            <a:tailEnd/>
          </a:ln>
        </p:spPr>
        <p:txBody>
          <a:bodyPr wrap="square"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
            </a:r>
            <a:r>
              <a:rPr lang="nb-NO" sz="1300" i="1" kern="0" baseline="0" dirty="0">
                <a:solidFill>
                  <a:sysClr val="windowText" lastClr="000000"/>
                </a:solidFill>
              </a:rPr>
              <a:t>andel av totalomsetning </a:t>
            </a:r>
          </a:p>
        </p:txBody>
      </p:sp>
      <p:sp>
        <p:nvSpPr>
          <p:cNvPr id="2" name="Date Placeholder 1"/>
          <p:cNvSpPr>
            <a:spLocks noGrp="1"/>
          </p:cNvSpPr>
          <p:nvPr>
            <p:ph type="dt" sz="half" idx="10"/>
          </p:nvPr>
        </p:nvSpPr>
        <p:spPr/>
        <p:txBody>
          <a:bodyPr/>
          <a:lstStyle/>
          <a:p>
            <a:fld id="{B651ED35-C265-441B-813E-BA1439B444E7}" type="datetime1">
              <a:rPr lang="nb-NO" smtClean="0"/>
              <a:t>09.03.2014</a:t>
            </a:fld>
            <a:endParaRPr lang="nb-NO" dirty="0"/>
          </a:p>
        </p:txBody>
      </p:sp>
      <p:sp>
        <p:nvSpPr>
          <p:cNvPr id="4" name="Footer Placeholder 3"/>
          <p:cNvSpPr>
            <a:spLocks noGrp="1"/>
          </p:cNvSpPr>
          <p:nvPr>
            <p:ph type="ftr" sz="quarter" idx="11"/>
          </p:nvPr>
        </p:nvSpPr>
        <p:spPr/>
        <p:txBody>
          <a:bodyPr/>
          <a:lstStyle/>
          <a:p>
            <a:r>
              <a:rPr lang="nb-NO" smtClean="0"/>
              <a:t>Verktøy for leverandørkategorisering</a:t>
            </a:r>
            <a:endParaRPr lang="nb-NO"/>
          </a:p>
        </p:txBody>
      </p:sp>
    </p:spTree>
    <p:custDataLst>
      <p:tags r:id="rId1"/>
    </p:custDataLst>
    <p:extLst>
      <p:ext uri="{BB962C8B-B14F-4D97-AF65-F5344CB8AC3E}">
        <p14:creationId xmlns:p14="http://schemas.microsoft.com/office/powerpoint/2010/main" val="2694886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13" y="1142544"/>
            <a:ext cx="1374095" cy="799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nchor="t"/>
          <a:lstStyle/>
          <a:p>
            <a:r>
              <a:rPr lang="nb-NO" sz="2000" dirty="0"/>
              <a:t>Man anser selv kategorien for å være </a:t>
            </a:r>
            <a:r>
              <a:rPr lang="nb-NO" sz="2000" dirty="0" smtClean="0"/>
              <a:t>en volumkjøpskategori, og </a:t>
            </a:r>
            <a:r>
              <a:rPr lang="nb-NO" sz="2000" dirty="0"/>
              <a:t>leverandørene anser deg for å være en</a:t>
            </a:r>
            <a:r>
              <a:rPr lang="nb-NO" sz="2000" dirty="0" smtClean="0"/>
              <a:t>…</a:t>
            </a:r>
            <a:endParaRPr lang="nb-NO" dirty="0"/>
          </a:p>
        </p:txBody>
      </p:sp>
      <p:sp>
        <p:nvSpPr>
          <p:cNvPr id="82" name="Isosceles Triangle 81"/>
          <p:cNvSpPr/>
          <p:nvPr/>
        </p:nvSpPr>
        <p:spPr>
          <a:xfrm>
            <a:off x="1656525" y="1412776"/>
            <a:ext cx="6371859" cy="1186527"/>
          </a:xfrm>
          <a:prstGeom prst="triangle">
            <a:avLst>
              <a:gd name="adj" fmla="val 85786"/>
            </a:avLst>
          </a:prstGeom>
          <a:solidFill>
            <a:schemeClr val="bg1">
              <a:lumMod val="85000"/>
              <a:alpha val="50000"/>
            </a:schemeClr>
          </a:solidFill>
          <a:ln w="6350" algn="ctr">
            <a:noFill/>
            <a:miter lim="800000"/>
            <a:headEnd type="none" w="sm" len="sm"/>
            <a:tailEnd type="none" w="med" len="lg"/>
          </a:ln>
          <a:effectLst>
            <a:outerShdw dist="17961" dir="2700000" algn="ctr" rotWithShape="0">
              <a:srgbClr val="808080"/>
            </a:outerShdw>
          </a:effectLst>
        </p:spPr>
        <p:txBody>
          <a:bodyPr lIns="82058" tIns="41998" rIns="82058" bIns="41998"/>
          <a:lstStyle/>
          <a:p>
            <a:pPr defTabSz="820583">
              <a:lnSpc>
                <a:spcPct val="110000"/>
              </a:lnSpc>
            </a:pPr>
            <a:endParaRPr lang="nb-NO" sz="1600" kern="0" dirty="0">
              <a:solidFill>
                <a:srgbClr val="000000"/>
              </a:solidFill>
              <a:cs typeface="Arial" charset="0"/>
            </a:endParaRPr>
          </a:p>
        </p:txBody>
      </p:sp>
      <p:grpSp>
        <p:nvGrpSpPr>
          <p:cNvPr id="56" name="Group 20"/>
          <p:cNvGrpSpPr>
            <a:grpSpLocks/>
          </p:cNvGrpSpPr>
          <p:nvPr/>
        </p:nvGrpSpPr>
        <p:grpSpPr bwMode="auto">
          <a:xfrm>
            <a:off x="1219675" y="2403979"/>
            <a:ext cx="6841831" cy="3845140"/>
            <a:chOff x="349" y="946"/>
            <a:chExt cx="4692" cy="3084"/>
          </a:xfrm>
        </p:grpSpPr>
        <p:sp>
          <p:nvSpPr>
            <p:cNvPr id="57" name="Rectangle 8"/>
            <p:cNvSpPr>
              <a:spLocks noChangeArrowheads="1"/>
            </p:cNvSpPr>
            <p:nvPr/>
          </p:nvSpPr>
          <p:spPr bwMode="auto">
            <a:xfrm>
              <a:off x="654" y="1134"/>
              <a:ext cx="2165" cy="1260"/>
            </a:xfrm>
            <a:prstGeom prst="rect">
              <a:avLst/>
            </a:prstGeom>
            <a:solidFill>
              <a:schemeClr val="accent1"/>
            </a:solidFill>
            <a:ln w="9525">
              <a:solidFill>
                <a:srgbClr val="000000"/>
              </a:solidFill>
              <a:miter lim="800000"/>
              <a:headEnd/>
              <a:tailEnd/>
            </a:ln>
            <a:effectLst>
              <a:outerShdw dist="35921" dir="2700000" algn="ctr" rotWithShape="0">
                <a:srgbClr val="000000"/>
              </a:outerShdw>
            </a:effectLst>
          </p:spPr>
          <p:txBody>
            <a:bodyPr lIns="42918" tIns="42918" rIns="42918" bIns="42918" anchor="t"/>
            <a:lstStyle/>
            <a:p>
              <a:pPr marL="0" indent="0" algn="ctr">
                <a:buNone/>
              </a:pPr>
              <a:r>
                <a:rPr lang="nb-NO" dirty="0" smtClean="0">
                  <a:solidFill>
                    <a:schemeClr val="bg1"/>
                  </a:solidFill>
                  <a:latin typeface="+mn-lt"/>
                </a:rPr>
                <a:t>Kunde </a:t>
              </a:r>
              <a:r>
                <a:rPr lang="nb-NO" dirty="0">
                  <a:solidFill>
                    <a:schemeClr val="bg1"/>
                  </a:solidFill>
                  <a:latin typeface="+mn-lt"/>
                </a:rPr>
                <a:t>som kan utnyttes</a:t>
              </a:r>
            </a:p>
            <a:p>
              <a:pPr marL="0" indent="0" algn="ctr">
                <a:buNone/>
              </a:pPr>
              <a:endParaRPr lang="nb-NO" sz="2000" dirty="0">
                <a:solidFill>
                  <a:schemeClr val="bg1"/>
                </a:solidFill>
              </a:endParaRPr>
            </a:p>
            <a:p>
              <a:pPr marL="0" indent="0" defTabSz="239337" fontAlgn="auto">
                <a:spcBef>
                  <a:spcPts val="0"/>
                </a:spcBef>
                <a:spcAft>
                  <a:spcPts val="0"/>
                </a:spcAft>
                <a:buClr>
                  <a:srgbClr val="007A60"/>
                </a:buClr>
                <a:buSzPct val="55000"/>
                <a:buNone/>
                <a:defRPr/>
              </a:pPr>
              <a:r>
                <a:rPr lang="nb-NO" sz="1000" kern="0" dirty="0">
                  <a:solidFill>
                    <a:schemeClr val="bg1"/>
                  </a:solidFill>
                </a:rPr>
                <a:t>Undersøk markedskonformitet </a:t>
              </a:r>
            </a:p>
            <a:p>
              <a:pPr marL="0" indent="0" defTabSz="239337" fontAlgn="auto">
                <a:spcBef>
                  <a:spcPts val="0"/>
                </a:spcBef>
                <a:spcAft>
                  <a:spcPts val="0"/>
                </a:spcAft>
                <a:buClr>
                  <a:srgbClr val="007A60"/>
                </a:buClr>
                <a:buSzPct val="55000"/>
                <a:buNone/>
                <a:defRPr/>
              </a:pPr>
              <a:r>
                <a:rPr lang="nb-NO" sz="1000" kern="0" dirty="0">
                  <a:solidFill>
                    <a:schemeClr val="bg1"/>
                  </a:solidFill>
                </a:rPr>
                <a:t>Forsøk å finne andre leverandører </a:t>
              </a:r>
            </a:p>
          </p:txBody>
        </p:sp>
        <p:sp>
          <p:nvSpPr>
            <p:cNvPr id="58" name="Rectangle 9"/>
            <p:cNvSpPr>
              <a:spLocks noChangeArrowheads="1"/>
            </p:cNvSpPr>
            <p:nvPr/>
          </p:nvSpPr>
          <p:spPr bwMode="auto">
            <a:xfrm>
              <a:off x="2861" y="1134"/>
              <a:ext cx="2165" cy="1347"/>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nchor="ctr"/>
            <a:lstStyle/>
            <a:p>
              <a:pPr algn="ctr" defTabSz="770721" eaLnBrk="1" fontAlgn="auto" hangingPunct="1">
                <a:spcBef>
                  <a:spcPts val="0"/>
                </a:spcBef>
                <a:spcAft>
                  <a:spcPts val="0"/>
                </a:spcAft>
                <a:buClr>
                  <a:srgbClr val="007A60"/>
                </a:buClr>
                <a:buSzPct val="55000"/>
                <a:defRPr/>
              </a:pPr>
              <a:endParaRPr lang="nb-NO" sz="1300" kern="0" baseline="0" dirty="0">
                <a:cs typeface="Arial" charset="0"/>
              </a:endParaRPr>
            </a:p>
            <a:p>
              <a:pPr algn="ctr" defTabSz="770721" eaLnBrk="1" fontAlgn="auto" hangingPunct="1">
                <a:spcBef>
                  <a:spcPts val="0"/>
                </a:spcBef>
                <a:spcAft>
                  <a:spcPts val="0"/>
                </a:spcAft>
                <a:buClr>
                  <a:srgbClr val="FFE400"/>
                </a:buClr>
                <a:buSzPct val="55000"/>
                <a:defRPr/>
              </a:pPr>
              <a:endParaRPr lang="nb-NO" sz="1700" kern="0" baseline="0" dirty="0">
                <a:solidFill>
                  <a:srgbClr val="000000"/>
                </a:solidFill>
                <a:cs typeface="Arial" charset="0"/>
              </a:endParaRPr>
            </a:p>
            <a:p>
              <a:pPr algn="ctr" defTabSz="770721" eaLnBrk="1" fontAlgn="auto" hangingPunct="1">
                <a:spcBef>
                  <a:spcPts val="0"/>
                </a:spcBef>
                <a:spcAft>
                  <a:spcPts val="0"/>
                </a:spcAft>
                <a:buClr>
                  <a:srgbClr val="FFE400"/>
                </a:buClr>
                <a:buSzPct val="55000"/>
                <a:defRPr/>
              </a:pPr>
              <a:r>
                <a:rPr lang="nb-NO" sz="1300" i="1" kern="0" baseline="0" dirty="0">
                  <a:solidFill>
                    <a:srgbClr val="000000"/>
                  </a:solidFill>
                  <a:cs typeface="Arial" charset="0"/>
                </a:rPr>
                <a:t/>
              </a:r>
              <a:br>
                <a:rPr lang="nb-NO" sz="1300" i="1" kern="0" baseline="0" dirty="0">
                  <a:solidFill>
                    <a:srgbClr val="000000"/>
                  </a:solidFill>
                  <a:cs typeface="Arial" charset="0"/>
                </a:rPr>
              </a:br>
              <a:endParaRPr lang="nb-NO" sz="1300" i="1" kern="0" baseline="0" dirty="0">
                <a:solidFill>
                  <a:srgbClr val="000000"/>
                </a:solidFill>
                <a:cs typeface="Arial" charset="0"/>
              </a:endParaRPr>
            </a:p>
          </p:txBody>
        </p:sp>
        <p:sp>
          <p:nvSpPr>
            <p:cNvPr id="59" name="Rectangle 10"/>
            <p:cNvSpPr>
              <a:spLocks noChangeArrowheads="1"/>
            </p:cNvSpPr>
            <p:nvPr/>
          </p:nvSpPr>
          <p:spPr bwMode="auto">
            <a:xfrm>
              <a:off x="636" y="2422"/>
              <a:ext cx="2165" cy="1260"/>
            </a:xfrm>
            <a:prstGeom prst="rect">
              <a:avLst/>
            </a:prstGeom>
            <a:solidFill>
              <a:srgbClr val="FFE400"/>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endParaRPr lang="nb-NO" sz="1700" kern="0" baseline="0" dirty="0">
                <a:solidFill>
                  <a:srgbClr val="000000"/>
                </a:solidFill>
                <a:cs typeface="Arial" charset="0"/>
              </a:endParaRPr>
            </a:p>
          </p:txBody>
        </p:sp>
        <p:sp>
          <p:nvSpPr>
            <p:cNvPr id="60" name="Rectangle 11"/>
            <p:cNvSpPr>
              <a:spLocks noChangeArrowheads="1"/>
            </p:cNvSpPr>
            <p:nvPr/>
          </p:nvSpPr>
          <p:spPr bwMode="auto">
            <a:xfrm>
              <a:off x="2861" y="2431"/>
              <a:ext cx="2165" cy="1260"/>
            </a:xfrm>
            <a:prstGeom prst="rect">
              <a:avLst/>
            </a:prstGeom>
            <a:solidFill>
              <a:srgbClr val="007A60"/>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endParaRPr lang="nb-NO" sz="1300" kern="0" baseline="0" dirty="0" smtClean="0">
                <a:solidFill>
                  <a:schemeClr val="bg1"/>
                </a:solidFill>
                <a:cs typeface="Arial" charset="0"/>
              </a:endParaRPr>
            </a:p>
            <a:p>
              <a:pPr algn="ctr" defTabSz="770721" eaLnBrk="1" fontAlgn="auto" hangingPunct="1">
                <a:spcBef>
                  <a:spcPts val="0"/>
                </a:spcBef>
                <a:spcAft>
                  <a:spcPts val="0"/>
                </a:spcAft>
                <a:defRPr/>
              </a:pPr>
              <a:endParaRPr lang="nb-NO" sz="1300" kern="0" baseline="0" dirty="0">
                <a:solidFill>
                  <a:schemeClr val="bg1"/>
                </a:solidFill>
                <a:cs typeface="Arial" charset="0"/>
              </a:endParaRPr>
            </a:p>
          </p:txBody>
        </p:sp>
        <p:sp>
          <p:nvSpPr>
            <p:cNvPr id="61" name="Text Box 12"/>
            <p:cNvSpPr txBox="1">
              <a:spLocks noChangeArrowheads="1"/>
            </p:cNvSpPr>
            <p:nvPr/>
          </p:nvSpPr>
          <p:spPr bwMode="auto">
            <a:xfrm>
              <a:off x="4295" y="3819"/>
              <a:ext cx="662" cy="153"/>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62" name="Text Box 13"/>
            <p:cNvSpPr txBox="1">
              <a:spLocks noChangeArrowheads="1"/>
            </p:cNvSpPr>
            <p:nvPr/>
          </p:nvSpPr>
          <p:spPr bwMode="auto">
            <a:xfrm rot="16200000">
              <a:off x="196" y="1099"/>
              <a:ext cx="486" cy="17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63" name="Text Box 14"/>
            <p:cNvSpPr txBox="1">
              <a:spLocks noChangeArrowheads="1"/>
            </p:cNvSpPr>
            <p:nvPr/>
          </p:nvSpPr>
          <p:spPr bwMode="auto">
            <a:xfrm>
              <a:off x="734" y="3821"/>
              <a:ext cx="498" cy="20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64" name="Text Box 15"/>
            <p:cNvSpPr txBox="1">
              <a:spLocks noChangeArrowheads="1"/>
            </p:cNvSpPr>
            <p:nvPr/>
          </p:nvSpPr>
          <p:spPr bwMode="auto">
            <a:xfrm rot="16200000">
              <a:off x="155" y="3508"/>
              <a:ext cx="589" cy="195"/>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65" name="Line 16"/>
            <p:cNvSpPr>
              <a:spLocks noChangeShapeType="1"/>
            </p:cNvSpPr>
            <p:nvPr/>
          </p:nvSpPr>
          <p:spPr bwMode="auto">
            <a:xfrm flipV="1">
              <a:off x="562" y="1194"/>
              <a:ext cx="0" cy="2437"/>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sp>
          <p:nvSpPr>
            <p:cNvPr id="66" name="Line 17"/>
            <p:cNvSpPr>
              <a:spLocks noChangeShapeType="1"/>
            </p:cNvSpPr>
            <p:nvPr/>
          </p:nvSpPr>
          <p:spPr bwMode="auto">
            <a:xfrm>
              <a:off x="661" y="3766"/>
              <a:ext cx="4380" cy="0"/>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grpSp>
      <p:sp>
        <p:nvSpPr>
          <p:cNvPr id="67" name="Rectangle 66"/>
          <p:cNvSpPr>
            <a:spLocks noGrp="1" noChangeArrowheads="1"/>
          </p:cNvSpPr>
          <p:nvPr/>
        </p:nvSpPr>
        <p:spPr bwMode="auto">
          <a:xfrm>
            <a:off x="1625005" y="2706175"/>
            <a:ext cx="3120528" cy="1557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endParaRPr lang="nb-NO" sz="1600" dirty="0">
              <a:solidFill>
                <a:schemeClr val="bg1"/>
              </a:solidFill>
            </a:endParaRPr>
          </a:p>
        </p:txBody>
      </p:sp>
      <p:sp>
        <p:nvSpPr>
          <p:cNvPr id="68" name="Rectangle 67"/>
          <p:cNvSpPr>
            <a:spLocks noGrp="1" noChangeArrowheads="1"/>
          </p:cNvSpPr>
          <p:nvPr/>
        </p:nvSpPr>
        <p:spPr bwMode="auto">
          <a:xfrm>
            <a:off x="4865365" y="2691878"/>
            <a:ext cx="3120528" cy="1570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Kjernekunde</a:t>
            </a:r>
          </a:p>
          <a:p>
            <a:pPr marL="0" indent="0" algn="ctr">
              <a:buNone/>
            </a:pPr>
            <a:endParaRPr lang="nb-NO" sz="1600" dirty="0" smtClean="0"/>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Vurdere potensial for felles gevinster ved tettere samarbeid</a:t>
            </a: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Forsøk å opprettholde langsiktig forhold til leverandør</a:t>
            </a:r>
          </a:p>
        </p:txBody>
      </p:sp>
      <p:sp>
        <p:nvSpPr>
          <p:cNvPr id="69" name="Rectangle 68"/>
          <p:cNvSpPr>
            <a:spLocks noGrp="1" noChangeArrowheads="1"/>
          </p:cNvSpPr>
          <p:nvPr/>
        </p:nvSpPr>
        <p:spPr bwMode="auto">
          <a:xfrm>
            <a:off x="1646271" y="4255481"/>
            <a:ext cx="3159521" cy="1556633"/>
          </a:xfrm>
          <a:prstGeom prst="rect">
            <a:avLst/>
          </a:prstGeom>
          <a:solidFill>
            <a:schemeClr val="bg1">
              <a:lumMod val="85000"/>
            </a:schemeClr>
          </a:solidFill>
          <a:ln>
            <a:noFill/>
          </a:ln>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Plagsom kunde</a:t>
            </a:r>
          </a:p>
          <a:p>
            <a:pPr marL="0" indent="0" algn="ctr">
              <a:buNone/>
            </a:pPr>
            <a:endParaRPr lang="nb-NO" sz="1600" dirty="0">
              <a:solidFill>
                <a:schemeClr val="bg1"/>
              </a:solidFill>
            </a:endParaRP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Forsøk å bytte ut leverandør eller samle volum for å bli mer attraktiv. </a:t>
            </a: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Se etter alternative leverandører</a:t>
            </a: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Finn ut hvordan relasjonen kan bedres</a:t>
            </a:r>
          </a:p>
          <a:p>
            <a:pPr marL="0" indent="0" algn="ctr">
              <a:buNone/>
            </a:pPr>
            <a:endParaRPr lang="nb-NO" sz="1600" dirty="0" smtClean="0"/>
          </a:p>
        </p:txBody>
      </p:sp>
      <p:sp>
        <p:nvSpPr>
          <p:cNvPr id="70" name="Rectangle 69"/>
          <p:cNvSpPr>
            <a:spLocks noGrp="1" noChangeArrowheads="1"/>
          </p:cNvSpPr>
          <p:nvPr/>
        </p:nvSpPr>
        <p:spPr bwMode="auto">
          <a:xfrm>
            <a:off x="4903463" y="4277897"/>
            <a:ext cx="3120528" cy="1533568"/>
          </a:xfrm>
          <a:prstGeom prst="rect">
            <a:avLst/>
          </a:prstGeom>
          <a:solidFill>
            <a:schemeClr val="accent1"/>
          </a:solidFill>
          <a:ln>
            <a:noFill/>
          </a:ln>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solidFill>
                  <a:schemeClr val="bg1"/>
                </a:solidFill>
              </a:rPr>
              <a:t>Utviklingskunde</a:t>
            </a:r>
            <a:endParaRPr lang="nb-NO" dirty="0">
              <a:solidFill>
                <a:schemeClr val="bg1"/>
              </a:solidFill>
            </a:endParaRPr>
          </a:p>
          <a:p>
            <a:pPr marL="0" indent="0" algn="ctr">
              <a:buNone/>
            </a:pPr>
            <a:endParaRPr lang="nb-NO" sz="1600" dirty="0">
              <a:solidFill>
                <a:schemeClr val="bg1"/>
              </a:solidFill>
            </a:endParaRP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Forsøk å finne felles interesseområder</a:t>
            </a: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Bruk verdien, og se på mulighet for å samle volum hos leverandør</a:t>
            </a:r>
          </a:p>
          <a:p>
            <a:pPr marL="0" indent="0" algn="ctr">
              <a:buNone/>
            </a:pPr>
            <a:endParaRPr lang="nb-NO" sz="1600" dirty="0" smtClean="0">
              <a:solidFill>
                <a:schemeClr val="bg1"/>
              </a:solidFill>
            </a:endParaRPr>
          </a:p>
        </p:txBody>
      </p:sp>
      <p:sp>
        <p:nvSpPr>
          <p:cNvPr id="28" name="Rectangle 19"/>
          <p:cNvSpPr>
            <a:spLocks noChangeArrowheads="1"/>
          </p:cNvSpPr>
          <p:nvPr/>
        </p:nvSpPr>
        <p:spPr bwMode="auto">
          <a:xfrm>
            <a:off x="3481312" y="5987380"/>
            <a:ext cx="2840010" cy="283492"/>
          </a:xfrm>
          <a:prstGeom prst="rect">
            <a:avLst/>
          </a:prstGeom>
          <a:noFill/>
          <a:ln w="9525">
            <a:noFill/>
            <a:miter lim="800000"/>
            <a:headEnd/>
            <a:tailEnd/>
          </a:ln>
        </p:spPr>
        <p:txBody>
          <a:bodyPr wrap="square"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attraktivitet</a:t>
            </a:r>
            <a:endParaRPr lang="nb-NO" sz="1300" i="1" kern="0" baseline="0" dirty="0">
              <a:solidFill>
                <a:sysClr val="windowText" lastClr="000000"/>
              </a:solidFill>
            </a:endParaRPr>
          </a:p>
        </p:txBody>
      </p:sp>
      <p:sp>
        <p:nvSpPr>
          <p:cNvPr id="29" name="Rectangle 19"/>
          <p:cNvSpPr>
            <a:spLocks noChangeArrowheads="1"/>
          </p:cNvSpPr>
          <p:nvPr/>
        </p:nvSpPr>
        <p:spPr bwMode="auto">
          <a:xfrm rot="16200000">
            <a:off x="-80487" y="4092473"/>
            <a:ext cx="2686365" cy="283492"/>
          </a:xfrm>
          <a:prstGeom prst="rect">
            <a:avLst/>
          </a:prstGeom>
          <a:noFill/>
          <a:ln w="9525">
            <a:noFill/>
            <a:miter lim="800000"/>
            <a:headEnd/>
            <a:tailEnd/>
          </a:ln>
        </p:spPr>
        <p:txBody>
          <a:bodyPr wrap="square"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
            </a:r>
            <a:r>
              <a:rPr lang="nb-NO" sz="1300" i="1" kern="0" baseline="0" dirty="0">
                <a:solidFill>
                  <a:sysClr val="windowText" lastClr="000000"/>
                </a:solidFill>
              </a:rPr>
              <a:t>andel av totalomsetning </a:t>
            </a:r>
          </a:p>
        </p:txBody>
      </p:sp>
      <p:sp>
        <p:nvSpPr>
          <p:cNvPr id="2" name="Date Placeholder 1"/>
          <p:cNvSpPr>
            <a:spLocks noGrp="1"/>
          </p:cNvSpPr>
          <p:nvPr>
            <p:ph type="dt" sz="half" idx="10"/>
          </p:nvPr>
        </p:nvSpPr>
        <p:spPr/>
        <p:txBody>
          <a:bodyPr/>
          <a:lstStyle/>
          <a:p>
            <a:fld id="{FA7E3958-4CDF-4224-98F8-9515E9CD201D}" type="datetime1">
              <a:rPr lang="nb-NO" smtClean="0"/>
              <a:t>09.03.2014</a:t>
            </a:fld>
            <a:endParaRPr lang="nb-NO" dirty="0"/>
          </a:p>
        </p:txBody>
      </p:sp>
      <p:sp>
        <p:nvSpPr>
          <p:cNvPr id="4" name="Footer Placeholder 3"/>
          <p:cNvSpPr>
            <a:spLocks noGrp="1"/>
          </p:cNvSpPr>
          <p:nvPr>
            <p:ph type="ftr" sz="quarter" idx="11"/>
          </p:nvPr>
        </p:nvSpPr>
        <p:spPr/>
        <p:txBody>
          <a:bodyPr/>
          <a:lstStyle/>
          <a:p>
            <a:r>
              <a:rPr lang="nb-NO" smtClean="0"/>
              <a:t>Verktøy for leverandørkategorisering</a:t>
            </a:r>
            <a:endParaRPr lang="nb-NO"/>
          </a:p>
        </p:txBody>
      </p:sp>
    </p:spTree>
    <p:custDataLst>
      <p:tags r:id="rId1"/>
    </p:custDataLst>
    <p:extLst>
      <p:ext uri="{BB962C8B-B14F-4D97-AF65-F5344CB8AC3E}">
        <p14:creationId xmlns:p14="http://schemas.microsoft.com/office/powerpoint/2010/main" val="3234336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2304" y="1142545"/>
            <a:ext cx="1374095" cy="799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nchor="t"/>
          <a:lstStyle/>
          <a:p>
            <a:r>
              <a:rPr lang="nb-NO" sz="2000" dirty="0"/>
              <a:t>Man anser selv kategorien for å være en </a:t>
            </a:r>
            <a:r>
              <a:rPr lang="nb-NO" sz="2000" dirty="0" smtClean="0"/>
              <a:t>flaskehalskategori</a:t>
            </a:r>
            <a:r>
              <a:rPr lang="nb-NO" sz="2000" dirty="0"/>
              <a:t>, og leverandørene anser deg for å være en…</a:t>
            </a:r>
            <a:endParaRPr lang="nb-NO" dirty="0"/>
          </a:p>
        </p:txBody>
      </p:sp>
      <p:sp>
        <p:nvSpPr>
          <p:cNvPr id="82" name="Isosceles Triangle 81"/>
          <p:cNvSpPr/>
          <p:nvPr/>
        </p:nvSpPr>
        <p:spPr>
          <a:xfrm>
            <a:off x="1656525" y="1700809"/>
            <a:ext cx="6371859" cy="898494"/>
          </a:xfrm>
          <a:prstGeom prst="triangle">
            <a:avLst>
              <a:gd name="adj" fmla="val 93462"/>
            </a:avLst>
          </a:prstGeom>
          <a:solidFill>
            <a:schemeClr val="bg1">
              <a:lumMod val="85000"/>
              <a:alpha val="50000"/>
            </a:schemeClr>
          </a:solidFill>
          <a:ln w="6350" algn="ctr">
            <a:noFill/>
            <a:miter lim="800000"/>
            <a:headEnd type="none" w="sm" len="sm"/>
            <a:tailEnd type="none" w="med" len="lg"/>
          </a:ln>
          <a:effectLst>
            <a:outerShdw dist="17961" dir="2700000" algn="ctr" rotWithShape="0">
              <a:srgbClr val="808080"/>
            </a:outerShdw>
          </a:effectLst>
        </p:spPr>
        <p:txBody>
          <a:bodyPr lIns="82058" tIns="41998" rIns="82058" bIns="41998"/>
          <a:lstStyle/>
          <a:p>
            <a:pPr defTabSz="820583">
              <a:lnSpc>
                <a:spcPct val="110000"/>
              </a:lnSpc>
            </a:pPr>
            <a:endParaRPr lang="nb-NO" sz="1600" kern="0" dirty="0">
              <a:solidFill>
                <a:srgbClr val="000000"/>
              </a:solidFill>
              <a:cs typeface="Arial" charset="0"/>
            </a:endParaRPr>
          </a:p>
        </p:txBody>
      </p:sp>
      <p:grpSp>
        <p:nvGrpSpPr>
          <p:cNvPr id="56" name="Group 20"/>
          <p:cNvGrpSpPr>
            <a:grpSpLocks/>
          </p:cNvGrpSpPr>
          <p:nvPr/>
        </p:nvGrpSpPr>
        <p:grpSpPr bwMode="auto">
          <a:xfrm>
            <a:off x="1258561" y="2392172"/>
            <a:ext cx="6841831" cy="3845140"/>
            <a:chOff x="349" y="946"/>
            <a:chExt cx="4692" cy="3084"/>
          </a:xfrm>
        </p:grpSpPr>
        <p:sp>
          <p:nvSpPr>
            <p:cNvPr id="57" name="Rectangle 8"/>
            <p:cNvSpPr>
              <a:spLocks noChangeArrowheads="1"/>
            </p:cNvSpPr>
            <p:nvPr/>
          </p:nvSpPr>
          <p:spPr bwMode="auto">
            <a:xfrm>
              <a:off x="625" y="1134"/>
              <a:ext cx="2165" cy="1260"/>
            </a:xfrm>
            <a:prstGeom prst="rect">
              <a:avLst/>
            </a:prstGeom>
            <a:solidFill>
              <a:srgbClr val="007A60"/>
            </a:solidFill>
            <a:ln w="9525">
              <a:solidFill>
                <a:srgbClr val="000000"/>
              </a:solidFill>
              <a:miter lim="800000"/>
              <a:headEnd/>
              <a:tailEnd/>
            </a:ln>
            <a:effectLst>
              <a:outerShdw dist="35921" dir="2700000" algn="ctr" rotWithShape="0">
                <a:srgbClr val="000000"/>
              </a:outerShdw>
            </a:effectLst>
          </p:spPr>
          <p:txBody>
            <a:bodyPr lIns="42918" tIns="42918" rIns="42918" bIns="42918" anchor="t"/>
            <a:lstStyle/>
            <a:p>
              <a:pPr algn="ctr" defTabSz="239337" eaLnBrk="1" fontAlgn="auto" hangingPunct="1">
                <a:spcBef>
                  <a:spcPts val="0"/>
                </a:spcBef>
                <a:spcAft>
                  <a:spcPts val="0"/>
                </a:spcAft>
                <a:buClr>
                  <a:srgbClr val="007A60"/>
                </a:buClr>
                <a:buSzPct val="55000"/>
                <a:defRPr/>
              </a:pPr>
              <a:endParaRPr lang="nb-NO" sz="2000" kern="0" dirty="0" smtClean="0">
                <a:solidFill>
                  <a:schemeClr val="bg1"/>
                </a:solidFill>
                <a:cs typeface="Arial" charset="0"/>
              </a:endParaRPr>
            </a:p>
            <a:p>
              <a:pPr algn="ctr" defTabSz="239337" eaLnBrk="1" fontAlgn="auto" hangingPunct="1">
                <a:spcBef>
                  <a:spcPts val="0"/>
                </a:spcBef>
                <a:spcAft>
                  <a:spcPts val="0"/>
                </a:spcAft>
                <a:buClr>
                  <a:srgbClr val="007A60"/>
                </a:buClr>
                <a:buSzPct val="55000"/>
                <a:defRPr/>
              </a:pPr>
              <a:endParaRPr lang="nb-NO" sz="2000" kern="0" dirty="0">
                <a:solidFill>
                  <a:schemeClr val="bg1"/>
                </a:solidFill>
                <a:cs typeface="Arial" charset="0"/>
              </a:endParaRPr>
            </a:p>
            <a:p>
              <a:pPr algn="ctr" defTabSz="239337" eaLnBrk="1" fontAlgn="auto" hangingPunct="1">
                <a:spcBef>
                  <a:spcPts val="0"/>
                </a:spcBef>
                <a:spcAft>
                  <a:spcPts val="0"/>
                </a:spcAft>
                <a:buClr>
                  <a:srgbClr val="007A60"/>
                </a:buClr>
                <a:buSzPct val="55000"/>
                <a:defRPr/>
              </a:pPr>
              <a:endParaRPr lang="nb-NO" sz="2000" kern="0" dirty="0" smtClean="0">
                <a:solidFill>
                  <a:schemeClr val="bg1"/>
                </a:solidFill>
                <a:cs typeface="Arial" charset="0"/>
              </a:endParaRPr>
            </a:p>
            <a:p>
              <a:pPr algn="ctr" defTabSz="239337" eaLnBrk="1" fontAlgn="auto" hangingPunct="1">
                <a:spcBef>
                  <a:spcPts val="0"/>
                </a:spcBef>
                <a:spcAft>
                  <a:spcPts val="0"/>
                </a:spcAft>
                <a:buClr>
                  <a:srgbClr val="007A60"/>
                </a:buClr>
                <a:buSzPct val="55000"/>
                <a:defRPr/>
              </a:pPr>
              <a:endParaRPr lang="nb-NO" sz="2000" kern="0" dirty="0" smtClean="0">
                <a:solidFill>
                  <a:schemeClr val="bg1"/>
                </a:solidFill>
                <a:cs typeface="Arial" charset="0"/>
              </a:endParaRPr>
            </a:p>
          </p:txBody>
        </p:sp>
        <p:sp>
          <p:nvSpPr>
            <p:cNvPr id="58" name="Rectangle 9"/>
            <p:cNvSpPr>
              <a:spLocks noChangeArrowheads="1"/>
            </p:cNvSpPr>
            <p:nvPr/>
          </p:nvSpPr>
          <p:spPr bwMode="auto">
            <a:xfrm>
              <a:off x="2861" y="1134"/>
              <a:ext cx="2165" cy="1264"/>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nchor="ctr"/>
            <a:lstStyle/>
            <a:p>
              <a:pPr algn="ctr" defTabSz="770721" eaLnBrk="1" fontAlgn="auto" hangingPunct="1">
                <a:spcBef>
                  <a:spcPts val="0"/>
                </a:spcBef>
                <a:spcAft>
                  <a:spcPts val="0"/>
                </a:spcAft>
                <a:buClr>
                  <a:srgbClr val="007A60"/>
                </a:buClr>
                <a:buSzPct val="55000"/>
                <a:defRPr/>
              </a:pPr>
              <a:endParaRPr lang="nb-NO" sz="1300" kern="0" baseline="0" dirty="0">
                <a:cs typeface="Arial" charset="0"/>
              </a:endParaRPr>
            </a:p>
            <a:p>
              <a:pPr algn="ctr" defTabSz="770721" eaLnBrk="1" fontAlgn="auto" hangingPunct="1">
                <a:spcBef>
                  <a:spcPts val="0"/>
                </a:spcBef>
                <a:spcAft>
                  <a:spcPts val="0"/>
                </a:spcAft>
                <a:buClr>
                  <a:srgbClr val="FFE400"/>
                </a:buClr>
                <a:buSzPct val="55000"/>
                <a:defRPr/>
              </a:pPr>
              <a:endParaRPr lang="nb-NO" sz="1700" kern="0" baseline="0" dirty="0">
                <a:solidFill>
                  <a:srgbClr val="000000"/>
                </a:solidFill>
                <a:cs typeface="Arial" charset="0"/>
              </a:endParaRPr>
            </a:p>
            <a:p>
              <a:pPr algn="ctr" defTabSz="770721" eaLnBrk="1" fontAlgn="auto" hangingPunct="1">
                <a:spcBef>
                  <a:spcPts val="0"/>
                </a:spcBef>
                <a:spcAft>
                  <a:spcPts val="0"/>
                </a:spcAft>
                <a:buClr>
                  <a:srgbClr val="FFE400"/>
                </a:buClr>
                <a:buSzPct val="55000"/>
                <a:defRPr/>
              </a:pPr>
              <a:r>
                <a:rPr lang="nb-NO" sz="1300" i="1" kern="0" baseline="0" dirty="0">
                  <a:solidFill>
                    <a:srgbClr val="000000"/>
                  </a:solidFill>
                  <a:cs typeface="Arial" charset="0"/>
                </a:rPr>
                <a:t/>
              </a:r>
              <a:br>
                <a:rPr lang="nb-NO" sz="1300" i="1" kern="0" baseline="0" dirty="0">
                  <a:solidFill>
                    <a:srgbClr val="000000"/>
                  </a:solidFill>
                  <a:cs typeface="Arial" charset="0"/>
                </a:rPr>
              </a:br>
              <a:endParaRPr lang="nb-NO" sz="1300" i="1" kern="0" baseline="0" dirty="0">
                <a:solidFill>
                  <a:srgbClr val="000000"/>
                </a:solidFill>
                <a:cs typeface="Arial" charset="0"/>
              </a:endParaRPr>
            </a:p>
          </p:txBody>
        </p:sp>
        <p:sp>
          <p:nvSpPr>
            <p:cNvPr id="59" name="Rectangle 10"/>
            <p:cNvSpPr>
              <a:spLocks noChangeArrowheads="1"/>
            </p:cNvSpPr>
            <p:nvPr/>
          </p:nvSpPr>
          <p:spPr bwMode="auto">
            <a:xfrm>
              <a:off x="636" y="2431"/>
              <a:ext cx="2165" cy="1260"/>
            </a:xfrm>
            <a:prstGeom prst="rect">
              <a:avLst/>
            </a:prstGeom>
            <a:solidFill>
              <a:schemeClr val="bg1">
                <a:lumMod val="85000"/>
              </a:schemeClr>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endParaRPr lang="nb-NO" sz="1700" kern="0" baseline="0" dirty="0">
                <a:solidFill>
                  <a:srgbClr val="000000"/>
                </a:solidFill>
                <a:cs typeface="Arial" charset="0"/>
              </a:endParaRPr>
            </a:p>
          </p:txBody>
        </p:sp>
        <p:sp>
          <p:nvSpPr>
            <p:cNvPr id="60" name="Rectangle 11"/>
            <p:cNvSpPr>
              <a:spLocks noChangeArrowheads="1"/>
            </p:cNvSpPr>
            <p:nvPr/>
          </p:nvSpPr>
          <p:spPr bwMode="auto">
            <a:xfrm>
              <a:off x="2861" y="2431"/>
              <a:ext cx="2165" cy="1260"/>
            </a:xfrm>
            <a:prstGeom prst="rect">
              <a:avLst/>
            </a:prstGeom>
            <a:solidFill>
              <a:schemeClr val="accent1"/>
            </a:solidFill>
            <a:ln w="9525">
              <a:solidFill>
                <a:srgbClr val="000000"/>
              </a:solidFill>
              <a:miter lim="800000"/>
              <a:headEnd/>
              <a:tailEnd/>
            </a:ln>
            <a:effectLst>
              <a:outerShdw dist="35921" dir="2700000" algn="ctr" rotWithShape="0">
                <a:srgbClr val="000000"/>
              </a:outerShdw>
            </a:effectLst>
          </p:spPr>
          <p:txBody>
            <a:bodyPr lIns="42918" tIns="42918" rIns="42918" bIns="42918"/>
            <a:lstStyle/>
            <a:p>
              <a:pPr algn="ctr" defTabSz="770721" eaLnBrk="1" fontAlgn="auto" hangingPunct="1">
                <a:spcBef>
                  <a:spcPts val="0"/>
                </a:spcBef>
                <a:spcAft>
                  <a:spcPts val="0"/>
                </a:spcAft>
                <a:defRPr/>
              </a:pPr>
              <a:endParaRPr lang="nb-NO" sz="1300" kern="0" baseline="0" dirty="0" smtClean="0">
                <a:solidFill>
                  <a:schemeClr val="bg1"/>
                </a:solidFill>
                <a:cs typeface="Arial" charset="0"/>
              </a:endParaRPr>
            </a:p>
            <a:p>
              <a:pPr algn="ctr" defTabSz="770721" eaLnBrk="1" fontAlgn="auto" hangingPunct="1">
                <a:spcBef>
                  <a:spcPts val="0"/>
                </a:spcBef>
                <a:spcAft>
                  <a:spcPts val="0"/>
                </a:spcAft>
                <a:defRPr/>
              </a:pPr>
              <a:endParaRPr lang="nb-NO" sz="1300" kern="0" baseline="0" dirty="0">
                <a:solidFill>
                  <a:schemeClr val="bg1"/>
                </a:solidFill>
                <a:cs typeface="Arial" charset="0"/>
              </a:endParaRPr>
            </a:p>
          </p:txBody>
        </p:sp>
        <p:sp>
          <p:nvSpPr>
            <p:cNvPr id="61" name="Text Box 12"/>
            <p:cNvSpPr txBox="1">
              <a:spLocks noChangeArrowheads="1"/>
            </p:cNvSpPr>
            <p:nvPr/>
          </p:nvSpPr>
          <p:spPr bwMode="auto">
            <a:xfrm>
              <a:off x="4295" y="3819"/>
              <a:ext cx="662" cy="153"/>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62" name="Text Box 13"/>
            <p:cNvSpPr txBox="1">
              <a:spLocks noChangeArrowheads="1"/>
            </p:cNvSpPr>
            <p:nvPr/>
          </p:nvSpPr>
          <p:spPr bwMode="auto">
            <a:xfrm rot="16200000">
              <a:off x="196" y="1099"/>
              <a:ext cx="486" cy="17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HØY</a:t>
              </a:r>
            </a:p>
          </p:txBody>
        </p:sp>
        <p:sp>
          <p:nvSpPr>
            <p:cNvPr id="63" name="Text Box 14"/>
            <p:cNvSpPr txBox="1">
              <a:spLocks noChangeArrowheads="1"/>
            </p:cNvSpPr>
            <p:nvPr/>
          </p:nvSpPr>
          <p:spPr bwMode="auto">
            <a:xfrm>
              <a:off x="734" y="3821"/>
              <a:ext cx="498" cy="209"/>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64" name="Text Box 15"/>
            <p:cNvSpPr txBox="1">
              <a:spLocks noChangeArrowheads="1"/>
            </p:cNvSpPr>
            <p:nvPr/>
          </p:nvSpPr>
          <p:spPr bwMode="auto">
            <a:xfrm rot="16200000">
              <a:off x="155" y="3508"/>
              <a:ext cx="589" cy="195"/>
            </a:xfrm>
            <a:prstGeom prst="rect">
              <a:avLst/>
            </a:prstGeom>
            <a:noFill/>
            <a:ln w="9525">
              <a:noFill/>
              <a:miter lim="800000"/>
              <a:headEnd/>
              <a:tailEnd/>
            </a:ln>
          </p:spPr>
          <p:txBody>
            <a:bodyPr lIns="42918" tIns="42918" rIns="42918" bIns="42918" anchor="ctr"/>
            <a:lstStyle/>
            <a:p>
              <a:pPr algn="ctr" defTabSz="770721" eaLnBrk="1" fontAlgn="auto" hangingPunct="1">
                <a:spcBef>
                  <a:spcPts val="0"/>
                </a:spcBef>
                <a:spcAft>
                  <a:spcPts val="0"/>
                </a:spcAft>
                <a:defRPr/>
              </a:pPr>
              <a:r>
                <a:rPr lang="nb-NO" sz="1000" kern="0" baseline="0" dirty="0">
                  <a:solidFill>
                    <a:sysClr val="windowText" lastClr="000000"/>
                  </a:solidFill>
                </a:rPr>
                <a:t>LAV</a:t>
              </a:r>
            </a:p>
          </p:txBody>
        </p:sp>
        <p:sp>
          <p:nvSpPr>
            <p:cNvPr id="65" name="Line 16"/>
            <p:cNvSpPr>
              <a:spLocks noChangeShapeType="1"/>
            </p:cNvSpPr>
            <p:nvPr/>
          </p:nvSpPr>
          <p:spPr bwMode="auto">
            <a:xfrm flipV="1">
              <a:off x="562" y="1194"/>
              <a:ext cx="0" cy="2437"/>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sp>
          <p:nvSpPr>
            <p:cNvPr id="66" name="Line 17"/>
            <p:cNvSpPr>
              <a:spLocks noChangeShapeType="1"/>
            </p:cNvSpPr>
            <p:nvPr/>
          </p:nvSpPr>
          <p:spPr bwMode="auto">
            <a:xfrm>
              <a:off x="661" y="3766"/>
              <a:ext cx="4380" cy="0"/>
            </a:xfrm>
            <a:prstGeom prst="line">
              <a:avLst/>
            </a:prstGeom>
            <a:noFill/>
            <a:ln w="12700">
              <a:solidFill>
                <a:srgbClr val="000000"/>
              </a:solidFill>
              <a:round/>
              <a:headEnd type="none" w="sm" len="sm"/>
              <a:tailEnd type="stealth" w="med" len="lg"/>
            </a:ln>
          </p:spPr>
          <p:txBody>
            <a:bodyPr wrap="none" anchor="ctr"/>
            <a:lstStyle/>
            <a:p>
              <a:pPr defTabSz="820583" eaLnBrk="1" fontAlgn="auto" hangingPunct="1">
                <a:spcBef>
                  <a:spcPts val="0"/>
                </a:spcBef>
                <a:spcAft>
                  <a:spcPts val="0"/>
                </a:spcAft>
                <a:defRPr/>
              </a:pPr>
              <a:endParaRPr lang="nb-NO" sz="1600" kern="0" baseline="0">
                <a:solidFill>
                  <a:sysClr val="windowText" lastClr="000000"/>
                </a:solidFill>
              </a:endParaRPr>
            </a:p>
          </p:txBody>
        </p:sp>
      </p:grpSp>
      <p:sp>
        <p:nvSpPr>
          <p:cNvPr id="67" name="Rectangle 66"/>
          <p:cNvSpPr>
            <a:spLocks noGrp="1" noChangeArrowheads="1"/>
          </p:cNvSpPr>
          <p:nvPr/>
        </p:nvSpPr>
        <p:spPr bwMode="auto">
          <a:xfrm>
            <a:off x="1681047" y="2646809"/>
            <a:ext cx="3120528" cy="1557881"/>
          </a:xfrm>
          <a:prstGeom prst="rect">
            <a:avLst/>
          </a:prstGeom>
          <a:solidFill>
            <a:schemeClr val="accent1"/>
          </a:solidFill>
          <a:ln>
            <a:noFill/>
          </a:ln>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solidFill>
                  <a:schemeClr val="bg1"/>
                </a:solidFill>
              </a:rPr>
              <a:t>Kunde </a:t>
            </a:r>
            <a:r>
              <a:rPr lang="nb-NO" dirty="0">
                <a:solidFill>
                  <a:schemeClr val="bg1"/>
                </a:solidFill>
              </a:rPr>
              <a:t>som kan utnyttes</a:t>
            </a:r>
          </a:p>
          <a:p>
            <a:pPr marL="0" indent="0" algn="ctr">
              <a:buNone/>
            </a:pPr>
            <a:endParaRPr lang="nb-NO" sz="1600" dirty="0">
              <a:solidFill>
                <a:schemeClr val="bg1"/>
              </a:solidFill>
            </a:endParaRP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Overvåk og kontroller maktposisjonen. Forsøk </a:t>
            </a:r>
            <a:r>
              <a:rPr lang="nb-NO" sz="1000" kern="0" dirty="0" smtClean="0">
                <a:solidFill>
                  <a:schemeClr val="bg1"/>
                </a:solidFill>
                <a:latin typeface="Arial" charset="0"/>
                <a:cs typeface="Arial" charset="0"/>
              </a:rPr>
              <a:t>å redusere </a:t>
            </a:r>
            <a:r>
              <a:rPr lang="nb-NO" sz="1000" kern="0" dirty="0">
                <a:solidFill>
                  <a:schemeClr val="bg1"/>
                </a:solidFill>
                <a:latin typeface="Arial" charset="0"/>
                <a:cs typeface="Arial" charset="0"/>
              </a:rPr>
              <a:t>avhengighet og å finne alternative </a:t>
            </a:r>
            <a:r>
              <a:rPr lang="nb-NO" sz="1000" kern="0" dirty="0" smtClean="0">
                <a:solidFill>
                  <a:schemeClr val="bg1"/>
                </a:solidFill>
                <a:latin typeface="Arial" charset="0"/>
                <a:cs typeface="Arial" charset="0"/>
              </a:rPr>
              <a:t>leverandører.</a:t>
            </a:r>
            <a:endParaRPr lang="nb-NO" sz="1000" kern="0" dirty="0">
              <a:solidFill>
                <a:schemeClr val="bg1"/>
              </a:solidFill>
              <a:latin typeface="Arial" charset="0"/>
              <a:cs typeface="Arial" charset="0"/>
            </a:endParaRP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Følg opp risiko</a:t>
            </a:r>
          </a:p>
          <a:p>
            <a:pPr marL="0" indent="0" algn="ctr">
              <a:buNone/>
            </a:pPr>
            <a:endParaRPr lang="nb-NO" sz="1600" dirty="0">
              <a:solidFill>
                <a:schemeClr val="bg1"/>
              </a:solidFill>
            </a:endParaRPr>
          </a:p>
        </p:txBody>
      </p:sp>
      <p:sp>
        <p:nvSpPr>
          <p:cNvPr id="68" name="Rectangle 67"/>
          <p:cNvSpPr>
            <a:spLocks noGrp="1" noChangeArrowheads="1"/>
          </p:cNvSpPr>
          <p:nvPr/>
        </p:nvSpPr>
        <p:spPr bwMode="auto">
          <a:xfrm>
            <a:off x="4932040" y="2653778"/>
            <a:ext cx="3120528" cy="1570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Kjernekunde</a:t>
            </a:r>
          </a:p>
          <a:p>
            <a:pPr marL="0" indent="0" algn="ctr">
              <a:buNone/>
            </a:pPr>
            <a:endParaRPr lang="nb-NO" dirty="0"/>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Forsøk å forhandle best mulig. Forbedre egen vinning og følg opp risiko</a:t>
            </a:r>
          </a:p>
          <a:p>
            <a:pPr marL="0" indent="0" algn="ctr">
              <a:buNone/>
            </a:pPr>
            <a:endParaRPr lang="nb-NO" dirty="0" smtClean="0"/>
          </a:p>
        </p:txBody>
      </p:sp>
      <p:sp>
        <p:nvSpPr>
          <p:cNvPr id="69" name="Rectangle 68"/>
          <p:cNvSpPr>
            <a:spLocks noGrp="1" noChangeArrowheads="1"/>
          </p:cNvSpPr>
          <p:nvPr/>
        </p:nvSpPr>
        <p:spPr bwMode="auto">
          <a:xfrm>
            <a:off x="1700930" y="4261197"/>
            <a:ext cx="3120528" cy="1556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t>Plagsom kunde</a:t>
            </a:r>
            <a:endParaRPr lang="nb-NO" sz="1600" dirty="0">
              <a:solidFill>
                <a:schemeClr val="bg1"/>
              </a:solidFill>
            </a:endParaRPr>
          </a:p>
          <a:p>
            <a:pPr marL="0" indent="0" algn="ctr">
              <a:buNone/>
            </a:pPr>
            <a:endParaRPr lang="nb-NO" sz="1600" dirty="0">
              <a:solidFill>
                <a:schemeClr val="bg1"/>
              </a:solidFill>
            </a:endParaRP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Forsøk å finne andre leverandører for å redusere avhengighet.</a:t>
            </a:r>
          </a:p>
          <a:p>
            <a:pPr marL="0" indent="0" defTabSz="239337" fontAlgn="auto">
              <a:spcBef>
                <a:spcPts val="0"/>
              </a:spcBef>
              <a:spcAft>
                <a:spcPts val="0"/>
              </a:spcAft>
              <a:buClr>
                <a:srgbClr val="007A60"/>
              </a:buClr>
              <a:buSzPct val="55000"/>
              <a:buNone/>
              <a:defRPr/>
            </a:pPr>
            <a:r>
              <a:rPr lang="nb-NO" sz="1000" kern="0" dirty="0">
                <a:latin typeface="Arial" charset="0"/>
                <a:cs typeface="Arial" charset="0"/>
              </a:rPr>
              <a:t>Følg opp risiko og var </a:t>
            </a:r>
            <a:r>
              <a:rPr lang="nb-NO" sz="1000" kern="0" dirty="0" smtClean="0">
                <a:latin typeface="Arial" charset="0"/>
                <a:cs typeface="Arial" charset="0"/>
              </a:rPr>
              <a:t>klar til </a:t>
            </a:r>
            <a:r>
              <a:rPr lang="nb-NO" sz="1000" kern="0" dirty="0">
                <a:latin typeface="Arial" charset="0"/>
                <a:cs typeface="Arial" charset="0"/>
              </a:rPr>
              <a:t>å ta kostnad for å sikre leveranser. (Farlig situasjon)</a:t>
            </a:r>
          </a:p>
          <a:p>
            <a:pPr marL="0" indent="0" algn="ctr">
              <a:buNone/>
            </a:pPr>
            <a:endParaRPr lang="nb-NO" dirty="0"/>
          </a:p>
          <a:p>
            <a:pPr marL="0" indent="0" algn="ctr">
              <a:buNone/>
            </a:pPr>
            <a:endParaRPr lang="nb-NO" sz="1600" dirty="0" smtClean="0"/>
          </a:p>
        </p:txBody>
      </p:sp>
      <p:sp>
        <p:nvSpPr>
          <p:cNvPr id="70" name="Rectangle 69"/>
          <p:cNvSpPr>
            <a:spLocks noGrp="1" noChangeArrowheads="1"/>
          </p:cNvSpPr>
          <p:nvPr/>
        </p:nvSpPr>
        <p:spPr bwMode="auto">
          <a:xfrm>
            <a:off x="4959505" y="4271696"/>
            <a:ext cx="3120528" cy="1533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8" tIns="45709" rIns="91418" bIns="45709" numCol="1" anchor="t" anchorCtr="0" compatLnSpc="1">
            <a:prstTxWarp prst="textNoShape">
              <a:avLst/>
            </a:prstTxWarp>
          </a:bodyPr>
          <a:lstStyle>
            <a:lvl1pPr marL="342820" indent="-342820" algn="l" rtl="0" eaLnBrk="1" fontAlgn="base" hangingPunct="1">
              <a:spcBef>
                <a:spcPct val="20000"/>
              </a:spcBef>
              <a:spcAft>
                <a:spcPct val="0"/>
              </a:spcAft>
              <a:buChar char="•"/>
              <a:defRPr>
                <a:solidFill>
                  <a:schemeClr val="tx1"/>
                </a:solidFill>
                <a:latin typeface="+mn-lt"/>
                <a:ea typeface="+mn-ea"/>
                <a:cs typeface="+mn-cs"/>
              </a:defRPr>
            </a:lvl1pPr>
            <a:lvl2pPr marL="742776" indent="-285684" algn="l" rtl="0" eaLnBrk="1" fontAlgn="base" hangingPunct="1">
              <a:spcBef>
                <a:spcPct val="20000"/>
              </a:spcBef>
              <a:spcAft>
                <a:spcPct val="0"/>
              </a:spcAft>
              <a:buChar char="–"/>
              <a:defRPr>
                <a:solidFill>
                  <a:schemeClr val="tx1"/>
                </a:solidFill>
                <a:latin typeface="+mn-lt"/>
                <a:ea typeface="+mn-ea"/>
                <a:cs typeface="+mn-cs"/>
              </a:defRPr>
            </a:lvl2pPr>
            <a:lvl3pPr marL="1142733" indent="-228546" algn="l" rtl="0" eaLnBrk="1" fontAlgn="base" hangingPunct="1">
              <a:spcBef>
                <a:spcPct val="20000"/>
              </a:spcBef>
              <a:spcAft>
                <a:spcPct val="0"/>
              </a:spcAft>
              <a:buChar char="•"/>
              <a:defRPr>
                <a:solidFill>
                  <a:schemeClr val="tx1"/>
                </a:solidFill>
                <a:latin typeface="+mn-lt"/>
                <a:ea typeface="+mn-ea"/>
                <a:cs typeface="+mn-cs"/>
              </a:defRPr>
            </a:lvl3pPr>
            <a:lvl4pPr marL="1599825" indent="-228546" algn="l" rtl="0" eaLnBrk="1" fontAlgn="base" hangingPunct="1">
              <a:spcBef>
                <a:spcPct val="20000"/>
              </a:spcBef>
              <a:spcAft>
                <a:spcPct val="0"/>
              </a:spcAft>
              <a:buChar char="–"/>
              <a:defRPr>
                <a:solidFill>
                  <a:schemeClr val="tx1"/>
                </a:solidFill>
                <a:latin typeface="+mn-lt"/>
                <a:ea typeface="+mn-ea"/>
                <a:cs typeface="+mn-cs"/>
              </a:defRPr>
            </a:lvl4pPr>
            <a:lvl5pPr marL="2056919" indent="-228546" algn="l" rtl="0" eaLnBrk="1" fontAlgn="base" hangingPunct="1">
              <a:spcBef>
                <a:spcPct val="20000"/>
              </a:spcBef>
              <a:spcAft>
                <a:spcPct val="0"/>
              </a:spcAft>
              <a:buChar char="»"/>
              <a:defRPr>
                <a:solidFill>
                  <a:schemeClr val="tx1"/>
                </a:solidFill>
                <a:latin typeface="+mn-lt"/>
                <a:ea typeface="+mn-ea"/>
                <a:cs typeface="+mn-cs"/>
              </a:defRPr>
            </a:lvl5pPr>
            <a:lvl6pPr marL="2514012" indent="-228546" algn="l" rtl="0" eaLnBrk="1" fontAlgn="base" hangingPunct="1">
              <a:spcBef>
                <a:spcPct val="20000"/>
              </a:spcBef>
              <a:spcAft>
                <a:spcPct val="0"/>
              </a:spcAft>
              <a:buChar char="»"/>
              <a:defRPr>
                <a:solidFill>
                  <a:schemeClr val="tx1"/>
                </a:solidFill>
                <a:latin typeface="+mn-lt"/>
                <a:ea typeface="+mn-ea"/>
                <a:cs typeface="+mn-cs"/>
              </a:defRPr>
            </a:lvl6pPr>
            <a:lvl7pPr marL="2971106" indent="-228546" algn="l" rtl="0" eaLnBrk="1" fontAlgn="base" hangingPunct="1">
              <a:spcBef>
                <a:spcPct val="20000"/>
              </a:spcBef>
              <a:spcAft>
                <a:spcPct val="0"/>
              </a:spcAft>
              <a:buChar char="»"/>
              <a:defRPr>
                <a:solidFill>
                  <a:schemeClr val="tx1"/>
                </a:solidFill>
                <a:latin typeface="+mn-lt"/>
                <a:ea typeface="+mn-ea"/>
                <a:cs typeface="+mn-cs"/>
              </a:defRPr>
            </a:lvl7pPr>
            <a:lvl8pPr marL="3428198" indent="-228546" algn="l" rtl="0" eaLnBrk="1" fontAlgn="base" hangingPunct="1">
              <a:spcBef>
                <a:spcPct val="20000"/>
              </a:spcBef>
              <a:spcAft>
                <a:spcPct val="0"/>
              </a:spcAft>
              <a:buChar char="»"/>
              <a:defRPr>
                <a:solidFill>
                  <a:schemeClr val="tx1"/>
                </a:solidFill>
                <a:latin typeface="+mn-lt"/>
                <a:ea typeface="+mn-ea"/>
                <a:cs typeface="+mn-cs"/>
              </a:defRPr>
            </a:lvl8pPr>
            <a:lvl9pPr marL="3885292" indent="-228546" algn="l" rtl="0" eaLnBrk="1" fontAlgn="base" hangingPunct="1">
              <a:spcBef>
                <a:spcPct val="20000"/>
              </a:spcBef>
              <a:spcAft>
                <a:spcPct val="0"/>
              </a:spcAft>
              <a:buChar char="»"/>
              <a:defRPr>
                <a:solidFill>
                  <a:schemeClr val="tx1"/>
                </a:solidFill>
                <a:latin typeface="+mn-lt"/>
                <a:ea typeface="+mn-ea"/>
                <a:cs typeface="+mn-cs"/>
              </a:defRPr>
            </a:lvl9pPr>
          </a:lstStyle>
          <a:p>
            <a:pPr marL="0" indent="0" algn="ctr">
              <a:buNone/>
            </a:pPr>
            <a:r>
              <a:rPr lang="nb-NO" dirty="0" smtClean="0">
                <a:solidFill>
                  <a:schemeClr val="bg1"/>
                </a:solidFill>
              </a:rPr>
              <a:t>Utviklingskunde</a:t>
            </a:r>
            <a:endParaRPr lang="nb-NO" dirty="0">
              <a:solidFill>
                <a:schemeClr val="bg1"/>
              </a:solidFill>
            </a:endParaRPr>
          </a:p>
          <a:p>
            <a:pPr marL="0" indent="0" algn="ctr">
              <a:buNone/>
            </a:pPr>
            <a:endParaRPr lang="nb-NO" sz="1600" dirty="0">
              <a:solidFill>
                <a:schemeClr val="bg1"/>
              </a:solidFill>
            </a:endParaRP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Stimuler til deltagelse og samarbeid</a:t>
            </a: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Forsøk å finne felles interesser.</a:t>
            </a:r>
          </a:p>
          <a:p>
            <a:pPr marL="0" indent="0" defTabSz="239337" fontAlgn="auto">
              <a:spcBef>
                <a:spcPts val="0"/>
              </a:spcBef>
              <a:spcAft>
                <a:spcPts val="0"/>
              </a:spcAft>
              <a:buClr>
                <a:srgbClr val="007A60"/>
              </a:buClr>
              <a:buSzPct val="55000"/>
              <a:buNone/>
              <a:defRPr/>
            </a:pPr>
            <a:r>
              <a:rPr lang="nb-NO" sz="1000" kern="0" dirty="0">
                <a:solidFill>
                  <a:schemeClr val="bg1"/>
                </a:solidFill>
                <a:latin typeface="Arial" charset="0"/>
                <a:cs typeface="Arial" charset="0"/>
              </a:rPr>
              <a:t>Følg opp risiko </a:t>
            </a:r>
          </a:p>
        </p:txBody>
      </p:sp>
      <p:sp>
        <p:nvSpPr>
          <p:cNvPr id="24" name="Rectangle 19"/>
          <p:cNvSpPr>
            <a:spLocks noChangeArrowheads="1"/>
          </p:cNvSpPr>
          <p:nvPr/>
        </p:nvSpPr>
        <p:spPr bwMode="auto">
          <a:xfrm>
            <a:off x="3547987" y="5949280"/>
            <a:ext cx="2840010" cy="283492"/>
          </a:xfrm>
          <a:prstGeom prst="rect">
            <a:avLst/>
          </a:prstGeom>
          <a:noFill/>
          <a:ln w="9525">
            <a:noFill/>
            <a:miter lim="800000"/>
            <a:headEnd/>
            <a:tailEnd/>
          </a:ln>
        </p:spPr>
        <p:txBody>
          <a:bodyPr wrap="square"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attraktivitet</a:t>
            </a:r>
            <a:endParaRPr lang="nb-NO" sz="1300" i="1" kern="0" baseline="0" dirty="0">
              <a:solidFill>
                <a:sysClr val="windowText" lastClr="000000"/>
              </a:solidFill>
            </a:endParaRPr>
          </a:p>
        </p:txBody>
      </p:sp>
      <p:sp>
        <p:nvSpPr>
          <p:cNvPr id="25" name="Rectangle 19"/>
          <p:cNvSpPr>
            <a:spLocks noChangeArrowheads="1"/>
          </p:cNvSpPr>
          <p:nvPr/>
        </p:nvSpPr>
        <p:spPr bwMode="auto">
          <a:xfrm rot="16200000">
            <a:off x="-13812" y="4054373"/>
            <a:ext cx="2686365" cy="283492"/>
          </a:xfrm>
          <a:prstGeom prst="rect">
            <a:avLst/>
          </a:prstGeom>
          <a:noFill/>
          <a:ln w="9525">
            <a:noFill/>
            <a:miter lim="800000"/>
            <a:headEnd/>
            <a:tailEnd/>
          </a:ln>
        </p:spPr>
        <p:txBody>
          <a:bodyPr wrap="square" lIns="82628" tIns="41315" rIns="82628" bIns="41315">
            <a:spAutoFit/>
          </a:bodyPr>
          <a:lstStyle/>
          <a:p>
            <a:pPr algn="ctr" defTabSz="820583" eaLnBrk="1" fontAlgn="auto" hangingPunct="1">
              <a:spcBef>
                <a:spcPts val="0"/>
              </a:spcBef>
              <a:spcAft>
                <a:spcPts val="0"/>
              </a:spcAft>
              <a:defRPr/>
            </a:pPr>
            <a:r>
              <a:rPr lang="nb-NO" sz="1300" i="1" kern="0" baseline="0" dirty="0" smtClean="0">
                <a:solidFill>
                  <a:sysClr val="windowText" lastClr="000000"/>
                </a:solidFill>
              </a:rPr>
              <a:t>Kundens </a:t>
            </a:r>
            <a:r>
              <a:rPr lang="nb-NO" sz="1300" i="1" kern="0" baseline="0" dirty="0">
                <a:solidFill>
                  <a:sysClr val="windowText" lastClr="000000"/>
                </a:solidFill>
              </a:rPr>
              <a:t>andel av totalomsetning </a:t>
            </a:r>
          </a:p>
        </p:txBody>
      </p:sp>
      <p:sp>
        <p:nvSpPr>
          <p:cNvPr id="2" name="Date Placeholder 1"/>
          <p:cNvSpPr>
            <a:spLocks noGrp="1"/>
          </p:cNvSpPr>
          <p:nvPr>
            <p:ph type="dt" sz="half" idx="10"/>
          </p:nvPr>
        </p:nvSpPr>
        <p:spPr/>
        <p:txBody>
          <a:bodyPr/>
          <a:lstStyle/>
          <a:p>
            <a:fld id="{87D672EE-C716-41DD-B854-143033986618}" type="datetime1">
              <a:rPr lang="nb-NO" smtClean="0"/>
              <a:t>09.03.2014</a:t>
            </a:fld>
            <a:endParaRPr lang="nb-NO" dirty="0"/>
          </a:p>
        </p:txBody>
      </p:sp>
      <p:sp>
        <p:nvSpPr>
          <p:cNvPr id="4" name="Footer Placeholder 3"/>
          <p:cNvSpPr>
            <a:spLocks noGrp="1"/>
          </p:cNvSpPr>
          <p:nvPr>
            <p:ph type="ftr" sz="quarter" idx="11"/>
          </p:nvPr>
        </p:nvSpPr>
        <p:spPr/>
        <p:txBody>
          <a:bodyPr/>
          <a:lstStyle/>
          <a:p>
            <a:r>
              <a:rPr lang="nb-NO" smtClean="0"/>
              <a:t>Verktøy for leverandørkategorisering</a:t>
            </a:r>
            <a:endParaRPr lang="nb-NO"/>
          </a:p>
        </p:txBody>
      </p:sp>
    </p:spTree>
    <p:custDataLst>
      <p:tags r:id="rId1"/>
    </p:custDataLst>
    <p:extLst>
      <p:ext uri="{BB962C8B-B14F-4D97-AF65-F5344CB8AC3E}">
        <p14:creationId xmlns:p14="http://schemas.microsoft.com/office/powerpoint/2010/main" val="3678509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ULLLENGTH" val="True"/>
</p:tagLst>
</file>

<file path=ppt/tags/tag10.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11.xml><?xml version="1.0" encoding="utf-8"?>
<p:tagLst xmlns:a="http://schemas.openxmlformats.org/drawingml/2006/main" xmlns:r="http://schemas.openxmlformats.org/officeDocument/2006/relationships" xmlns:p="http://schemas.openxmlformats.org/presentationml/2006/main">
  <p:tag name="SMARTLOCKSHAPE" val="Yes"/>
  <p:tag name="SMARTWRITE" val="{$SmartDividertext} {$SmartDividernumber} – {$Smart Divider title}"/>
  <p:tag name="SMARTISVISIBLE" val="{$SmartDividernumber} !="/>
  <p:tag name="SMARTOBJECT" val="Section Header v.2"/>
</p:tagLst>
</file>

<file path=ppt/tags/tag12.xml><?xml version="1.0" encoding="utf-8"?>
<p:tagLst xmlns:a="http://schemas.openxmlformats.org/drawingml/2006/main" xmlns:r="http://schemas.openxmlformats.org/officeDocument/2006/relationships" xmlns:p="http://schemas.openxmlformats.org/presentationml/2006/main">
  <p:tag name="SMARTWRITE" val="{@Draft stamp}"/>
  <p:tag name="SMARTLOCKSHAPE" val="Yes"/>
  <p:tag name="SMARTISVISIBLE" val="{@Show Draft stamp}=Yes"/>
</p:tagLst>
</file>

<file path=ppt/tags/tag13.xml><?xml version="1.0" encoding="utf-8"?>
<p:tagLst xmlns:a="http://schemas.openxmlformats.org/drawingml/2006/main" xmlns:r="http://schemas.openxmlformats.org/officeDocument/2006/relationships" xmlns:p="http://schemas.openxmlformats.org/presentationml/2006/main">
  <p:tag name="SMARTWRITE" val="{!Today} {!FilePath}"/>
  <p:tag name="SMARTISVISIBLE" val="{@Show Date FilePath} = Yes"/>
  <p:tag name="SMARTLOCKSHAPE" val="Yes"/>
</p:tagLst>
</file>

<file path=ppt/tags/tag14.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15.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16.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17.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18.xml><?xml version="1.0" encoding="utf-8"?>
<p:tagLst xmlns:a="http://schemas.openxmlformats.org/drawingml/2006/main" xmlns:r="http://schemas.openxmlformats.org/officeDocument/2006/relationships" xmlns:p="http://schemas.openxmlformats.org/presentationml/2006/main">
  <p:tag name="SMARTWRITE" val="{!PageNumber}"/>
  <p:tag name="SMARTOBJECT" val="Page Number v.2"/>
</p:tagLst>
</file>

<file path=ppt/tags/tag19.xml><?xml version="1.0" encoding="utf-8"?>
<p:tagLst xmlns:a="http://schemas.openxmlformats.org/drawingml/2006/main" xmlns:r="http://schemas.openxmlformats.org/officeDocument/2006/relationships" xmlns:p="http://schemas.openxmlformats.org/presentationml/2006/main">
  <p:tag name="FULLLENGTH" val="True"/>
</p:tagLst>
</file>

<file path=ppt/tags/tag2.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20.xml><?xml version="1.0" encoding="utf-8"?>
<p:tagLst xmlns:a="http://schemas.openxmlformats.org/drawingml/2006/main" xmlns:r="http://schemas.openxmlformats.org/officeDocument/2006/relationships" xmlns:p="http://schemas.openxmlformats.org/presentationml/2006/main">
  <p:tag name="FULLLENGTH" val="True"/>
</p:tagLst>
</file>

<file path=ppt/tags/tag21.xml><?xml version="1.0" encoding="utf-8"?>
<p:tagLst xmlns:a="http://schemas.openxmlformats.org/drawingml/2006/main" xmlns:r="http://schemas.openxmlformats.org/officeDocument/2006/relationships" xmlns:p="http://schemas.openxmlformats.org/presentationml/2006/main">
  <p:tag name="SMARTWRITE" val="{!PageNumber}"/>
  <p:tag name="SMARTLOCKSHAPE" val="Yes"/>
  <p:tag name="SMARTOBJECT" val="Page Number v.2"/>
</p:tagLst>
</file>

<file path=ppt/tags/tag22.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23.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24.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25.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26.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27.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ags/tag28.xml><?xml version="1.0" encoding="utf-8"?>
<p:tagLst xmlns:a="http://schemas.openxmlformats.org/drawingml/2006/main" xmlns:r="http://schemas.openxmlformats.org/officeDocument/2006/relationships" xmlns:p="http://schemas.openxmlformats.org/presentationml/2006/main">
  <p:tag name="SMARTISVISIBLE" val="{@Show Date FilePath} = Yes"/>
  <p:tag name="SMARTWRITE" val="{!Today} {!FilePath}"/>
  <p:tag name="SMARTLOCKSHAPE" val="Yes"/>
</p:tagLst>
</file>

<file path=ppt/tags/tag29.xml><?xml version="1.0" encoding="utf-8"?>
<p:tagLst xmlns:a="http://schemas.openxmlformats.org/drawingml/2006/main" xmlns:r="http://schemas.openxmlformats.org/officeDocument/2006/relationships" xmlns:p="http://schemas.openxmlformats.org/presentationml/2006/main">
  <p:tag name="UNLOCK SHAPES" val="NO"/>
</p:tagLst>
</file>

<file path=ppt/tags/tag3.xml><?xml version="1.0" encoding="utf-8"?>
<p:tagLst xmlns:a="http://schemas.openxmlformats.org/drawingml/2006/main" xmlns:r="http://schemas.openxmlformats.org/officeDocument/2006/relationships" xmlns:p="http://schemas.openxmlformats.org/presentationml/2006/main">
  <p:tag name="SMARTLOCKSHAPE" val="Yes"/>
  <p:tag name="SMARTWRITE" val="{@Report date}"/>
</p:tagLst>
</file>

<file path=ppt/tags/tag30.xml><?xml version="1.0" encoding="utf-8"?>
<p:tagLst xmlns:a="http://schemas.openxmlformats.org/drawingml/2006/main" xmlns:r="http://schemas.openxmlformats.org/officeDocument/2006/relationships" xmlns:p="http://schemas.openxmlformats.org/presentationml/2006/main">
  <p:tag name="UNLOCK SHAPES" val="NO"/>
</p:tagLst>
</file>

<file path=ppt/tags/tag31.xml><?xml version="1.0" encoding="utf-8"?>
<p:tagLst xmlns:a="http://schemas.openxmlformats.org/drawingml/2006/main" xmlns:r="http://schemas.openxmlformats.org/officeDocument/2006/relationships" xmlns:p="http://schemas.openxmlformats.org/presentationml/2006/main">
  <p:tag name="UNLOCK SHAPES" val="NO"/>
</p:tagLst>
</file>

<file path=ppt/tags/tag32.xml><?xml version="1.0" encoding="utf-8"?>
<p:tagLst xmlns:a="http://schemas.openxmlformats.org/drawingml/2006/main" xmlns:r="http://schemas.openxmlformats.org/officeDocument/2006/relationships" xmlns:p="http://schemas.openxmlformats.org/presentationml/2006/main">
  <p:tag name="UNLOCK SHAPES" val="NO"/>
</p:tagLst>
</file>

<file path=ppt/tags/tag33.xml><?xml version="1.0" encoding="utf-8"?>
<p:tagLst xmlns:a="http://schemas.openxmlformats.org/drawingml/2006/main" xmlns:r="http://schemas.openxmlformats.org/officeDocument/2006/relationships" xmlns:p="http://schemas.openxmlformats.org/presentationml/2006/main">
  <p:tag name="UNLOCK SHAPES" val="NO"/>
</p:tagLst>
</file>

<file path=ppt/tags/tag34.xml><?xml version="1.0" encoding="utf-8"?>
<p:tagLst xmlns:a="http://schemas.openxmlformats.org/drawingml/2006/main" xmlns:r="http://schemas.openxmlformats.org/officeDocument/2006/relationships" xmlns:p="http://schemas.openxmlformats.org/presentationml/2006/main">
  <p:tag name="UNLOCK SHAPES" val="NO"/>
</p:tagLst>
</file>

<file path=ppt/tags/tag35.xml><?xml version="1.0" encoding="utf-8"?>
<p:tagLst xmlns:a="http://schemas.openxmlformats.org/drawingml/2006/main" xmlns:r="http://schemas.openxmlformats.org/officeDocument/2006/relationships" xmlns:p="http://schemas.openxmlformats.org/presentationml/2006/main">
  <p:tag name="UNLOCK SHAPES" val="NO"/>
</p:tagLst>
</file>

<file path=ppt/tags/tag4.xml><?xml version="1.0" encoding="utf-8"?>
<p:tagLst xmlns:a="http://schemas.openxmlformats.org/drawingml/2006/main" xmlns:r="http://schemas.openxmlformats.org/officeDocument/2006/relationships" xmlns:p="http://schemas.openxmlformats.org/presentationml/2006/main">
  <p:tag name="SMARTLOCKSHAPE" val="Yes"/>
  <p:tag name="SMARTWRITE" val="{@Title} • {@Subtitle}"/>
  <p:tag name="SMARTOBJECT" val="Section Footer v.2"/>
</p:tagLst>
</file>

<file path=ppt/tags/tag5.xml><?xml version="1.0" encoding="utf-8"?>
<p:tagLst xmlns:a="http://schemas.openxmlformats.org/drawingml/2006/main" xmlns:r="http://schemas.openxmlformats.org/officeDocument/2006/relationships" xmlns:p="http://schemas.openxmlformats.org/presentationml/2006/main">
  <p:tag name="SMARTISVISIBLE" val="{SmartShowDisclaimer} = Yes"/>
  <p:tag name="SMARTSHAPETYPE" val="Disclaimer"/>
</p:tagLst>
</file>

<file path=ppt/tags/tag6.xml><?xml version="1.0" encoding="utf-8"?>
<p:tagLst xmlns:a="http://schemas.openxmlformats.org/drawingml/2006/main" xmlns:r="http://schemas.openxmlformats.org/officeDocument/2006/relationships" xmlns:p="http://schemas.openxmlformats.org/presentationml/2006/main">
  <p:tag name="SMARTSHAPETYPE" val="PresentationDisclaimer"/>
  <p:tag name="SMARTISVISIBLE" val="{@PresentationDisclaimer}!=No Disclaimer"/>
  <p:tag name="SMARTWRITE" val="{@PresentationDisclaimerText}"/>
</p:tagLst>
</file>

<file path=ppt/tags/tag7.xml><?xml version="1.0" encoding="utf-8"?>
<p:tagLst xmlns:a="http://schemas.openxmlformats.org/drawingml/2006/main" xmlns:r="http://schemas.openxmlformats.org/officeDocument/2006/relationships" xmlns:p="http://schemas.openxmlformats.org/presentationml/2006/main">
  <p:tag name="SMARTWRITE" val="{$Executive Summary}"/>
  <p:tag name="SMARTISVISIBLE" val="{$Show Executive Summary} = Yes"/>
  <p:tag name="SMARTLOCKSHAPE" val="Yes"/>
  <p:tag name="SMARTOBJECT" val="Executive Summary v.2"/>
</p:tagLst>
</file>

<file path=ppt/tags/tag8.xml><?xml version="1.0" encoding="utf-8"?>
<p:tagLst xmlns:a="http://schemas.openxmlformats.org/drawingml/2006/main" xmlns:r="http://schemas.openxmlformats.org/officeDocument/2006/relationships" xmlns:p="http://schemas.openxmlformats.org/presentationml/2006/main">
  <p:tag name="SMARTISVISIBLE" val="{@Show Draft stamp} = Yes"/>
  <p:tag name="SMARTWRITE" val="{@Draft stamp}"/>
  <p:tag name="SMARTLOCKSHAPE" val="Yes"/>
</p:tagLst>
</file>

<file path=ppt/tags/tag9.xml><?xml version="1.0" encoding="utf-8"?>
<p:tagLst xmlns:a="http://schemas.openxmlformats.org/drawingml/2006/main" xmlns:r="http://schemas.openxmlformats.org/officeDocument/2006/relationships" xmlns:p="http://schemas.openxmlformats.org/presentationml/2006/main">
  <p:tag name="SMARTWRITE" val="{$SmartDividertext} {$SmartDividernumber} – {$Smart Divider title}"/>
  <p:tag name="SMARTLOCKSHAPE" val="Yes"/>
  <p:tag name="SMARTISVISIBLE" val="{$SmartDividernumber} !="/>
  <p:tag name="SMARTOBJECT" val="Section Header v.2"/>
</p:tagLst>
</file>

<file path=ppt/theme/theme1.xml><?xml version="1.0" encoding="utf-8"?>
<a:theme xmlns:a="http://schemas.openxmlformats.org/drawingml/2006/main" name="DIFI-NO AWS">
  <a:themeElements>
    <a:clrScheme name="">
      <a:dk1>
        <a:srgbClr val="000000"/>
      </a:dk1>
      <a:lt1>
        <a:srgbClr val="FFFFFF"/>
      </a:lt1>
      <a:dk2>
        <a:srgbClr val="131313"/>
      </a:dk2>
      <a:lt2>
        <a:srgbClr val="D8E8C4"/>
      </a:lt2>
      <a:accent1>
        <a:srgbClr val="42A437"/>
      </a:accent1>
      <a:accent2>
        <a:srgbClr val="5F6062"/>
      </a:accent2>
      <a:accent3>
        <a:srgbClr val="FFFFFF"/>
      </a:accent3>
      <a:accent4>
        <a:srgbClr val="000000"/>
      </a:accent4>
      <a:accent5>
        <a:srgbClr val="B0CFAE"/>
      </a:accent5>
      <a:accent6>
        <a:srgbClr val="555658"/>
      </a:accent6>
      <a:hlink>
        <a:srgbClr val="005380"/>
      </a:hlink>
      <a:folHlink>
        <a:srgbClr val="6E1873"/>
      </a:folHlink>
    </a:clrScheme>
    <a:fontScheme name="1_Difi_ppt_mal">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ifi_ppt_mal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DIFI-NO AWS</Template>
  <TotalTime>3163</TotalTime>
  <Words>1091</Words>
  <Application>Microsoft Office PowerPoint</Application>
  <PresentationFormat>On-screen Show (4:3)</PresentationFormat>
  <Paragraphs>196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DIFI-NO AWS</vt:lpstr>
      <vt:lpstr>Verktøy for leverandørkategorisering</vt:lpstr>
      <vt:lpstr>Introduksjon</vt:lpstr>
      <vt:lpstr>Klassifisering av vare-/tjenestegruppen vil gi føringer for strategi i anskaffelsesprosessen og for relasjon etter kontraktsinngåelse</vt:lpstr>
      <vt:lpstr>For å få en forståelse av innkjøpsmakten bør vi analysere leverandørenes syn på oss, basert på vår attraktivitet som kunde og vår andel av deres totalomsetning</vt:lpstr>
      <vt:lpstr>Verktøyet "Kraljics-kategorisering" vil hjelpe deg å finne riktig plassering i Kraljicsmatrisen og få et bilde av innkjøpsmakt fra leverandørenes perspektiv </vt:lpstr>
      <vt:lpstr>Samlet gir analysene et godt utgangspunkt for videre strategiutvikling. Ulike kombinasjoner gir grunnlag for ulike strategier hvilket vises på følgende sider</vt:lpstr>
      <vt:lpstr>Man anser selv kategorien for å være strategisk, og leverandørene anser deg for å være en…. </vt:lpstr>
      <vt:lpstr>Man anser selv kategorien for å være en volumkjøpskategori, og leverandørene anser deg for å være en…</vt:lpstr>
      <vt:lpstr>Man anser selv kategorien for å være en flaskehalskategori, og leverandørene anser deg for å være en…</vt:lpstr>
      <vt:lpstr>Man anser selv kategorien for å være ikke-strategisk, og leverandørene anser deg for å være en…</vt:lpstr>
    </vt:vector>
  </TitlesOfParts>
  <Company>Difi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Oppstartsmøte PWC</dc:title>
  <dc:creator>Anders W. Skumsnes</dc:creator>
  <cp:lastModifiedBy>Windows user</cp:lastModifiedBy>
  <cp:revision>123</cp:revision>
  <cp:lastPrinted>2008-11-28T08:53:33Z</cp:lastPrinted>
  <dcterms:created xsi:type="dcterms:W3CDTF">2013-11-18T12:15:03Z</dcterms:created>
  <dcterms:modified xsi:type="dcterms:W3CDTF">2014-03-09T19:21:25Z</dcterms:modified>
</cp:coreProperties>
</file>