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70" r:id="rId2"/>
    <p:sldId id="287" r:id="rId3"/>
    <p:sldId id="297" r:id="rId4"/>
    <p:sldId id="285" r:id="rId5"/>
    <p:sldId id="292" r:id="rId6"/>
    <p:sldId id="295" r:id="rId7"/>
    <p:sldId id="298" r:id="rId8"/>
    <p:sldId id="299" r:id="rId9"/>
    <p:sldId id="300" r:id="rId10"/>
    <p:sldId id="301" r:id="rId11"/>
    <p:sldId id="294" r:id="rId12"/>
  </p:sldIdLst>
  <p:sldSz cx="9144000" cy="6858000" type="screen4x3"/>
  <p:notesSz cx="6858000" cy="9144000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01C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3" autoAdjust="0"/>
    <p:restoredTop sz="94669" autoAdjust="0"/>
  </p:normalViewPr>
  <p:slideViewPr>
    <p:cSldViewPr snapToGrid="0">
      <p:cViewPr>
        <p:scale>
          <a:sx n="90" d="100"/>
          <a:sy n="90" d="100"/>
        </p:scale>
        <p:origin x="-708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015EF7-0B19-4333-9FCE-230B961CE0C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DE48D6B-3338-4431-B6EB-6FD8DA376DFD}">
      <dgm:prSet phldrT="[Text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nb-NO" dirty="0" smtClean="0"/>
            <a:t>1. Spesifisere formål</a:t>
          </a:r>
          <a:endParaRPr lang="nb-NO" dirty="0"/>
        </a:p>
      </dgm:t>
    </dgm:pt>
    <dgm:pt modelId="{5E9CFAAB-5ED2-4C18-A191-652D5CA6A04B}" type="parTrans" cxnId="{9FD684C1-0C2A-412E-87AF-2B4345813160}">
      <dgm:prSet/>
      <dgm:spPr/>
      <dgm:t>
        <a:bodyPr/>
        <a:lstStyle/>
        <a:p>
          <a:endParaRPr lang="nb-NO"/>
        </a:p>
      </dgm:t>
    </dgm:pt>
    <dgm:pt modelId="{72DD8593-8834-4DDC-AA27-8D3BC59CB8B8}" type="sibTrans" cxnId="{9FD684C1-0C2A-412E-87AF-2B4345813160}">
      <dgm:prSet/>
      <dgm:spPr/>
      <dgm:t>
        <a:bodyPr/>
        <a:lstStyle/>
        <a:p>
          <a:endParaRPr lang="nb-NO"/>
        </a:p>
      </dgm:t>
    </dgm:pt>
    <dgm:pt modelId="{D9A42050-7310-4899-8650-6B4C5C843A04}">
      <dgm:prSet phldrT="[Text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nb-NO" dirty="0" smtClean="0"/>
            <a:t>2.      Vurdere strategier</a:t>
          </a:r>
          <a:endParaRPr lang="nb-NO" dirty="0"/>
        </a:p>
      </dgm:t>
    </dgm:pt>
    <dgm:pt modelId="{FACDBC64-55E3-4AA7-A6BD-28B5AD23DCE0}" type="parTrans" cxnId="{5F096EA7-4905-4939-9A7E-7859B2D4396D}">
      <dgm:prSet/>
      <dgm:spPr/>
      <dgm:t>
        <a:bodyPr/>
        <a:lstStyle/>
        <a:p>
          <a:endParaRPr lang="nb-NO"/>
        </a:p>
      </dgm:t>
    </dgm:pt>
    <dgm:pt modelId="{BDDE84F2-3A5D-4540-BCE7-73588B9FE3D2}" type="sibTrans" cxnId="{5F096EA7-4905-4939-9A7E-7859B2D4396D}">
      <dgm:prSet/>
      <dgm:spPr/>
      <dgm:t>
        <a:bodyPr/>
        <a:lstStyle/>
        <a:p>
          <a:endParaRPr lang="nb-NO"/>
        </a:p>
      </dgm:t>
    </dgm:pt>
    <dgm:pt modelId="{4745BC51-064E-497E-958B-CE2EA94CD8A7}">
      <dgm:prSet phldrT="[Text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nb-NO" dirty="0" smtClean="0"/>
            <a:t>3.    Prioritere                     </a:t>
          </a:r>
          <a:endParaRPr lang="nb-NO" dirty="0"/>
        </a:p>
      </dgm:t>
    </dgm:pt>
    <dgm:pt modelId="{7CD72966-450E-4BC0-B0C0-E670C6B73768}" type="parTrans" cxnId="{D8C43DCA-A5D8-4840-A93C-133E7B608BDC}">
      <dgm:prSet/>
      <dgm:spPr/>
      <dgm:t>
        <a:bodyPr/>
        <a:lstStyle/>
        <a:p>
          <a:endParaRPr lang="nb-NO"/>
        </a:p>
      </dgm:t>
    </dgm:pt>
    <dgm:pt modelId="{E36D6135-57C3-4A6E-A6AF-C2F7F95F2480}" type="sibTrans" cxnId="{D8C43DCA-A5D8-4840-A93C-133E7B608BDC}">
      <dgm:prSet/>
      <dgm:spPr/>
      <dgm:t>
        <a:bodyPr/>
        <a:lstStyle/>
        <a:p>
          <a:endParaRPr lang="nb-NO"/>
        </a:p>
      </dgm:t>
    </dgm:pt>
    <dgm:pt modelId="{892B76BB-4283-4382-B9D8-B1B038631305}">
      <dgm:prSet phldrT="[Text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nb-NO" dirty="0" smtClean="0"/>
            <a:t>4.   Tallfeste potensial</a:t>
          </a:r>
          <a:endParaRPr lang="nb-NO" dirty="0"/>
        </a:p>
      </dgm:t>
    </dgm:pt>
    <dgm:pt modelId="{B39E1EB4-D0A0-4213-AE7C-2F21E2E1C2C4}" type="parTrans" cxnId="{CB5B0921-695E-465F-8316-E387EDF795D8}">
      <dgm:prSet/>
      <dgm:spPr/>
      <dgm:t>
        <a:bodyPr/>
        <a:lstStyle/>
        <a:p>
          <a:endParaRPr lang="nb-NO"/>
        </a:p>
      </dgm:t>
    </dgm:pt>
    <dgm:pt modelId="{14F3A68D-FCB8-4A10-A1B0-E685B4EA4C7B}" type="sibTrans" cxnId="{CB5B0921-695E-465F-8316-E387EDF795D8}">
      <dgm:prSet/>
      <dgm:spPr/>
      <dgm:t>
        <a:bodyPr/>
        <a:lstStyle/>
        <a:p>
          <a:endParaRPr lang="nb-NO"/>
        </a:p>
      </dgm:t>
    </dgm:pt>
    <dgm:pt modelId="{B8D5375F-A545-4C26-A4CF-C1CF9476595B}" type="pres">
      <dgm:prSet presAssocID="{60015EF7-0B19-4333-9FCE-230B961CE0CC}" presName="Name0" presStyleCnt="0">
        <dgm:presLayoutVars>
          <dgm:dir/>
          <dgm:animLvl val="lvl"/>
          <dgm:resizeHandles val="exact"/>
        </dgm:presLayoutVars>
      </dgm:prSet>
      <dgm:spPr/>
    </dgm:pt>
    <dgm:pt modelId="{1F4778A1-DA7A-4E1E-A541-7B59202A5F48}" type="pres">
      <dgm:prSet presAssocID="{BDE48D6B-3338-4431-B6EB-6FD8DA376DFD}" presName="parTxOnly" presStyleLbl="node1" presStyleIdx="0" presStyleCnt="4" custLinFactNeighborX="19379" custLinFactNeighborY="16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C867B66-B0D2-46B4-A2A3-6BF73DA6F031}" type="pres">
      <dgm:prSet presAssocID="{72DD8593-8834-4DDC-AA27-8D3BC59CB8B8}" presName="parTxOnlySpace" presStyleCnt="0"/>
      <dgm:spPr/>
    </dgm:pt>
    <dgm:pt modelId="{05FE0BDF-8863-41C2-8079-C2A1E09A8F49}" type="pres">
      <dgm:prSet presAssocID="{D9A42050-7310-4899-8650-6B4C5C843A04}" presName="parTxOnly" presStyleLbl="node1" presStyleIdx="1" presStyleCnt="4" custLinFactNeighborX="13806" custLinFactNeighborY="48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8D30B07-DD90-4544-80B6-44693B03707D}" type="pres">
      <dgm:prSet presAssocID="{BDDE84F2-3A5D-4540-BCE7-73588B9FE3D2}" presName="parTxOnlySpace" presStyleCnt="0"/>
      <dgm:spPr/>
    </dgm:pt>
    <dgm:pt modelId="{046A16C8-858E-41FA-B23A-9DC2A2BC0706}" type="pres">
      <dgm:prSet presAssocID="{4745BC51-064E-497E-958B-CE2EA94CD8A7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907D765-EABF-4504-8953-292BB3C01BB6}" type="pres">
      <dgm:prSet presAssocID="{E36D6135-57C3-4A6E-A6AF-C2F7F95F2480}" presName="parTxOnlySpace" presStyleCnt="0"/>
      <dgm:spPr/>
    </dgm:pt>
    <dgm:pt modelId="{1474CE1A-537F-4068-9F9D-4A6A4DA82AF0}" type="pres">
      <dgm:prSet presAssocID="{892B76BB-4283-4382-B9D8-B1B038631305}" presName="parTxOnly" presStyleLbl="node1" presStyleIdx="3" presStyleCnt="4" custLinFactNeighborX="19379" custLinFactNeighborY="16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CB5B0921-695E-465F-8316-E387EDF795D8}" srcId="{60015EF7-0B19-4333-9FCE-230B961CE0CC}" destId="{892B76BB-4283-4382-B9D8-B1B038631305}" srcOrd="3" destOrd="0" parTransId="{B39E1EB4-D0A0-4213-AE7C-2F21E2E1C2C4}" sibTransId="{14F3A68D-FCB8-4A10-A1B0-E685B4EA4C7B}"/>
    <dgm:cxn modelId="{D60E648B-9192-4FB6-BC53-0B2C474AE557}" type="presOf" srcId="{4745BC51-064E-497E-958B-CE2EA94CD8A7}" destId="{046A16C8-858E-41FA-B23A-9DC2A2BC0706}" srcOrd="0" destOrd="0" presId="urn:microsoft.com/office/officeart/2005/8/layout/chevron1"/>
    <dgm:cxn modelId="{848C8B33-D526-478B-A7EB-5540A4E422A8}" type="presOf" srcId="{D9A42050-7310-4899-8650-6B4C5C843A04}" destId="{05FE0BDF-8863-41C2-8079-C2A1E09A8F49}" srcOrd="0" destOrd="0" presId="urn:microsoft.com/office/officeart/2005/8/layout/chevron1"/>
    <dgm:cxn modelId="{09A1F972-19E1-4F68-B244-DA642DE5E489}" type="presOf" srcId="{60015EF7-0B19-4333-9FCE-230B961CE0CC}" destId="{B8D5375F-A545-4C26-A4CF-C1CF9476595B}" srcOrd="0" destOrd="0" presId="urn:microsoft.com/office/officeart/2005/8/layout/chevron1"/>
    <dgm:cxn modelId="{9FD684C1-0C2A-412E-87AF-2B4345813160}" srcId="{60015EF7-0B19-4333-9FCE-230B961CE0CC}" destId="{BDE48D6B-3338-4431-B6EB-6FD8DA376DFD}" srcOrd="0" destOrd="0" parTransId="{5E9CFAAB-5ED2-4C18-A191-652D5CA6A04B}" sibTransId="{72DD8593-8834-4DDC-AA27-8D3BC59CB8B8}"/>
    <dgm:cxn modelId="{3AD1FF04-59F6-4AF2-96CE-3C6FAC30097B}" type="presOf" srcId="{BDE48D6B-3338-4431-B6EB-6FD8DA376DFD}" destId="{1F4778A1-DA7A-4E1E-A541-7B59202A5F48}" srcOrd="0" destOrd="0" presId="urn:microsoft.com/office/officeart/2005/8/layout/chevron1"/>
    <dgm:cxn modelId="{D8C43DCA-A5D8-4840-A93C-133E7B608BDC}" srcId="{60015EF7-0B19-4333-9FCE-230B961CE0CC}" destId="{4745BC51-064E-497E-958B-CE2EA94CD8A7}" srcOrd="2" destOrd="0" parTransId="{7CD72966-450E-4BC0-B0C0-E670C6B73768}" sibTransId="{E36D6135-57C3-4A6E-A6AF-C2F7F95F2480}"/>
    <dgm:cxn modelId="{5F096EA7-4905-4939-9A7E-7859B2D4396D}" srcId="{60015EF7-0B19-4333-9FCE-230B961CE0CC}" destId="{D9A42050-7310-4899-8650-6B4C5C843A04}" srcOrd="1" destOrd="0" parTransId="{FACDBC64-55E3-4AA7-A6BD-28B5AD23DCE0}" sibTransId="{BDDE84F2-3A5D-4540-BCE7-73588B9FE3D2}"/>
    <dgm:cxn modelId="{F4B372AB-E099-41BF-B278-2506EB2FC208}" type="presOf" srcId="{892B76BB-4283-4382-B9D8-B1B038631305}" destId="{1474CE1A-537F-4068-9F9D-4A6A4DA82AF0}" srcOrd="0" destOrd="0" presId="urn:microsoft.com/office/officeart/2005/8/layout/chevron1"/>
    <dgm:cxn modelId="{EFCBACD0-87E6-45F8-87E0-5A988BEB06FE}" type="presParOf" srcId="{B8D5375F-A545-4C26-A4CF-C1CF9476595B}" destId="{1F4778A1-DA7A-4E1E-A541-7B59202A5F48}" srcOrd="0" destOrd="0" presId="urn:microsoft.com/office/officeart/2005/8/layout/chevron1"/>
    <dgm:cxn modelId="{8CAC0FF8-5A4D-4FA9-90BA-F995FDEA5C60}" type="presParOf" srcId="{B8D5375F-A545-4C26-A4CF-C1CF9476595B}" destId="{2C867B66-B0D2-46B4-A2A3-6BF73DA6F031}" srcOrd="1" destOrd="0" presId="urn:microsoft.com/office/officeart/2005/8/layout/chevron1"/>
    <dgm:cxn modelId="{C1F121D9-489E-4968-8C25-693B1C6552D6}" type="presParOf" srcId="{B8D5375F-A545-4C26-A4CF-C1CF9476595B}" destId="{05FE0BDF-8863-41C2-8079-C2A1E09A8F49}" srcOrd="2" destOrd="0" presId="urn:microsoft.com/office/officeart/2005/8/layout/chevron1"/>
    <dgm:cxn modelId="{8DF61942-441E-4E21-A4B0-D8AE1DBCE984}" type="presParOf" srcId="{B8D5375F-A545-4C26-A4CF-C1CF9476595B}" destId="{C8D30B07-DD90-4544-80B6-44693B03707D}" srcOrd="3" destOrd="0" presId="urn:microsoft.com/office/officeart/2005/8/layout/chevron1"/>
    <dgm:cxn modelId="{A35D1D63-4ED2-4B4A-999E-05A2ABE185DC}" type="presParOf" srcId="{B8D5375F-A545-4C26-A4CF-C1CF9476595B}" destId="{046A16C8-858E-41FA-B23A-9DC2A2BC0706}" srcOrd="4" destOrd="0" presId="urn:microsoft.com/office/officeart/2005/8/layout/chevron1"/>
    <dgm:cxn modelId="{C918124B-850C-4A36-B415-F50747B63E41}" type="presParOf" srcId="{B8D5375F-A545-4C26-A4CF-C1CF9476595B}" destId="{4907D765-EABF-4504-8953-292BB3C01BB6}" srcOrd="5" destOrd="0" presId="urn:microsoft.com/office/officeart/2005/8/layout/chevron1"/>
    <dgm:cxn modelId="{734FF498-3594-4D98-AC10-E265C9D45065}" type="presParOf" srcId="{B8D5375F-A545-4C26-A4CF-C1CF9476595B}" destId="{1474CE1A-537F-4068-9F9D-4A6A4DA82AF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778A1-DA7A-4E1E-A541-7B59202A5F48}">
      <dsp:nvSpPr>
        <dsp:cNvPr id="0" name=""/>
        <dsp:cNvSpPr/>
      </dsp:nvSpPr>
      <dsp:spPr>
        <a:xfrm>
          <a:off x="34019" y="1599709"/>
          <a:ext cx="1612544" cy="645017"/>
        </a:xfrm>
        <a:prstGeom prst="chevron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1. Spesifisere formål</a:t>
          </a:r>
          <a:endParaRPr lang="nb-NO" sz="1400" kern="1200" dirty="0"/>
        </a:p>
      </dsp:txBody>
      <dsp:txXfrm>
        <a:off x="356528" y="1599709"/>
        <a:ext cx="967527" cy="645017"/>
      </dsp:txXfrm>
    </dsp:sp>
    <dsp:sp modelId="{05FE0BDF-8863-41C2-8079-C2A1E09A8F49}">
      <dsp:nvSpPr>
        <dsp:cNvPr id="0" name=""/>
        <dsp:cNvSpPr/>
      </dsp:nvSpPr>
      <dsp:spPr>
        <a:xfrm>
          <a:off x="1476323" y="1620543"/>
          <a:ext cx="1612544" cy="645017"/>
        </a:xfrm>
        <a:prstGeom prst="chevron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2.      Vurdere strategier</a:t>
          </a:r>
          <a:endParaRPr lang="nb-NO" sz="1400" kern="1200" dirty="0"/>
        </a:p>
      </dsp:txBody>
      <dsp:txXfrm>
        <a:off x="1798832" y="1620543"/>
        <a:ext cx="967527" cy="645017"/>
      </dsp:txXfrm>
    </dsp:sp>
    <dsp:sp modelId="{046A16C8-858E-41FA-B23A-9DC2A2BC0706}">
      <dsp:nvSpPr>
        <dsp:cNvPr id="0" name=""/>
        <dsp:cNvSpPr/>
      </dsp:nvSpPr>
      <dsp:spPr>
        <a:xfrm>
          <a:off x="2905350" y="1589292"/>
          <a:ext cx="1612544" cy="645017"/>
        </a:xfrm>
        <a:prstGeom prst="chevron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3.    Prioritere                     </a:t>
          </a:r>
          <a:endParaRPr lang="nb-NO" sz="1400" kern="1200" dirty="0"/>
        </a:p>
      </dsp:txBody>
      <dsp:txXfrm>
        <a:off x="3227859" y="1589292"/>
        <a:ext cx="967527" cy="645017"/>
      </dsp:txXfrm>
    </dsp:sp>
    <dsp:sp modelId="{1474CE1A-537F-4068-9F9D-4A6A4DA82AF0}">
      <dsp:nvSpPr>
        <dsp:cNvPr id="0" name=""/>
        <dsp:cNvSpPr/>
      </dsp:nvSpPr>
      <dsp:spPr>
        <a:xfrm>
          <a:off x="4359410" y="1599709"/>
          <a:ext cx="1612544" cy="645017"/>
        </a:xfrm>
        <a:prstGeom prst="chevron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4.   Tallfeste potensial</a:t>
          </a:r>
          <a:endParaRPr lang="nb-NO" sz="1400" kern="1200" dirty="0"/>
        </a:p>
      </dsp:txBody>
      <dsp:txXfrm>
        <a:off x="4681919" y="1599709"/>
        <a:ext cx="967527" cy="645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D94593C-6694-4C4B-B1B6-F770E8042A5E}" type="datetime1">
              <a:rPr lang="nb-NO"/>
              <a:pPr/>
              <a:t>07.09.2014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4725FF5-C1AC-440A-8276-6E39B05C02B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5373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DBB6389-89B6-40F8-AD6C-D6B18A062565}" type="datetime1">
              <a:rPr lang="nb-NO"/>
              <a:pPr/>
              <a:t>07.09.2014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b-NO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B2D9F30-BE86-4E31-A4D2-52D65D10ADE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63441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ifi_logo_farge_lite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425700"/>
            <a:ext cx="5046663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PPT-sirkler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9050" y="3714750"/>
            <a:ext cx="2349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8366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714875"/>
            <a:ext cx="6400800" cy="1752600"/>
          </a:xfrm>
        </p:spPr>
        <p:txBody>
          <a:bodyPr/>
          <a:lstStyle>
            <a:lvl1pPr marL="0" indent="0" algn="ctr">
              <a:buFont typeface="Arial" pitchFamily="37" charset="0"/>
              <a:buNone/>
              <a:defRPr>
                <a:solidFill>
                  <a:srgbClr val="898989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6698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202FF54-A3C3-496E-B6F6-729610144BFE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6698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FF0D59-4FD0-4C3F-99CA-79452347ACD7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noProof="0" smtClean="0"/>
              <a:t>Insert banner statement here</a:t>
            </a:r>
            <a:endParaRPr lang="nb-NO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482138" y="1952513"/>
            <a:ext cx="8179724" cy="3896958"/>
          </a:xfrm>
        </p:spPr>
        <p:txBody>
          <a:bodyPr tIns="0" bIns="0"/>
          <a:lstStyle>
            <a:lvl5pPr>
              <a:defRPr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  <a:endParaRPr lang="nb-NO" noProof="0" dirty="0" smtClean="0"/>
          </a:p>
        </p:txBody>
      </p:sp>
      <p:sp>
        <p:nvSpPr>
          <p:cNvPr id="15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61222" y="6429177"/>
            <a:ext cx="290945" cy="9387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897"/>
              </a:lnSpc>
            </a:pPr>
            <a:endParaRPr lang="nb-NO" sz="800" noProof="1" smtClean="0"/>
          </a:p>
        </p:txBody>
      </p:sp>
      <p:sp>
        <p:nvSpPr>
          <p:cNvPr id="20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488632" y="6297090"/>
            <a:ext cx="401504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nb-NO" sz="800" noProof="1" smtClean="0">
              <a:solidFill>
                <a:schemeClr val="tx1"/>
              </a:solidFill>
            </a:endParaRPr>
          </a:p>
        </p:txBody>
      </p:sp>
      <p:sp>
        <p:nvSpPr>
          <p:cNvPr id="29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4638502" y="6420550"/>
            <a:ext cx="2951018" cy="12220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ct val="100000"/>
              </a:lnSpc>
            </a:pPr>
            <a:endParaRPr lang="nb-NO" sz="800" noProof="1" smtClean="0"/>
          </a:p>
        </p:txBody>
      </p:sp>
      <p:sp>
        <p:nvSpPr>
          <p:cNvPr id="19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488632" y="6179933"/>
            <a:ext cx="7340138" cy="1222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nb-NO" sz="800" noProof="1" smtClean="0"/>
          </a:p>
        </p:txBody>
      </p:sp>
      <p:sp>
        <p:nvSpPr>
          <p:cNvPr id="18" name="Executive Summary" hidden="1"/>
          <p:cNvSpPr txBox="1"/>
          <p:nvPr userDrawn="1">
            <p:custDataLst>
              <p:tags r:id="rId6"/>
            </p:custDataLst>
          </p:nvPr>
        </p:nvSpPr>
        <p:spPr>
          <a:xfrm>
            <a:off x="482136" y="6115722"/>
            <a:ext cx="65" cy="17953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436"/>
              </a:lnSpc>
            </a:pPr>
            <a:endParaRPr lang="nb-NO" sz="1400" noProof="1" smtClean="0">
              <a:solidFill>
                <a:schemeClr val="tx1"/>
              </a:solidFill>
            </a:endParaRPr>
          </a:p>
        </p:txBody>
      </p:sp>
      <p:sp>
        <p:nvSpPr>
          <p:cNvPr id="21" name="Draft stamp" hidden="1"/>
          <p:cNvSpPr txBox="1"/>
          <p:nvPr userDrawn="1">
            <p:custDataLst>
              <p:tags r:id="rId7"/>
            </p:custDataLst>
          </p:nvPr>
        </p:nvSpPr>
        <p:spPr>
          <a:xfrm>
            <a:off x="8249636" y="710005"/>
            <a:ext cx="399147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nb-NO" sz="1100" noProof="1" smtClean="0"/>
              <a:t>Utkast</a:t>
            </a:r>
            <a:endParaRPr lang="nb-NO" sz="1100" noProof="1"/>
          </a:p>
        </p:txBody>
      </p:sp>
      <p:sp>
        <p:nvSpPr>
          <p:cNvPr id="16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482138" y="750346"/>
            <a:ext cx="498763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nb-NO" sz="800" noProof="1" smtClean="0">
              <a:solidFill>
                <a:schemeClr val="tx1"/>
              </a:solidFill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9"/>
            </p:custDataLst>
          </p:nvPr>
        </p:nvSpPr>
        <p:spPr>
          <a:xfrm>
            <a:off x="2999513" y="475581"/>
            <a:ext cx="5652655" cy="12220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nb-NO" sz="800" noProof="1" smtClean="0"/>
              <a:t>19.11.2013 C:\Users\NO005807\Documents\Salg\Tilbud &amp; CV\Difi -\Leveranseplan - Verktøy for Difi.pptx</a:t>
            </a:r>
            <a:endParaRPr lang="nb-NO" sz="800" noProof="1"/>
          </a:p>
        </p:txBody>
      </p:sp>
      <p:cxnSp>
        <p:nvCxnSpPr>
          <p:cNvPr id="24" name="Frame Line"/>
          <p:cNvCxnSpPr/>
          <p:nvPr userDrawn="1"/>
        </p:nvCxnSpPr>
        <p:spPr>
          <a:xfrm flipV="1">
            <a:off x="346364" y="906684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D0BCA43-4FC9-4F1F-9681-212FA30D5016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3567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Frame Line"/>
          <p:cNvCxnSpPr/>
          <p:nvPr userDrawn="1"/>
        </p:nvCxnSpPr>
        <p:spPr>
          <a:xfrm flipV="1">
            <a:off x="346364" y="941294"/>
            <a:ext cx="8312729" cy="15329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473826" y="750346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>
              <a:spcAft>
                <a:spcPts val="900"/>
              </a:spcAft>
            </a:pPr>
            <a:endParaRPr lang="nb-NO" sz="10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8322633" y="728913"/>
            <a:ext cx="33342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r>
              <a:rPr lang="nb-NO" sz="1200" smtClean="0">
                <a:latin typeface="+mn-lt"/>
                <a:ea typeface="Cambria Math" pitchFamily="18" charset="0"/>
              </a:rPr>
              <a:t>Draft</a:t>
            </a:r>
            <a:endParaRPr lang="nb-NO" sz="12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4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3821399" y="467957"/>
            <a:ext cx="483465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r>
              <a:rPr lang="nb-NO" sz="900" noProof="1" smtClean="0">
                <a:latin typeface="+mn-lt"/>
              </a:rPr>
              <a:t>14.11.2013 C:\Users\NO005807\Documents\Projekt\Bufetat\Fly\Flyavtaler for Bufetat v.06.pptx</a:t>
            </a:r>
          </a:p>
        </p:txBody>
      </p:sp>
      <p:sp>
        <p:nvSpPr>
          <p:cNvPr id="13" name="Presentation 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483615" y="6113049"/>
            <a:ext cx="8077200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nb-NO" sz="1000" dirty="0" smtClean="0"/>
          </a:p>
        </p:txBody>
      </p:sp>
      <p:sp>
        <p:nvSpPr>
          <p:cNvPr id="15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3616" y="6259473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l">
              <a:spcAft>
                <a:spcPts val="900"/>
              </a:spcAft>
            </a:pPr>
            <a:endParaRPr lang="nb-NO" sz="1000" dirty="0" smtClean="0">
              <a:latin typeface="+mn-lt"/>
            </a:endParaRPr>
          </a:p>
        </p:txBody>
      </p:sp>
      <p:sp>
        <p:nvSpPr>
          <p:cNvPr id="1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4638502" y="6402804"/>
            <a:ext cx="2743200" cy="153888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nb-NO" sz="1000" noProof="0" dirty="0" smtClean="0"/>
          </a:p>
        </p:txBody>
      </p:sp>
      <p:sp>
        <p:nvSpPr>
          <p:cNvPr id="20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8658156" y="6408951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endParaRPr lang="nb-NO" sz="10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noProof="0" smtClean="0"/>
              <a:t>Insert banner statement here</a:t>
            </a:r>
            <a:endParaRPr lang="nb-NO" dirty="0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E1FDAA3-228A-47A1-B2D1-74265C50178C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088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noProof="0" smtClean="0"/>
              <a:t>Insert banner statement here</a:t>
            </a:r>
            <a:endParaRPr lang="nb-NO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482138" y="1952513"/>
            <a:ext cx="4023360" cy="3896958"/>
          </a:xfrm>
        </p:spPr>
        <p:txBody>
          <a:bodyPr tIns="0" bIns="0"/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  <a:endParaRPr lang="nb-NO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4638502" y="1952513"/>
            <a:ext cx="4023360" cy="3896958"/>
          </a:xfrm>
        </p:spPr>
        <p:txBody>
          <a:bodyPr tIns="0" bIns="0"/>
          <a:lstStyle>
            <a:lvl5pPr>
              <a:defRPr/>
            </a:lvl5pPr>
          </a:lstStyle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  <a:endParaRPr lang="nb-NO" noProof="0"/>
          </a:p>
        </p:txBody>
      </p:sp>
      <p:sp>
        <p:nvSpPr>
          <p:cNvPr id="39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8361222" y="6430384"/>
            <a:ext cx="290945" cy="9387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897"/>
              </a:lnSpc>
            </a:pPr>
            <a:endParaRPr lang="nb-NO" sz="800" noProof="1" smtClean="0"/>
          </a:p>
        </p:txBody>
      </p:sp>
      <p:sp>
        <p:nvSpPr>
          <p:cNvPr id="40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488632" y="6297090"/>
            <a:ext cx="401504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nb-NO" sz="800" noProof="1" smtClean="0">
              <a:solidFill>
                <a:schemeClr val="tx1"/>
              </a:solidFill>
            </a:endParaRPr>
          </a:p>
        </p:txBody>
      </p:sp>
      <p:sp>
        <p:nvSpPr>
          <p:cNvPr id="17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4638502" y="6420550"/>
            <a:ext cx="2951018" cy="12220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ct val="100000"/>
              </a:lnSpc>
            </a:pPr>
            <a:endParaRPr lang="nb-NO" sz="800" noProof="1" smtClean="0"/>
          </a:p>
        </p:txBody>
      </p:sp>
      <p:sp>
        <p:nvSpPr>
          <p:cNvPr id="43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88632" y="6179933"/>
            <a:ext cx="7340138" cy="1222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nb-NO" sz="800" noProof="1" smtClean="0"/>
          </a:p>
        </p:txBody>
      </p:sp>
      <p:sp>
        <p:nvSpPr>
          <p:cNvPr id="41" name="Executive Summary" hidden="1"/>
          <p:cNvSpPr txBox="1"/>
          <p:nvPr userDrawn="1">
            <p:custDataLst>
              <p:tags r:id="rId7"/>
            </p:custDataLst>
          </p:nvPr>
        </p:nvSpPr>
        <p:spPr>
          <a:xfrm>
            <a:off x="482136" y="6115722"/>
            <a:ext cx="65" cy="17953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436"/>
              </a:lnSpc>
            </a:pPr>
            <a:endParaRPr lang="nb-NO" sz="1400" noProof="1" smtClean="0">
              <a:solidFill>
                <a:schemeClr val="tx1"/>
              </a:solidFill>
            </a:endParaRPr>
          </a:p>
        </p:txBody>
      </p:sp>
      <p:sp>
        <p:nvSpPr>
          <p:cNvPr id="24" name="Draft stamp" hidden="1"/>
          <p:cNvSpPr txBox="1"/>
          <p:nvPr userDrawn="1">
            <p:custDataLst>
              <p:tags r:id="rId8"/>
            </p:custDataLst>
          </p:nvPr>
        </p:nvSpPr>
        <p:spPr>
          <a:xfrm>
            <a:off x="8249636" y="710005"/>
            <a:ext cx="399147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nb-NO" sz="1100" noProof="1" smtClean="0"/>
              <a:t>Utkast</a:t>
            </a:r>
            <a:endParaRPr lang="nb-NO" sz="1100" noProof="1"/>
          </a:p>
        </p:txBody>
      </p:sp>
      <p:sp>
        <p:nvSpPr>
          <p:cNvPr id="16" name="Section Header"/>
          <p:cNvSpPr txBox="1"/>
          <p:nvPr userDrawn="1">
            <p:custDataLst>
              <p:tags r:id="rId9"/>
            </p:custDataLst>
          </p:nvPr>
        </p:nvSpPr>
        <p:spPr>
          <a:xfrm>
            <a:off x="482138" y="750346"/>
            <a:ext cx="498763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nb-NO" sz="800" noProof="1" smtClean="0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2999513" y="353375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nb-NO" sz="800" noProof="1" smtClean="0"/>
              <a:t>14.10.2013 https://teamspaceint-deg.pwcinternal.com/sites/0ac71fe99c2dacabfa4b/0106/Documents/Tilbud%20Difi%20-%20Verktøy%20for%20planlegging%20og%20oppfølging%2014.%20oct.pptx</a:t>
            </a:r>
            <a:endParaRPr lang="nb-NO" sz="800" noProof="1"/>
          </a:p>
        </p:txBody>
      </p:sp>
      <p:cxnSp>
        <p:nvCxnSpPr>
          <p:cNvPr id="19" name="Frame Line"/>
          <p:cNvCxnSpPr/>
          <p:nvPr userDrawn="1"/>
        </p:nvCxnSpPr>
        <p:spPr>
          <a:xfrm flipV="1">
            <a:off x="346364" y="906684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AF1C2AA-51E7-475A-86C9-164E75CE11D8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3732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0"/>
          </p:nvPr>
        </p:nvSpPr>
        <p:spPr>
          <a:xfrm>
            <a:off x="8001000" y="1219200"/>
            <a:ext cx="9144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9B2DF4A-8DAD-4F50-B859-EE616CA57028}" type="slidenum">
              <a:rPr lang="nb-NO" smtClean="0"/>
              <a:pPr>
                <a:defRPr/>
              </a:pPr>
              <a:t>‹#›</a:t>
            </a:fld>
            <a:endParaRPr lang="nb-NO" sz="140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1"/>
          </p:nvPr>
        </p:nvSpPr>
        <p:spPr>
          <a:xfrm>
            <a:off x="684215" y="1773240"/>
            <a:ext cx="7272337" cy="417671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47320A12-9C6C-4AC3-B5CC-45C4BCE8FF75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0638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6CE24B-802C-491C-9FAB-781752224022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9CB36A-037F-4ED9-9771-A542AE82648A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EB9719-0793-4F28-9FBF-98CAA420C676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AF3350-ACCD-4B46-8435-F043525F5AAB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F3F7D8-76EA-4E42-9E46-9A5D2A05F21F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93254-7113-4C9C-9302-F27BEAED8DD9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FAF224-1EB6-4AB1-BA00-284F25B2149C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D5F9E-CCDB-4D6B-8869-1C4BE26CFAB2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4D466628-9180-4B92-8435-2291D0323381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nb-NO" smtClean="0"/>
              <a:t>Kontraktstrategi</a:t>
            </a:r>
            <a:endParaRPr lang="nb-NO"/>
          </a:p>
        </p:txBody>
      </p:sp>
      <p:pic>
        <p:nvPicPr>
          <p:cNvPr id="4102" name="Picture 1032" descr="PPT-logo-RGB"/>
          <p:cNvPicPr>
            <a:picLocks noChangeAspect="1" noChangeArrowheads="1"/>
          </p:cNvPicPr>
          <p:nvPr/>
        </p:nvPicPr>
        <p:blipFill>
          <a:blip r:embed="rId17"/>
          <a:srcRect r="47110"/>
          <a:stretch>
            <a:fillRect/>
          </a:stretch>
        </p:blipFill>
        <p:spPr bwMode="auto">
          <a:xfrm>
            <a:off x="7829550" y="6215063"/>
            <a:ext cx="857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9pPr>
    </p:titleStyle>
    <p:bodyStyle>
      <a:lvl1pPr marL="269875" indent="-2698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8"/>
        </a:buBlip>
        <a:tabLst>
          <a:tab pos="630238" algn="l"/>
        </a:tabLs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809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8"/>
        </a:buBlip>
        <a:tabLst>
          <a:tab pos="630238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989013" indent="-179388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8"/>
        </a:buBlip>
        <a:tabLst>
          <a:tab pos="630238" algn="l"/>
        </a:tabLs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49375" indent="-1809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8"/>
        </a:buBlip>
        <a:tabLst>
          <a:tab pos="630238" algn="l"/>
        </a:tabLst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708150" indent="-179388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8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5pPr>
      <a:lvl6pPr marL="2165350" indent="-179388" algn="l" defTabSz="457200" rtl="0" eaLnBrk="1" fontAlgn="base" hangingPunct="1">
        <a:spcBef>
          <a:spcPct val="20000"/>
        </a:spcBef>
        <a:spcAft>
          <a:spcPct val="0"/>
        </a:spcAft>
        <a:buFont typeface="Arial" pitchFamily="37" charset="0"/>
        <a:buBlip>
          <a:blip r:embed="rId18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6pPr>
      <a:lvl7pPr marL="2622550" indent="-179388" algn="l" defTabSz="457200" rtl="0" eaLnBrk="1" fontAlgn="base" hangingPunct="1">
        <a:spcBef>
          <a:spcPct val="20000"/>
        </a:spcBef>
        <a:spcAft>
          <a:spcPct val="0"/>
        </a:spcAft>
        <a:buFont typeface="Arial" pitchFamily="37" charset="0"/>
        <a:buBlip>
          <a:blip r:embed="rId18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7pPr>
      <a:lvl8pPr marL="3079750" indent="-179388" algn="l" defTabSz="457200" rtl="0" eaLnBrk="1" fontAlgn="base" hangingPunct="1">
        <a:spcBef>
          <a:spcPct val="20000"/>
        </a:spcBef>
        <a:spcAft>
          <a:spcPct val="0"/>
        </a:spcAft>
        <a:buFont typeface="Arial" pitchFamily="37" charset="0"/>
        <a:buBlip>
          <a:blip r:embed="rId18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8pPr>
      <a:lvl9pPr marL="3536950" indent="-179388" algn="l" defTabSz="457200" rtl="0" eaLnBrk="1" fontAlgn="base" hangingPunct="1">
        <a:spcBef>
          <a:spcPct val="20000"/>
        </a:spcBef>
        <a:spcAft>
          <a:spcPct val="0"/>
        </a:spcAft>
        <a:buFont typeface="Arial" pitchFamily="37" charset="0"/>
        <a:buBlip>
          <a:blip r:embed="rId18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nb-NO" sz="3600" dirty="0" smtClean="0"/>
              <a:t>Veiledning  - Verktøy for vurdering av strategier i en anskaffelse</a:t>
            </a:r>
            <a:endParaRPr lang="nb-NO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2619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32106"/>
            <a:ext cx="8240233" cy="1143000"/>
          </a:xfrm>
        </p:spPr>
        <p:txBody>
          <a:bodyPr anchor="t"/>
          <a:lstStyle/>
          <a:p>
            <a:r>
              <a:rPr lang="nb-NO" sz="1800" b="0" dirty="0" smtClean="0"/>
              <a:t>I det siste steget, Tallfeste potensial, presenterer verktøyet en liste på maksimalt fire strategier og hypoteser om hvordan anskaffelsens mål best kan oppnås</a:t>
            </a:r>
            <a:endParaRPr lang="nb-NO" sz="1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D3A7-98E1-4062-A031-D6D9EA778A5A}" type="datetime1">
              <a:rPr lang="nb-NO" smtClean="0"/>
              <a:t>07.09.2014</a:t>
            </a:fld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58" y="499701"/>
            <a:ext cx="2637721" cy="1754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518" y="1775986"/>
            <a:ext cx="4750649" cy="3176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65548" y="5037582"/>
            <a:ext cx="76554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Som siste steg bør du kort oppsummere potensielle gevinster og estimere tids- og ressursbruk for implementering. Disse tallen bør støttes av de øvrige analysene fra planleggingsfasen. </a:t>
            </a:r>
            <a:r>
              <a:rPr lang="nb-NO" sz="1400" dirty="0"/>
              <a:t>Resultatet skal deretter brukes som grunnlag for å beslutte om, og hvordan, konkurransegjennomføringsfasen skal gjennomføres</a:t>
            </a:r>
          </a:p>
          <a:p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67987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1"/>
            </p:custDataLst>
          </p:nvPr>
        </p:nvGrpSpPr>
        <p:grpSpPr>
          <a:xfrm>
            <a:off x="482137" y="605118"/>
            <a:ext cx="8179724" cy="5922085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819158">
                <a:defRPr/>
              </a:pPr>
              <a:endParaRPr lang="nb-NO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819158">
                <a:defRPr/>
              </a:pPr>
              <a:endParaRPr lang="nb-NO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719435">
                <a:buSzPct val="90000"/>
                <a:defRPr/>
              </a:pPr>
              <a:endParaRPr lang="nb-NO" sz="1300" dirty="0">
                <a:solidFill>
                  <a:schemeClr val="folHlink"/>
                </a:solidFill>
              </a:endParaRPr>
            </a:p>
          </p:txBody>
        </p:sp>
        <p:grpSp>
          <p:nvGrpSpPr>
            <p:cNvPr id="4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8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9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10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11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</p:grpSp>
      <p:graphicFrame>
        <p:nvGraphicFramePr>
          <p:cNvPr id="53" name="Content Placeholder 6"/>
          <p:cNvGraphicFramePr>
            <a:graphicFrameLocks noGrp="1"/>
          </p:cNvGraphicFramePr>
          <p:nvPr>
            <p:ph sz="quarter" idx="4294967295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08692431"/>
              </p:ext>
            </p:extLst>
          </p:nvPr>
        </p:nvGraphicFramePr>
        <p:xfrm>
          <a:off x="366652" y="1340946"/>
          <a:ext cx="8415840" cy="462393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194722"/>
                <a:gridCol w="2073706"/>
                <a:gridCol w="2073706"/>
                <a:gridCol w="2073706"/>
              </a:tblGrid>
              <a:tr h="487936">
                <a:tc>
                  <a:txBody>
                    <a:bodyPr/>
                    <a:lstStyle/>
                    <a:p>
                      <a:pPr algn="ctr"/>
                      <a:endParaRPr lang="nb-NO" sz="1000" b="0" dirty="0" smtClean="0">
                        <a:latin typeface="+mj-lt"/>
                      </a:endParaRPr>
                    </a:p>
                  </a:txBody>
                  <a:tcPr marL="83127" marR="83127" marT="40341" marB="4034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"Strategi 1"</a:t>
                      </a:r>
                    </a:p>
                  </a:txBody>
                  <a:tcPr marL="83127" marR="83127" marT="40341" marB="4034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"Strategi  2"</a:t>
                      </a:r>
                    </a:p>
                  </a:txBody>
                  <a:tcPr marL="83127" marR="83127" marT="40341" marB="4034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"Strategi  3"</a:t>
                      </a:r>
                    </a:p>
                  </a:txBody>
                  <a:tcPr marL="83127" marR="83127" marT="40341" marB="40341" anchor="ctr">
                    <a:solidFill>
                      <a:schemeClr val="accent1"/>
                    </a:solidFill>
                  </a:tcPr>
                </a:tc>
              </a:tr>
              <a:tr h="1105720">
                <a:tc rowSpan="2"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nb-NO" sz="1200" dirty="0" smtClean="0">
                          <a:solidFill>
                            <a:schemeClr val="bg1"/>
                          </a:solidFill>
                        </a:rPr>
                        <a:t>Gevinst og e</a:t>
                      </a:r>
                      <a:r>
                        <a:rPr lang="nb-NO" sz="1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ffekt på anskaffelsesmål</a:t>
                      </a:r>
                    </a:p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b="1" kern="1200" dirty="0" smtClean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3127" marR="83127" marT="40341" marB="4034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nb-NO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"Beskriv potensial for økonomiske gevinster"</a:t>
                      </a: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nb-NO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"Beskriv potensial for økonomiske gevinster"</a:t>
                      </a: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nb-NO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"Beskriv potensial for økonomiske gevinster"</a:t>
                      </a: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69582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nb-NO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"Beskriv potensial for øvrige gevinster"</a:t>
                      </a: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nb-NO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"Beskriv potensial for øvrige gevinster"</a:t>
                      </a: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nb-NO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"Beskriv potensial for øvrige gevinster"</a:t>
                      </a: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5665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nb-NO" sz="1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Tidsplan og estimert ressursbruk implementering</a:t>
                      </a:r>
                    </a:p>
                    <a:p>
                      <a:endParaRPr lang="nb-NO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127" marR="83127" marT="40341" marB="4034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nb-NO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nb-NO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nb-NO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5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Anskaffelsesprosedyre, kontraktstype og tidsplan for anskaffelse</a:t>
                      </a:r>
                    </a:p>
                    <a:p>
                      <a:endParaRPr lang="nb-NO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127" marR="83127" marT="40341" marB="40341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nb-NO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127" marR="83127" marT="40341" marB="403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5" name="Title 1"/>
          <p:cNvSpPr>
            <a:spLocks noGrp="1"/>
          </p:cNvSpPr>
          <p:nvPr>
            <p:ph type="title"/>
          </p:nvPr>
        </p:nvSpPr>
        <p:spPr>
          <a:xfrm>
            <a:off x="425301" y="242739"/>
            <a:ext cx="8452884" cy="1143000"/>
          </a:xfrm>
        </p:spPr>
        <p:txBody>
          <a:bodyPr anchor="t"/>
          <a:lstStyle/>
          <a:p>
            <a:r>
              <a:rPr lang="nb-NO" sz="1800" dirty="0" smtClean="0"/>
              <a:t>Basert på resultatene fra verktøyet, beskriv hvilken potensial de valgte strategiene har, hvilke av målene med anskaffelsen de vil støtte opp om, samt estimat av ressurs- og tidsbruk for implementering.  </a:t>
            </a:r>
            <a:endParaRPr lang="nb-NO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2ACB1-B9A7-44BA-A866-5110CC8420FA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83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nb-NO" sz="2200" b="1" i="1" dirty="0" smtClean="0"/>
              <a:t>Introduksjon</a:t>
            </a:r>
            <a:endParaRPr lang="nb-NO" sz="2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185" y="1282552"/>
            <a:ext cx="8229600" cy="4811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200" b="1" dirty="0" smtClean="0"/>
              <a:t>Formål med dokumentet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/>
              <a:t>Denne veiledningen vil presentere alternative tilnærminger og strategier for hvordan målene </a:t>
            </a:r>
            <a:r>
              <a:rPr lang="nb-NO" sz="1200" dirty="0" smtClean="0"/>
              <a:t>i en konkret anskaffelse kan </a:t>
            </a:r>
            <a:r>
              <a:rPr lang="nb-NO" sz="1200" dirty="0" smtClean="0"/>
              <a:t>realiseres gjennom, både gjennom å  oppnå gode kommersielle vilkår i markedet men også gjennom  å jobbe med effektiviseringer i verdikjeden</a:t>
            </a:r>
            <a:r>
              <a:rPr lang="nb-NO" sz="1200" dirty="0" smtClean="0"/>
              <a:t>.</a:t>
            </a:r>
          </a:p>
          <a:p>
            <a:pPr marL="0" indent="0">
              <a:buNone/>
            </a:pPr>
            <a:endParaRPr lang="nb-NO" sz="1200" dirty="0" smtClean="0"/>
          </a:p>
          <a:p>
            <a:pPr marL="0" indent="0">
              <a:buNone/>
            </a:pPr>
            <a:r>
              <a:rPr lang="nb-NO" sz="1200" dirty="0" smtClean="0"/>
              <a:t>Dokumentet vil videre beskrive hvordan Excel-verktøyet </a:t>
            </a:r>
            <a:r>
              <a:rPr lang="nb-NO" sz="1200" dirty="0"/>
              <a:t>"Mal for valg av strategier i en </a:t>
            </a:r>
            <a:r>
              <a:rPr lang="nb-NO" sz="1200" dirty="0" smtClean="0"/>
              <a:t>anskaffelse" støtter valg av ulike strategier.</a:t>
            </a:r>
          </a:p>
          <a:p>
            <a:pPr marL="0" indent="0">
              <a:buNone/>
            </a:pPr>
            <a:endParaRPr lang="nb-NO" sz="1200" b="1" dirty="0"/>
          </a:p>
          <a:p>
            <a:pPr marL="0" indent="0">
              <a:buNone/>
            </a:pPr>
            <a:r>
              <a:rPr lang="nb-NO" sz="1200" b="1" dirty="0" smtClean="0"/>
              <a:t>Når bør verktøyet brukes?</a:t>
            </a:r>
          </a:p>
          <a:p>
            <a:pPr marL="0" indent="0">
              <a:buNone/>
            </a:pPr>
            <a:r>
              <a:rPr lang="nb-NO" sz="1200" dirty="0"/>
              <a:t>Metodikken bør alltid brukes ved anskaffelser av varer / tjenester med stor omsetning, eller som på annen måte er kritiske for virksomheten. For mindre anskaffelser </a:t>
            </a:r>
            <a:r>
              <a:rPr lang="nb-NO" sz="1200" dirty="0" smtClean="0"/>
              <a:t>anbefales det </a:t>
            </a:r>
            <a:r>
              <a:rPr lang="nb-NO" sz="1200" dirty="0"/>
              <a:t>at listen av mulige strategier </a:t>
            </a:r>
            <a:r>
              <a:rPr lang="nb-NO" sz="1200" dirty="0" smtClean="0"/>
              <a:t>vurderes, </a:t>
            </a:r>
            <a:r>
              <a:rPr lang="nb-NO" sz="1200" dirty="0"/>
              <a:t>men dokumentasjonen kan reduseres i </a:t>
            </a:r>
            <a:r>
              <a:rPr lang="nb-NO" sz="1200" dirty="0" smtClean="0"/>
              <a:t>proporsjon </a:t>
            </a:r>
            <a:r>
              <a:rPr lang="nb-NO" sz="1200" dirty="0"/>
              <a:t>til anskaffelsen omfang.</a:t>
            </a:r>
          </a:p>
          <a:p>
            <a:pPr marL="0" indent="0">
              <a:buNone/>
            </a:pPr>
            <a:endParaRPr lang="nb-NO" sz="1200" b="1" dirty="0"/>
          </a:p>
          <a:p>
            <a:pPr marL="0" indent="0">
              <a:buNone/>
            </a:pPr>
            <a:r>
              <a:rPr lang="nb-NO" sz="1200" b="1" dirty="0" smtClean="0"/>
              <a:t>Hvordan brukes informasjonen videre i prosessen?</a:t>
            </a:r>
            <a:br>
              <a:rPr lang="nb-NO" sz="1200" b="1" dirty="0" smtClean="0"/>
            </a:br>
            <a:r>
              <a:rPr lang="nb-NO" sz="1200" dirty="0"/>
              <a:t>Dette dokument bør brukes og oppdateres kontinuerlig under hele planleggingsfasen etter hvert som nye analyser og fakta blir tilgjengelig. Det anbefales at strategier vurderes tidlig for å lage hypoteser om hvordan målene kan realiseres og hvilken data som bør hentes inn for å støtte </a:t>
            </a:r>
            <a:r>
              <a:rPr lang="nb-NO" sz="1200" dirty="0" smtClean="0"/>
              <a:t>opp om hypotesene</a:t>
            </a:r>
            <a:r>
              <a:rPr lang="nb-NO" sz="1200" dirty="0"/>
              <a:t>. </a:t>
            </a:r>
            <a:r>
              <a:rPr lang="nb-NO" sz="1200" dirty="0" smtClean="0"/>
              <a:t>Før beslutningsgrunnlaget skal oppsummeres vurderer man </a:t>
            </a:r>
            <a:r>
              <a:rPr lang="nb-NO" sz="1200" dirty="0"/>
              <a:t>strategier en andre gang før de prioriteres og kvantifiseres som en del av beslutningsgrunnlaget som skal godkjennes før </a:t>
            </a:r>
            <a:r>
              <a:rPr lang="nb-NO" sz="1200" dirty="0" smtClean="0"/>
              <a:t>konkurransegjennomføringsfasen. </a:t>
            </a:r>
            <a:r>
              <a:rPr lang="nb-NO" sz="1200" dirty="0"/>
              <a:t>Valg av </a:t>
            </a:r>
            <a:r>
              <a:rPr lang="nb-NO" sz="1200" dirty="0" smtClean="0"/>
              <a:t>strategi og tilnærminger vil ha stor påvirkning på valg i den videre anskaffelsesprosessen. </a:t>
            </a:r>
            <a:endParaRPr lang="nb-NO" sz="1200" dirty="0"/>
          </a:p>
          <a:p>
            <a:pPr marL="0" indent="0">
              <a:buNone/>
            </a:pPr>
            <a:endParaRPr lang="nb-NO" sz="1200" dirty="0"/>
          </a:p>
          <a:p>
            <a:pPr marL="0" indent="0">
              <a:buNone/>
            </a:pPr>
            <a:endParaRPr lang="nb-NO" sz="1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3F77-EE90-493B-A02B-2FBEFEE46114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164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6910" y="116632"/>
            <a:ext cx="8208623" cy="1143000"/>
          </a:xfrm>
        </p:spPr>
        <p:txBody>
          <a:bodyPr/>
          <a:lstStyle/>
          <a:p>
            <a:r>
              <a:rPr lang="nb-NO" sz="1800" dirty="0" smtClean="0"/>
              <a:t>Klassifisering av </a:t>
            </a:r>
            <a:r>
              <a:rPr lang="nb-NO" sz="1800" dirty="0"/>
              <a:t>v</a:t>
            </a:r>
            <a:r>
              <a:rPr lang="nb-NO" sz="1800" dirty="0" smtClean="0"/>
              <a:t>are-/tjenestegruppen i en </a:t>
            </a:r>
            <a:r>
              <a:rPr lang="nb-NO" sz="1800" dirty="0" err="1" smtClean="0"/>
              <a:t>Kraljics</a:t>
            </a:r>
            <a:r>
              <a:rPr lang="nb-NO" sz="1800" dirty="0" smtClean="0"/>
              <a:t>-matrise (separat verktøy) vil gi føringer for valg av strategi for anskaffelsesprosessen og for valg av relasjon etter kontraktsinngåelse. </a:t>
            </a:r>
            <a:endParaRPr lang="nb-NO" sz="1800" dirty="0"/>
          </a:p>
        </p:txBody>
      </p:sp>
      <p:grpSp>
        <p:nvGrpSpPr>
          <p:cNvPr id="66" name="Group 20"/>
          <p:cNvGrpSpPr>
            <a:grpSpLocks/>
          </p:cNvGrpSpPr>
          <p:nvPr/>
        </p:nvGrpSpPr>
        <p:grpSpPr bwMode="auto">
          <a:xfrm>
            <a:off x="857724" y="1952636"/>
            <a:ext cx="7052829" cy="3817003"/>
            <a:chOff x="346" y="1134"/>
            <a:chExt cx="4695" cy="2789"/>
          </a:xfrm>
        </p:grpSpPr>
        <p:sp>
          <p:nvSpPr>
            <p:cNvPr id="67" name="Rectangle 8"/>
            <p:cNvSpPr>
              <a:spLocks noChangeArrowheads="1"/>
            </p:cNvSpPr>
            <p:nvPr/>
          </p:nvSpPr>
          <p:spPr bwMode="auto">
            <a:xfrm>
              <a:off x="636" y="1134"/>
              <a:ext cx="2165" cy="12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lIns="42918" tIns="42918" rIns="42918" bIns="42918" anchor="t"/>
            <a:lstStyle/>
            <a:p>
              <a:pPr algn="ctr" defTabSz="239337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7A60"/>
                </a:buClr>
                <a:buSzPct val="55000"/>
                <a:defRPr/>
              </a:pPr>
              <a:r>
                <a:rPr lang="nb-NO" sz="1700" kern="0" baseline="0" dirty="0" smtClean="0">
                  <a:solidFill>
                    <a:schemeClr val="bg1"/>
                  </a:solidFill>
                  <a:cs typeface="Arial" charset="0"/>
                </a:rPr>
                <a:t>Volumkjøp</a:t>
              </a:r>
            </a:p>
            <a:p>
              <a:pPr algn="ctr" defTabSz="239337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7A60"/>
                </a:buClr>
                <a:buSzPct val="55000"/>
                <a:defRPr/>
              </a:pPr>
              <a:endParaRPr lang="nb-NO" sz="1000" kern="0" dirty="0" smtClean="0">
                <a:solidFill>
                  <a:schemeClr val="bg1"/>
                </a:solidFill>
                <a:cs typeface="Arial" charset="0"/>
              </a:endParaRPr>
            </a:p>
            <a:p>
              <a:pPr defTabSz="239337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7A60"/>
                </a:buClr>
                <a:buSzPct val="55000"/>
                <a:defRPr/>
              </a:pPr>
              <a:r>
                <a:rPr lang="nb-NO" sz="1000" kern="0" dirty="0" smtClean="0">
                  <a:solidFill>
                    <a:schemeClr val="bg1"/>
                  </a:solidFill>
                  <a:cs typeface="Arial" charset="0"/>
                </a:rPr>
                <a:t>Innkjøper </a:t>
              </a:r>
              <a:r>
                <a:rPr lang="nb-NO" sz="1000" kern="0" dirty="0">
                  <a:solidFill>
                    <a:schemeClr val="bg1"/>
                  </a:solidFill>
                  <a:cs typeface="Arial" charset="0"/>
                </a:rPr>
                <a:t>må utnytte sin innkjøpsmakt og forhandle hardt for sikre seg de "beste" priser. På volumkjøp </a:t>
              </a:r>
              <a:r>
                <a:rPr lang="nb-NO" sz="1000" kern="0" dirty="0" smtClean="0">
                  <a:solidFill>
                    <a:schemeClr val="bg1"/>
                  </a:solidFill>
                  <a:cs typeface="Arial" charset="0"/>
                </a:rPr>
                <a:t>anbefales </a:t>
              </a:r>
              <a:r>
                <a:rPr lang="nb-NO" sz="1000" kern="0" dirty="0">
                  <a:solidFill>
                    <a:schemeClr val="bg1"/>
                  </a:solidFill>
                  <a:cs typeface="Arial" charset="0"/>
                </a:rPr>
                <a:t>det derfor kortsiktige kontrakter slik at reforhandlinger kan finne sted ofte</a:t>
              </a:r>
            </a:p>
          </p:txBody>
        </p:sp>
        <p:sp>
          <p:nvSpPr>
            <p:cNvPr id="68" name="Rectangle 9"/>
            <p:cNvSpPr>
              <a:spLocks noChangeArrowheads="1"/>
            </p:cNvSpPr>
            <p:nvPr/>
          </p:nvSpPr>
          <p:spPr bwMode="auto">
            <a:xfrm>
              <a:off x="2861" y="1134"/>
              <a:ext cx="2165" cy="13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lIns="42918" tIns="42918" rIns="42918" bIns="42918"/>
            <a:lstStyle/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7A60"/>
                </a:buClr>
                <a:buSzPct val="55000"/>
                <a:defRPr/>
              </a:pPr>
              <a:r>
                <a:rPr lang="nb-NO" sz="1700" kern="0" baseline="0" dirty="0">
                  <a:cs typeface="Arial" charset="0"/>
                </a:rPr>
                <a:t>Strategiske</a:t>
              </a:r>
              <a:r>
                <a:rPr lang="nb-NO" sz="1700" kern="0" dirty="0">
                  <a:cs typeface="Arial" charset="0"/>
                </a:rPr>
                <a:t> </a:t>
              </a:r>
              <a:r>
                <a:rPr lang="nb-NO" sz="1700" kern="0" baseline="0" dirty="0">
                  <a:cs typeface="Arial" charset="0"/>
                </a:rPr>
                <a:t>kjøp</a:t>
              </a:r>
            </a:p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FFE400"/>
                </a:buClr>
                <a:buSzPct val="55000"/>
                <a:defRPr/>
              </a:pPr>
              <a:endParaRPr lang="nb-NO" sz="1000" kern="0" baseline="0" dirty="0">
                <a:solidFill>
                  <a:srgbClr val="000000"/>
                </a:solidFill>
                <a:cs typeface="Arial" charset="0"/>
              </a:endParaRPr>
            </a:p>
            <a:p>
              <a:pPr defTabSz="239337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7A60"/>
                </a:buClr>
                <a:buSzPct val="55000"/>
                <a:defRPr/>
              </a:pPr>
              <a:r>
                <a:rPr lang="nb-NO" sz="1000" kern="0" dirty="0">
                  <a:cs typeface="Arial" charset="0"/>
                </a:rPr>
                <a:t>Forholdet mellom innkjøper og leverandør kjennetegnes ved å være svært tett. Ofte </a:t>
              </a:r>
              <a:r>
                <a:rPr lang="nb-NO" sz="1000" kern="0" dirty="0" smtClean="0">
                  <a:cs typeface="Arial" charset="0"/>
                </a:rPr>
                <a:t>i </a:t>
              </a:r>
              <a:r>
                <a:rPr lang="nb-NO" sz="1000" kern="0" dirty="0">
                  <a:cs typeface="Arial" charset="0"/>
                </a:rPr>
                <a:t>form av samarbeid og/eller partnerskap. Valg av leverandør er derfor en omhyggelig prosess, hvor avgjørelsen om endelig leverandør typisk tas sentralt</a:t>
              </a:r>
            </a:p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FFE400"/>
                </a:buClr>
                <a:buSzPct val="55000"/>
                <a:defRPr/>
              </a:pPr>
              <a:r>
                <a:rPr lang="nb-NO" sz="1000" i="1" kern="0" baseline="0" dirty="0">
                  <a:solidFill>
                    <a:srgbClr val="000000"/>
                  </a:solidFill>
                  <a:cs typeface="Arial" charset="0"/>
                </a:rPr>
                <a:t/>
              </a:r>
              <a:br>
                <a:rPr lang="nb-NO" sz="1000" i="1" kern="0" baseline="0" dirty="0">
                  <a:solidFill>
                    <a:srgbClr val="000000"/>
                  </a:solidFill>
                  <a:cs typeface="Arial" charset="0"/>
                </a:rPr>
              </a:br>
              <a:endParaRPr lang="nb-NO" sz="1000" i="1" kern="0" baseline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69" name="Rectangle 10"/>
            <p:cNvSpPr>
              <a:spLocks noChangeArrowheads="1"/>
            </p:cNvSpPr>
            <p:nvPr/>
          </p:nvSpPr>
          <p:spPr bwMode="auto">
            <a:xfrm>
              <a:off x="636" y="2431"/>
              <a:ext cx="2165" cy="12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lIns="42918" tIns="42918" rIns="42918" bIns="42918"/>
            <a:lstStyle/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1700" kern="0" baseline="0" dirty="0" smtClean="0">
                  <a:solidFill>
                    <a:srgbClr val="000000"/>
                  </a:solidFill>
                  <a:cs typeface="Arial" charset="0"/>
                </a:rPr>
                <a:t>Ikke-kritiske </a:t>
              </a:r>
              <a:r>
                <a:rPr lang="nb-NO" sz="1700" kern="0" baseline="0" dirty="0">
                  <a:solidFill>
                    <a:srgbClr val="000000"/>
                  </a:solidFill>
                  <a:cs typeface="Arial" charset="0"/>
                </a:rPr>
                <a:t>rutinekjøp</a:t>
              </a:r>
            </a:p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sz="1000" kern="0" baseline="0" dirty="0">
                <a:solidFill>
                  <a:srgbClr val="000000"/>
                </a:solidFill>
                <a:cs typeface="Arial" charset="0"/>
              </a:endParaRPr>
            </a:p>
            <a:p>
              <a:pPr defTabSz="239337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7A60"/>
                </a:buClr>
                <a:buSzPct val="55000"/>
                <a:defRPr/>
              </a:pPr>
              <a:r>
                <a:rPr lang="nb-NO" sz="1000" kern="0" dirty="0">
                  <a:cs typeface="Arial" charset="0"/>
                </a:rPr>
                <a:t>Rutinekjøp defineres som systemkjøp hvor målet er å oppnå operasjonell effektivitet, redusere antall </a:t>
              </a:r>
              <a:r>
                <a:rPr lang="nb-NO" sz="1000" kern="0" dirty="0" smtClean="0">
                  <a:cs typeface="Arial" charset="0"/>
                </a:rPr>
                <a:t>leverandører </a:t>
              </a:r>
              <a:r>
                <a:rPr lang="nb-NO" sz="1000" kern="0" dirty="0">
                  <a:cs typeface="Arial" charset="0"/>
                </a:rPr>
                <a:t>og på den måten administrative kostnader. </a:t>
              </a:r>
              <a:endParaRPr lang="nb-NO" sz="1000" kern="0" dirty="0" smtClean="0">
                <a:cs typeface="Arial" charset="0"/>
              </a:endParaRPr>
            </a:p>
            <a:p>
              <a:pPr defTabSz="239337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7A60"/>
                </a:buClr>
                <a:buSzPct val="55000"/>
                <a:defRPr/>
              </a:pPr>
              <a:r>
                <a:rPr lang="nb-NO" sz="1000" kern="0" dirty="0" smtClean="0">
                  <a:cs typeface="Arial" charset="0"/>
                </a:rPr>
                <a:t>Kortvarige </a:t>
              </a:r>
              <a:r>
                <a:rPr lang="nb-NO" sz="1000" kern="0" dirty="0">
                  <a:cs typeface="Arial" charset="0"/>
                </a:rPr>
                <a:t>kontrakter er typisk</a:t>
              </a:r>
            </a:p>
          </p:txBody>
        </p:sp>
        <p:sp>
          <p:nvSpPr>
            <p:cNvPr id="70" name="Rectangle 11"/>
            <p:cNvSpPr>
              <a:spLocks noChangeArrowheads="1"/>
            </p:cNvSpPr>
            <p:nvPr/>
          </p:nvSpPr>
          <p:spPr bwMode="auto">
            <a:xfrm>
              <a:off x="2861" y="2431"/>
              <a:ext cx="2165" cy="12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lIns="42918" tIns="42918" rIns="42918" bIns="42918"/>
            <a:lstStyle/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1700" kern="0" baseline="0" dirty="0" smtClean="0">
                  <a:solidFill>
                    <a:schemeClr val="bg1"/>
                  </a:solidFill>
                  <a:cs typeface="Arial" charset="0"/>
                </a:rPr>
                <a:t>Flaskehalskjøp</a:t>
              </a:r>
              <a:endParaRPr lang="nb-NO" sz="1700" kern="0" baseline="0" dirty="0">
                <a:solidFill>
                  <a:schemeClr val="bg1"/>
                </a:solidFill>
                <a:cs typeface="Arial" charset="0"/>
              </a:endParaRPr>
            </a:p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sz="1000" kern="0" dirty="0">
                <a:solidFill>
                  <a:schemeClr val="bg1"/>
                </a:solidFill>
              </a:endParaRPr>
            </a:p>
            <a:p>
              <a:pPr defTabSz="239337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7A60"/>
                </a:buClr>
                <a:buSzPct val="55000"/>
                <a:defRPr/>
              </a:pPr>
              <a:r>
                <a:rPr lang="nb-NO" sz="1000" kern="0" dirty="0">
                  <a:solidFill>
                    <a:schemeClr val="bg1"/>
                  </a:solidFill>
                  <a:cs typeface="Arial" charset="0"/>
                </a:rPr>
                <a:t>Innkjøper vil gjøre hva han kan for å redusere avhengigheten til leverandøren. Ettersom flaskehalsprodukter er </a:t>
              </a:r>
              <a:r>
                <a:rPr lang="nb-NO" sz="1000" kern="0" dirty="0" smtClean="0">
                  <a:solidFill>
                    <a:schemeClr val="bg1"/>
                  </a:solidFill>
                  <a:cs typeface="Arial" charset="0"/>
                </a:rPr>
                <a:t>kritiske for </a:t>
              </a:r>
              <a:r>
                <a:rPr lang="nb-NO" sz="1000" kern="0" dirty="0">
                  <a:solidFill>
                    <a:schemeClr val="bg1"/>
                  </a:solidFill>
                  <a:cs typeface="Arial" charset="0"/>
                </a:rPr>
                <a:t>driften er </a:t>
              </a:r>
              <a:r>
                <a:rPr lang="nb-NO" sz="1000" kern="0" dirty="0" smtClean="0">
                  <a:solidFill>
                    <a:schemeClr val="bg1"/>
                  </a:solidFill>
                  <a:cs typeface="Arial" charset="0"/>
                </a:rPr>
                <a:t>leveranse-sikkerhet </a:t>
              </a:r>
              <a:r>
                <a:rPr lang="nb-NO" sz="1000" kern="0" dirty="0">
                  <a:solidFill>
                    <a:schemeClr val="bg1"/>
                  </a:solidFill>
                  <a:cs typeface="Arial" charset="0"/>
                </a:rPr>
                <a:t>viktig. </a:t>
              </a:r>
              <a:r>
                <a:rPr lang="nb-NO" sz="1000" kern="0" dirty="0" smtClean="0">
                  <a:solidFill>
                    <a:schemeClr val="bg1"/>
                  </a:solidFill>
                  <a:cs typeface="Arial" charset="0"/>
                </a:rPr>
                <a:t>Lengden </a:t>
              </a:r>
              <a:r>
                <a:rPr lang="nb-NO" sz="1000" kern="0" dirty="0">
                  <a:solidFill>
                    <a:schemeClr val="bg1"/>
                  </a:solidFill>
                  <a:cs typeface="Arial" charset="0"/>
                </a:rPr>
                <a:t>på leverandørforholdet er varierende avhengig av tilgjengelighet.  </a:t>
              </a:r>
            </a:p>
          </p:txBody>
        </p:sp>
        <p:sp>
          <p:nvSpPr>
            <p:cNvPr id="71" name="Text Box 12"/>
            <p:cNvSpPr txBox="1">
              <a:spLocks noChangeArrowheads="1"/>
            </p:cNvSpPr>
            <p:nvPr/>
          </p:nvSpPr>
          <p:spPr bwMode="auto">
            <a:xfrm>
              <a:off x="4664" y="3770"/>
              <a:ext cx="293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2918" tIns="42918" rIns="42918" bIns="42918" anchor="ctr"/>
            <a:lstStyle/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1000" kern="0" baseline="0">
                  <a:solidFill>
                    <a:sysClr val="windowText" lastClr="000000"/>
                  </a:solidFill>
                </a:rPr>
                <a:t>HØY</a:t>
              </a:r>
              <a:endParaRPr lang="nb-NO" sz="1000" kern="0" baseline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 rot="-5400000">
              <a:off x="272" y="1256"/>
              <a:ext cx="32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2918" tIns="42918" rIns="42918" bIns="42918" anchor="ctr"/>
            <a:lstStyle/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1000" kern="0" baseline="0">
                  <a:solidFill>
                    <a:sysClr val="windowText" lastClr="000000"/>
                  </a:solidFill>
                </a:rPr>
                <a:t>HØY</a:t>
              </a:r>
              <a:endParaRPr lang="nb-NO" sz="1000" kern="0" baseline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Text Box 14"/>
            <p:cNvSpPr txBox="1">
              <a:spLocks noChangeArrowheads="1"/>
            </p:cNvSpPr>
            <p:nvPr/>
          </p:nvSpPr>
          <p:spPr bwMode="auto">
            <a:xfrm>
              <a:off x="734" y="3752"/>
              <a:ext cx="273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2918" tIns="42918" rIns="42918" bIns="42918" anchor="ctr"/>
            <a:lstStyle/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1000" kern="0" baseline="0">
                  <a:solidFill>
                    <a:sysClr val="windowText" lastClr="000000"/>
                  </a:solidFill>
                </a:rPr>
                <a:t>LAV</a:t>
              </a:r>
              <a:endParaRPr lang="nb-NO" sz="1000" kern="0" baseline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 rot="-5400000">
              <a:off x="289" y="3398"/>
              <a:ext cx="32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2918" tIns="42918" rIns="42918" bIns="42918" anchor="ctr"/>
            <a:lstStyle/>
            <a:p>
              <a:pPr algn="ctr" defTabSz="77072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1000" kern="0" baseline="0">
                  <a:solidFill>
                    <a:sysClr val="windowText" lastClr="000000"/>
                  </a:solidFill>
                </a:rPr>
                <a:t>LAV</a:t>
              </a:r>
              <a:endParaRPr lang="nb-NO" sz="1000" kern="0" baseline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5" name="Line 16"/>
            <p:cNvSpPr>
              <a:spLocks noChangeShapeType="1"/>
            </p:cNvSpPr>
            <p:nvPr/>
          </p:nvSpPr>
          <p:spPr bwMode="auto">
            <a:xfrm flipV="1">
              <a:off x="562" y="1194"/>
              <a:ext cx="0" cy="24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pPr defTabSz="8205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sz="1600" kern="0" baseline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661" y="3766"/>
              <a:ext cx="4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pPr defTabSz="8205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sz="1600" kern="0" baseline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77" name="Rectangle 18"/>
          <p:cNvSpPr>
            <a:spLocks noChangeArrowheads="1"/>
          </p:cNvSpPr>
          <p:nvPr/>
        </p:nvSpPr>
        <p:spPr bwMode="auto">
          <a:xfrm rot="-5400000">
            <a:off x="-242326" y="3725797"/>
            <a:ext cx="2389654" cy="28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628" tIns="41315" rIns="82628" bIns="41315">
            <a:spAutoFit/>
          </a:bodyPr>
          <a:lstStyle/>
          <a:p>
            <a:pPr algn="ctr" defTabSz="8205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300" i="1" kern="0" baseline="0" dirty="0" smtClean="0">
                <a:solidFill>
                  <a:sysClr val="windowText" lastClr="000000"/>
                </a:solidFill>
              </a:rPr>
              <a:t>Strategisk viktighet</a:t>
            </a:r>
            <a:endParaRPr lang="nb-NO" sz="1300" i="1" kern="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78" name="Rectangle 19"/>
          <p:cNvSpPr>
            <a:spLocks noChangeArrowheads="1"/>
          </p:cNvSpPr>
          <p:nvPr/>
        </p:nvSpPr>
        <p:spPr bwMode="auto">
          <a:xfrm>
            <a:off x="3128471" y="5625044"/>
            <a:ext cx="2933989" cy="28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628" tIns="41315" rIns="82628" bIns="41315">
            <a:spAutoFit/>
          </a:bodyPr>
          <a:lstStyle/>
          <a:p>
            <a:pPr algn="ctr" defTabSz="8205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300" i="1" kern="0" baseline="0" dirty="0">
                <a:solidFill>
                  <a:sysClr val="windowText" lastClr="000000"/>
                </a:solidFill>
              </a:rPr>
              <a:t>Kompleksitet i leverandørmarkedet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D276313-6EF6-4164-AF41-432732B45A1F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8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id" hidden="1"/>
          <p:cNvGrpSpPr/>
          <p:nvPr>
            <p:custDataLst>
              <p:tags r:id="rId1"/>
            </p:custDataLst>
          </p:nvPr>
        </p:nvGrpSpPr>
        <p:grpSpPr>
          <a:xfrm>
            <a:off x="482138" y="605118"/>
            <a:ext cx="8179724" cy="5922085"/>
            <a:chOff x="530352" y="685800"/>
            <a:chExt cx="8997696" cy="6711696"/>
          </a:xfrm>
        </p:grpSpPr>
        <p:sp>
          <p:nvSpPr>
            <p:cNvPr id="42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88552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819158">
                <a:defRPr/>
              </a:pPr>
              <a:endParaRPr lang="nb-NO" dirty="0"/>
            </a:p>
          </p:txBody>
        </p:sp>
        <p:sp>
          <p:nvSpPr>
            <p:cNvPr id="51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88552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819158">
                <a:defRPr/>
              </a:pPr>
              <a:endParaRPr lang="nb-NO" dirty="0"/>
            </a:p>
          </p:txBody>
        </p:sp>
        <p:sp>
          <p:nvSpPr>
            <p:cNvPr id="52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88552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719435">
                <a:buSzPct val="90000"/>
                <a:defRPr/>
              </a:pPr>
              <a:endParaRPr lang="nb-NO" sz="1300" dirty="0">
                <a:solidFill>
                  <a:schemeClr val="folHlink"/>
                </a:solidFill>
              </a:endParaRPr>
            </a:p>
          </p:txBody>
        </p:sp>
        <p:grpSp>
          <p:nvGrpSpPr>
            <p:cNvPr id="53" name="Group 600" hidden="1"/>
            <p:cNvGrpSpPr/>
            <p:nvPr userDrawn="1"/>
          </p:nvGrpSpPr>
          <p:grpSpPr>
            <a:xfrm>
              <a:off x="530352" y="6016752"/>
              <a:ext cx="8997696" cy="609600"/>
              <a:chOff x="530352" y="6016752"/>
              <a:chExt cx="8997696" cy="609600"/>
            </a:xfrm>
          </p:grpSpPr>
          <p:sp>
            <p:nvSpPr>
              <p:cNvPr id="89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90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91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92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74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93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94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54" name="Group 500" hidden="1"/>
            <p:cNvGrpSpPr/>
            <p:nvPr userDrawn="1"/>
          </p:nvGrpSpPr>
          <p:grpSpPr>
            <a:xfrm>
              <a:off x="530352" y="5257800"/>
              <a:ext cx="8997696" cy="609600"/>
              <a:chOff x="530352" y="5257800"/>
              <a:chExt cx="8997696" cy="609600"/>
            </a:xfrm>
          </p:grpSpPr>
          <p:sp>
            <p:nvSpPr>
              <p:cNvPr id="83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84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85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86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74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87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88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55" name="Group 400" hidden="1"/>
            <p:cNvGrpSpPr/>
            <p:nvPr userDrawn="1"/>
          </p:nvGrpSpPr>
          <p:grpSpPr>
            <a:xfrm>
              <a:off x="530352" y="4498848"/>
              <a:ext cx="8997696" cy="609600"/>
              <a:chOff x="530352" y="4498848"/>
              <a:chExt cx="8997696" cy="609600"/>
            </a:xfrm>
          </p:grpSpPr>
          <p:sp>
            <p:nvSpPr>
              <p:cNvPr id="77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78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79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80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74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81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82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56" name="Group 300" hidden="1"/>
            <p:cNvGrpSpPr/>
            <p:nvPr userDrawn="1"/>
          </p:nvGrpSpPr>
          <p:grpSpPr>
            <a:xfrm>
              <a:off x="530352" y="3730752"/>
              <a:ext cx="8997696" cy="609600"/>
              <a:chOff x="530352" y="3730752"/>
              <a:chExt cx="8997696" cy="609600"/>
            </a:xfrm>
          </p:grpSpPr>
          <p:sp>
            <p:nvSpPr>
              <p:cNvPr id="71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72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73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74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74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75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76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57" name="Group 200" hidden="1"/>
            <p:cNvGrpSpPr/>
            <p:nvPr userDrawn="1"/>
          </p:nvGrpSpPr>
          <p:grpSpPr>
            <a:xfrm>
              <a:off x="530352" y="2971800"/>
              <a:ext cx="8997696" cy="609600"/>
              <a:chOff x="530352" y="2971800"/>
              <a:chExt cx="8997696" cy="609600"/>
            </a:xfrm>
          </p:grpSpPr>
          <p:sp>
            <p:nvSpPr>
              <p:cNvPr id="65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6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7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8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74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9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70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  <p:grpSp>
          <p:nvGrpSpPr>
            <p:cNvPr id="58" name="Group 100" hidden="1"/>
            <p:cNvGrpSpPr/>
            <p:nvPr userDrawn="1"/>
          </p:nvGrpSpPr>
          <p:grpSpPr>
            <a:xfrm>
              <a:off x="530352" y="2212848"/>
              <a:ext cx="8997696" cy="609600"/>
              <a:chOff x="530352" y="2212848"/>
              <a:chExt cx="8997696" cy="609600"/>
            </a:xfrm>
          </p:grpSpPr>
          <p:sp>
            <p:nvSpPr>
              <p:cNvPr id="59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0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1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2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3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  <p:sp>
            <p:nvSpPr>
              <p:cNvPr id="64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158">
                  <a:defRPr/>
                </a:pPr>
                <a:endParaRPr lang="nb-NO" dirty="0"/>
              </a:p>
            </p:txBody>
          </p:sp>
        </p:grpSp>
      </p:grpSp>
      <p:sp>
        <p:nvSpPr>
          <p:cNvPr id="7" name="Rectangle 41"/>
          <p:cNvSpPr>
            <a:spLocks noChangeAspect="1" noChangeArrowheads="1"/>
          </p:cNvSpPr>
          <p:nvPr/>
        </p:nvSpPr>
        <p:spPr bwMode="blackWhite">
          <a:xfrm>
            <a:off x="1660411" y="1986070"/>
            <a:ext cx="916157" cy="1321335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63493" tIns="0" rIns="64792" bIns="0" anchor="ctr"/>
          <a:lstStyle/>
          <a:p>
            <a:pPr>
              <a:buSzPct val="90000"/>
            </a:pPr>
            <a:endParaRPr lang="nb-NO" sz="1200" b="1" dirty="0">
              <a:solidFill>
                <a:schemeClr val="folHlink"/>
              </a:solidFill>
            </a:endParaRPr>
          </a:p>
        </p:txBody>
      </p:sp>
      <p:sp>
        <p:nvSpPr>
          <p:cNvPr id="8" name="AutoShape 3"/>
          <p:cNvSpPr>
            <a:spLocks noChangeAspect="1" noChangeArrowheads="1"/>
          </p:cNvSpPr>
          <p:nvPr/>
        </p:nvSpPr>
        <p:spPr bwMode="auto">
          <a:xfrm>
            <a:off x="3626789" y="1959747"/>
            <a:ext cx="467303" cy="1424969"/>
          </a:xfrm>
          <a:prstGeom prst="homePlate">
            <a:avLst>
              <a:gd name="adj" fmla="val 97081"/>
            </a:avLst>
          </a:prstGeom>
          <a:solidFill>
            <a:srgbClr val="898989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72000" tIns="0" rIns="0" bIns="0" anchor="ctr"/>
          <a:lstStyle/>
          <a:p>
            <a:pPr defTabSz="695244">
              <a:buSzPct val="90000"/>
            </a:pPr>
            <a:endParaRPr lang="nb-NO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Line 32"/>
          <p:cNvSpPr>
            <a:spLocks noChangeAspect="1" noChangeShapeType="1"/>
          </p:cNvSpPr>
          <p:nvPr/>
        </p:nvSpPr>
        <p:spPr bwMode="auto">
          <a:xfrm>
            <a:off x="1658822" y="2640259"/>
            <a:ext cx="1846604" cy="216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endParaRPr lang="nb-NO" sz="1200" dirty="0"/>
          </a:p>
        </p:txBody>
      </p:sp>
      <p:sp>
        <p:nvSpPr>
          <p:cNvPr id="33" name="Text Box 33"/>
          <p:cNvSpPr txBox="1">
            <a:spLocks noChangeAspect="1" noChangeArrowheads="1"/>
          </p:cNvSpPr>
          <p:nvPr/>
        </p:nvSpPr>
        <p:spPr bwMode="auto">
          <a:xfrm>
            <a:off x="1676500" y="2678654"/>
            <a:ext cx="915362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4" rIns="91429" bIns="45714">
            <a:spAutoFit/>
          </a:bodyPr>
          <a:lstStyle/>
          <a:p>
            <a:pPr algn="l" eaLnBrk="0" hangingPunct="0"/>
            <a:r>
              <a:rPr lang="nb-NO" sz="1200" b="1" dirty="0"/>
              <a:t>Ikke-kritiske</a:t>
            </a:r>
          </a:p>
          <a:p>
            <a:pPr algn="l" eaLnBrk="0" hangingPunct="0"/>
            <a:r>
              <a:rPr lang="nb-NO" sz="1200" b="1" dirty="0" smtClean="0"/>
              <a:t>kjøp</a:t>
            </a:r>
            <a:endParaRPr lang="nb-NO" sz="1200" b="1" dirty="0"/>
          </a:p>
        </p:txBody>
      </p:sp>
      <p:sp>
        <p:nvSpPr>
          <p:cNvPr id="34" name="Text Box 34"/>
          <p:cNvSpPr txBox="1">
            <a:spLocks noChangeAspect="1" noChangeArrowheads="1"/>
          </p:cNvSpPr>
          <p:nvPr/>
        </p:nvSpPr>
        <p:spPr bwMode="auto">
          <a:xfrm>
            <a:off x="1642814" y="2114384"/>
            <a:ext cx="951471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4" rIns="91429" bIns="45714">
            <a:spAutoFit/>
          </a:bodyPr>
          <a:lstStyle/>
          <a:p>
            <a:pPr algn="l" eaLnBrk="0" hangingPunct="0"/>
            <a:r>
              <a:rPr lang="nb-NO" sz="1200" b="1" dirty="0" smtClean="0"/>
              <a:t>Volum- </a:t>
            </a:r>
          </a:p>
          <a:p>
            <a:pPr algn="l" eaLnBrk="0" hangingPunct="0"/>
            <a:r>
              <a:rPr lang="nb-NO" sz="1200" b="1" dirty="0" smtClean="0"/>
              <a:t>kjøp</a:t>
            </a:r>
            <a:endParaRPr lang="nb-NO" sz="1200" b="1" dirty="0"/>
          </a:p>
        </p:txBody>
      </p:sp>
      <p:sp>
        <p:nvSpPr>
          <p:cNvPr id="35" name="Text Box 35"/>
          <p:cNvSpPr txBox="1">
            <a:spLocks noChangeAspect="1" noChangeArrowheads="1"/>
          </p:cNvSpPr>
          <p:nvPr/>
        </p:nvSpPr>
        <p:spPr bwMode="auto">
          <a:xfrm>
            <a:off x="2602495" y="2761295"/>
            <a:ext cx="960497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algn="l" eaLnBrk="0" hangingPunct="0"/>
            <a:r>
              <a:rPr lang="nb-NO" sz="1200" dirty="0">
                <a:solidFill>
                  <a:srgbClr val="DDDDDD"/>
                </a:solidFill>
              </a:rPr>
              <a:t>Flaskehals </a:t>
            </a:r>
          </a:p>
          <a:p>
            <a:pPr algn="l" eaLnBrk="0" hangingPunct="0"/>
            <a:r>
              <a:rPr lang="nb-NO" sz="1200" dirty="0" smtClean="0">
                <a:solidFill>
                  <a:srgbClr val="DDDDDD"/>
                </a:solidFill>
              </a:rPr>
              <a:t>kjøp</a:t>
            </a:r>
            <a:endParaRPr lang="nb-NO" sz="1200" dirty="0">
              <a:solidFill>
                <a:srgbClr val="DDDDDD"/>
              </a:solidFill>
            </a:endParaRPr>
          </a:p>
        </p:txBody>
      </p:sp>
      <p:sp>
        <p:nvSpPr>
          <p:cNvPr id="36" name="Text Box 36"/>
          <p:cNvSpPr txBox="1">
            <a:spLocks noChangeAspect="1" noChangeArrowheads="1"/>
          </p:cNvSpPr>
          <p:nvPr/>
        </p:nvSpPr>
        <p:spPr bwMode="auto">
          <a:xfrm>
            <a:off x="2591862" y="2083226"/>
            <a:ext cx="974905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algn="l" eaLnBrk="0" hangingPunct="0"/>
            <a:r>
              <a:rPr lang="nb-NO" sz="1200" dirty="0">
                <a:solidFill>
                  <a:srgbClr val="DDDDDD"/>
                </a:solidFill>
              </a:rPr>
              <a:t>Strategiske </a:t>
            </a:r>
            <a:r>
              <a:rPr lang="nb-NO" sz="1200" dirty="0" smtClean="0">
                <a:solidFill>
                  <a:srgbClr val="DDDDDD"/>
                </a:solidFill>
              </a:rPr>
              <a:t>kjøp</a:t>
            </a:r>
            <a:endParaRPr lang="nb-NO" sz="1200" dirty="0">
              <a:solidFill>
                <a:srgbClr val="DDDDDD"/>
              </a:solidFill>
            </a:endParaRPr>
          </a:p>
        </p:txBody>
      </p:sp>
      <p:sp>
        <p:nvSpPr>
          <p:cNvPr id="37" name="Text Box 38"/>
          <p:cNvSpPr txBox="1">
            <a:spLocks noChangeAspect="1" noChangeArrowheads="1"/>
          </p:cNvSpPr>
          <p:nvPr/>
        </p:nvSpPr>
        <p:spPr bwMode="auto">
          <a:xfrm>
            <a:off x="1669447" y="3321165"/>
            <a:ext cx="1702688" cy="46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nb-NO" sz="1200" b="1" dirty="0" smtClean="0"/>
              <a:t>Leverandørmarkeds-</a:t>
            </a:r>
          </a:p>
          <a:p>
            <a:pPr eaLnBrk="0" hangingPunct="0"/>
            <a:r>
              <a:rPr lang="nb-NO" sz="1200" b="1" dirty="0" smtClean="0"/>
              <a:t>kompleksitet</a:t>
            </a:r>
            <a:endParaRPr lang="nb-NO" sz="1200" b="1" dirty="0"/>
          </a:p>
        </p:txBody>
      </p:sp>
      <p:sp>
        <p:nvSpPr>
          <p:cNvPr id="38" name="Rectangle 39"/>
          <p:cNvSpPr>
            <a:spLocks noChangeAspect="1" noChangeArrowheads="1"/>
          </p:cNvSpPr>
          <p:nvPr/>
        </p:nvSpPr>
        <p:spPr bwMode="auto">
          <a:xfrm>
            <a:off x="1658822" y="1986070"/>
            <a:ext cx="1846604" cy="132133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endParaRPr lang="nb-NO" sz="1200" dirty="0"/>
          </a:p>
        </p:txBody>
      </p:sp>
      <p:sp>
        <p:nvSpPr>
          <p:cNvPr id="39" name="Text Box 40"/>
          <p:cNvSpPr txBox="1">
            <a:spLocks noChangeAspect="1" noChangeArrowheads="1"/>
          </p:cNvSpPr>
          <p:nvPr/>
        </p:nvSpPr>
        <p:spPr bwMode="auto">
          <a:xfrm rot="16237234">
            <a:off x="901593" y="2508243"/>
            <a:ext cx="1276289" cy="27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nb-NO" sz="1200" b="1" dirty="0"/>
              <a:t>Strategisk vekt</a:t>
            </a:r>
          </a:p>
        </p:txBody>
      </p:sp>
      <p:sp>
        <p:nvSpPr>
          <p:cNvPr id="41" name="Rectangle 41"/>
          <p:cNvSpPr>
            <a:spLocks noChangeAspect="1" noChangeArrowheads="1"/>
          </p:cNvSpPr>
          <p:nvPr/>
        </p:nvSpPr>
        <p:spPr bwMode="blackWhite">
          <a:xfrm>
            <a:off x="1660411" y="4071725"/>
            <a:ext cx="916157" cy="1321335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63493" tIns="0" rIns="64792" bIns="0" anchor="ctr"/>
          <a:lstStyle/>
          <a:p>
            <a:pPr>
              <a:buSzPct val="90000"/>
            </a:pPr>
            <a:endParaRPr lang="nb-NO" sz="1200" b="1" dirty="0">
              <a:solidFill>
                <a:schemeClr val="folHlink"/>
              </a:solidFill>
            </a:endParaRPr>
          </a:p>
        </p:txBody>
      </p:sp>
      <p:sp>
        <p:nvSpPr>
          <p:cNvPr id="43" name="Line 32"/>
          <p:cNvSpPr>
            <a:spLocks noChangeAspect="1" noChangeShapeType="1"/>
          </p:cNvSpPr>
          <p:nvPr/>
        </p:nvSpPr>
        <p:spPr bwMode="auto">
          <a:xfrm>
            <a:off x="1658822" y="4725913"/>
            <a:ext cx="1846604" cy="216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endParaRPr lang="nb-NO" sz="1200" dirty="0"/>
          </a:p>
        </p:txBody>
      </p:sp>
      <p:sp>
        <p:nvSpPr>
          <p:cNvPr id="44" name="Text Box 33"/>
          <p:cNvSpPr txBox="1">
            <a:spLocks noChangeAspect="1" noChangeArrowheads="1"/>
          </p:cNvSpPr>
          <p:nvPr/>
        </p:nvSpPr>
        <p:spPr bwMode="auto">
          <a:xfrm>
            <a:off x="1677929" y="4852413"/>
            <a:ext cx="1482927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nb-NO" sz="1200" dirty="0">
                <a:solidFill>
                  <a:srgbClr val="DDDDDD"/>
                </a:solidFill>
              </a:rPr>
              <a:t>Ikke-kritiske</a:t>
            </a:r>
          </a:p>
          <a:p>
            <a:pPr eaLnBrk="0" hangingPunct="0"/>
            <a:r>
              <a:rPr lang="nb-NO" sz="1200" dirty="0" err="1" smtClean="0">
                <a:solidFill>
                  <a:srgbClr val="DDDDDD"/>
                </a:solidFill>
              </a:rPr>
              <a:t>kjøpr</a:t>
            </a:r>
            <a:endParaRPr lang="nb-NO" sz="1200" dirty="0">
              <a:solidFill>
                <a:srgbClr val="DDDDDD"/>
              </a:solidFill>
            </a:endParaRPr>
          </a:p>
        </p:txBody>
      </p:sp>
      <p:sp>
        <p:nvSpPr>
          <p:cNvPr id="45" name="Text Box 34"/>
          <p:cNvSpPr txBox="1">
            <a:spLocks noChangeAspect="1" noChangeArrowheads="1"/>
          </p:cNvSpPr>
          <p:nvPr/>
        </p:nvSpPr>
        <p:spPr bwMode="auto">
          <a:xfrm>
            <a:off x="1731094" y="4168882"/>
            <a:ext cx="882034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nb-NO" sz="1200" dirty="0" smtClean="0">
                <a:solidFill>
                  <a:srgbClr val="DDDDDD"/>
                </a:solidFill>
              </a:rPr>
              <a:t>Volum-kjøp </a:t>
            </a:r>
            <a:endParaRPr lang="nb-NO" sz="1200" dirty="0">
              <a:solidFill>
                <a:srgbClr val="DDDDDD"/>
              </a:solidFill>
            </a:endParaRPr>
          </a:p>
          <a:p>
            <a:pPr eaLnBrk="0" hangingPunct="0"/>
            <a:endParaRPr lang="nb-NO" sz="1200" dirty="0">
              <a:solidFill>
                <a:srgbClr val="DDDDDD"/>
              </a:solidFill>
            </a:endParaRPr>
          </a:p>
        </p:txBody>
      </p:sp>
      <p:sp>
        <p:nvSpPr>
          <p:cNvPr id="46" name="Text Box 35"/>
          <p:cNvSpPr txBox="1">
            <a:spLocks noChangeAspect="1" noChangeArrowheads="1"/>
          </p:cNvSpPr>
          <p:nvPr/>
        </p:nvSpPr>
        <p:spPr bwMode="auto">
          <a:xfrm>
            <a:off x="2581586" y="4852413"/>
            <a:ext cx="1013397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nb-NO" sz="1200" b="1" dirty="0"/>
              <a:t>Flaskehals </a:t>
            </a:r>
          </a:p>
          <a:p>
            <a:pPr eaLnBrk="0" hangingPunct="0"/>
            <a:r>
              <a:rPr lang="nb-NO" sz="1200" b="1" dirty="0" smtClean="0"/>
              <a:t>kjøp</a:t>
            </a:r>
            <a:endParaRPr lang="nb-NO" sz="1200" b="1" dirty="0"/>
          </a:p>
        </p:txBody>
      </p:sp>
      <p:sp>
        <p:nvSpPr>
          <p:cNvPr id="47" name="Text Box 36"/>
          <p:cNvSpPr txBox="1">
            <a:spLocks noChangeAspect="1" noChangeArrowheads="1"/>
          </p:cNvSpPr>
          <p:nvPr/>
        </p:nvSpPr>
        <p:spPr bwMode="auto">
          <a:xfrm>
            <a:off x="2508792" y="4168880"/>
            <a:ext cx="1027042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nb-NO" sz="1200" b="1" dirty="0"/>
              <a:t>Strategiske </a:t>
            </a:r>
            <a:r>
              <a:rPr lang="nb-NO" sz="1200" b="1" dirty="0" smtClean="0"/>
              <a:t>kjøp</a:t>
            </a:r>
            <a:endParaRPr lang="nb-NO" sz="1200" b="1" dirty="0"/>
          </a:p>
        </p:txBody>
      </p:sp>
      <p:sp>
        <p:nvSpPr>
          <p:cNvPr id="48" name="Text Box 38"/>
          <p:cNvSpPr txBox="1">
            <a:spLocks noChangeAspect="1" noChangeArrowheads="1"/>
          </p:cNvSpPr>
          <p:nvPr/>
        </p:nvSpPr>
        <p:spPr bwMode="auto">
          <a:xfrm>
            <a:off x="1707547" y="5406821"/>
            <a:ext cx="1702688" cy="46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nb-NO" sz="1200" b="1" dirty="0" smtClean="0"/>
              <a:t>Leverandørmarkeds-</a:t>
            </a:r>
          </a:p>
          <a:p>
            <a:pPr eaLnBrk="0" hangingPunct="0"/>
            <a:r>
              <a:rPr lang="nb-NO" sz="1200" b="1" dirty="0" smtClean="0"/>
              <a:t>kompleksitet</a:t>
            </a:r>
            <a:endParaRPr lang="nb-NO" sz="1200" b="1" dirty="0"/>
          </a:p>
        </p:txBody>
      </p:sp>
      <p:sp>
        <p:nvSpPr>
          <p:cNvPr id="49" name="Rectangle 39"/>
          <p:cNvSpPr>
            <a:spLocks noChangeAspect="1" noChangeArrowheads="1"/>
          </p:cNvSpPr>
          <p:nvPr/>
        </p:nvSpPr>
        <p:spPr bwMode="auto">
          <a:xfrm>
            <a:off x="1658822" y="4071725"/>
            <a:ext cx="1846604" cy="132133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endParaRPr lang="nb-NO" sz="1200" dirty="0"/>
          </a:p>
        </p:txBody>
      </p:sp>
      <p:sp>
        <p:nvSpPr>
          <p:cNvPr id="50" name="Text Box 40"/>
          <p:cNvSpPr txBox="1">
            <a:spLocks noChangeAspect="1" noChangeArrowheads="1"/>
          </p:cNvSpPr>
          <p:nvPr/>
        </p:nvSpPr>
        <p:spPr bwMode="auto">
          <a:xfrm rot="16237234">
            <a:off x="901593" y="4593898"/>
            <a:ext cx="1276289" cy="27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nb-NO" sz="1200" b="1" dirty="0"/>
              <a:t>Strategisk vekt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55" y="256367"/>
            <a:ext cx="8568952" cy="1143000"/>
          </a:xfrm>
        </p:spPr>
        <p:txBody>
          <a:bodyPr/>
          <a:lstStyle/>
          <a:p>
            <a:r>
              <a:rPr lang="nb-NO" sz="1800" dirty="0" smtClean="0"/>
              <a:t>For vare-/tjenestegrupper med lav kompleksitet i leverandørmarkedet vil i hovedsak tilnærmingen "bruke kjøpsmakt" passe best. For varer/tjenester som skal anskaffes i mer komplekse markeder anbefales fokus på analyse av verdikjeden og tettere samarbeid med leverandører. </a:t>
            </a:r>
            <a:endParaRPr lang="nb-NO" sz="1800" dirty="0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842404" y="1917701"/>
            <a:ext cx="1566800" cy="496415"/>
          </a:xfrm>
          <a:prstGeom prst="rect">
            <a:avLst/>
          </a:prstGeom>
          <a:solidFill>
            <a:srgbClr val="898989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57039">
              <a:spcBef>
                <a:spcPct val="0"/>
              </a:spcBef>
              <a:spcAft>
                <a:spcPct val="0"/>
              </a:spcAft>
            </a:pPr>
            <a:r>
              <a:rPr lang="nb-NO" sz="1000" baseline="0" dirty="0">
                <a:solidFill>
                  <a:schemeClr val="bg1"/>
                </a:solidFill>
              </a:rPr>
              <a:t>Konsolidere volumer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5852147" y="2496434"/>
            <a:ext cx="1579695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 smtClean="0">
              <a:solidFill>
                <a:schemeClr val="tx1"/>
              </a:solidFill>
              <a:latin typeface="+mj-lt"/>
            </a:endParaRP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r>
              <a:rPr lang="nb-NO" sz="1000" baseline="0" dirty="0" smtClean="0">
                <a:solidFill>
                  <a:schemeClr val="tx1"/>
                </a:solidFill>
                <a:latin typeface="+mj-lt"/>
              </a:rPr>
              <a:t>Prisevaluering</a:t>
            </a: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5876703" y="4715632"/>
            <a:ext cx="1605759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57039">
              <a:spcBef>
                <a:spcPct val="0"/>
              </a:spcBef>
              <a:spcAft>
                <a:spcPct val="0"/>
              </a:spcAft>
            </a:pPr>
            <a:r>
              <a:rPr lang="nb-NO" sz="1000" baseline="0" dirty="0">
                <a:solidFill>
                  <a:schemeClr val="tx1"/>
                </a:solidFill>
                <a:latin typeface="+mj-lt"/>
              </a:rPr>
              <a:t>Utvikle </a:t>
            </a:r>
            <a:r>
              <a:rPr lang="nb-NO" sz="1000" baseline="0" dirty="0" smtClean="0">
                <a:solidFill>
                  <a:schemeClr val="tx1"/>
                </a:solidFill>
                <a:latin typeface="+mj-lt"/>
              </a:rPr>
              <a:t>samarbeidsprosessen</a:t>
            </a: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5855437" y="3617334"/>
            <a:ext cx="1566800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 smtClean="0">
              <a:solidFill>
                <a:schemeClr val="tx1"/>
              </a:solidFill>
              <a:latin typeface="+mj-lt"/>
            </a:endParaRP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r>
              <a:rPr lang="nb-NO" sz="1000" baseline="0" dirty="0" smtClean="0">
                <a:solidFill>
                  <a:schemeClr val="tx1"/>
                </a:solidFill>
                <a:latin typeface="+mj-lt"/>
              </a:rPr>
              <a:t>Redusere forbruk</a:t>
            </a:r>
            <a:endParaRPr lang="nb-NO" sz="1000" baseline="0" dirty="0">
              <a:solidFill>
                <a:schemeClr val="tx1"/>
              </a:solidFill>
              <a:latin typeface="+mj-lt"/>
            </a:endParaRP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5842405" y="3053117"/>
            <a:ext cx="1605758" cy="461665"/>
          </a:xfrm>
          <a:prstGeom prst="rect">
            <a:avLst/>
          </a:prstGeom>
          <a:solidFill>
            <a:srgbClr val="898989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57039">
              <a:spcBef>
                <a:spcPct val="0"/>
              </a:spcBef>
              <a:spcAft>
                <a:spcPct val="0"/>
              </a:spcAft>
            </a:pPr>
            <a:r>
              <a:rPr lang="nb-NO" sz="1000" baseline="0" dirty="0">
                <a:solidFill>
                  <a:schemeClr val="bg1"/>
                </a:solidFill>
                <a:latin typeface="+mj-lt"/>
              </a:rPr>
              <a:t>Utvide leverandørbasen </a:t>
            </a:r>
            <a:r>
              <a:rPr lang="nb-NO" sz="1000" baseline="0" dirty="0" smtClean="0">
                <a:solidFill>
                  <a:schemeClr val="bg1"/>
                </a:solidFill>
                <a:latin typeface="+mj-lt"/>
              </a:rPr>
              <a:t>geografisk</a:t>
            </a: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5863670" y="5267174"/>
            <a:ext cx="1599183" cy="461665"/>
          </a:xfrm>
          <a:prstGeom prst="rect">
            <a:avLst/>
          </a:prstGeom>
          <a:solidFill>
            <a:srgbClr val="898989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57039">
              <a:spcBef>
                <a:spcPct val="0"/>
              </a:spcBef>
              <a:spcAft>
                <a:spcPct val="0"/>
              </a:spcAft>
            </a:pPr>
            <a:r>
              <a:rPr lang="nb-NO" sz="1000" baseline="0" dirty="0">
                <a:solidFill>
                  <a:schemeClr val="bg1"/>
                </a:solidFill>
                <a:latin typeface="+mj-lt"/>
              </a:rPr>
              <a:t>Gjennomfør strukturelle </a:t>
            </a:r>
            <a:r>
              <a:rPr lang="nb-NO" sz="1000" baseline="0" dirty="0" smtClean="0">
                <a:solidFill>
                  <a:schemeClr val="bg1"/>
                </a:solidFill>
                <a:latin typeface="+mj-lt"/>
              </a:rPr>
              <a:t>endringer</a:t>
            </a: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381500" y="1917701"/>
            <a:ext cx="1335184" cy="159708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txBody>
          <a:bodyPr vert="horz" wrap="square" lIns="91429" tIns="45714" rIns="91429" bIns="45714" rtlCol="0" anchor="ctr">
            <a:noAutofit/>
          </a:bodyPr>
          <a:lstStyle/>
          <a:p>
            <a:pPr algn="ctr"/>
            <a:r>
              <a:rPr lang="nb-NO" sz="1400" dirty="0" smtClean="0">
                <a:solidFill>
                  <a:schemeClr val="bg1"/>
                </a:solidFill>
                <a:latin typeface="+mj-lt"/>
              </a:rPr>
              <a:t>Bruke </a:t>
            </a:r>
            <a:r>
              <a:rPr lang="nb-NO" sz="1400" dirty="0">
                <a:solidFill>
                  <a:schemeClr val="bg1"/>
                </a:solidFill>
                <a:latin typeface="+mj-lt"/>
              </a:rPr>
              <a:t>kjøpsmakt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81500" y="3609800"/>
            <a:ext cx="1335184" cy="2131716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txBody>
          <a:bodyPr vert="horz" wrap="square" lIns="91429" tIns="45714" rIns="91429" bIns="45714" rtlCol="0" anchor="ctr">
            <a:noAutofit/>
          </a:bodyPr>
          <a:lstStyle/>
          <a:p>
            <a:pPr algn="ctr"/>
            <a:r>
              <a:rPr lang="nb-NO" sz="1400" dirty="0">
                <a:solidFill>
                  <a:schemeClr val="bg1"/>
                </a:solidFill>
                <a:latin typeface="+mj-lt"/>
              </a:rPr>
              <a:t>Utvikle </a:t>
            </a:r>
            <a:r>
              <a:rPr lang="nb-NO" sz="1400" dirty="0" smtClean="0">
                <a:solidFill>
                  <a:schemeClr val="bg1"/>
                </a:solidFill>
                <a:latin typeface="+mj-lt"/>
              </a:rPr>
              <a:t>verdikjeden</a:t>
            </a:r>
            <a:endParaRPr lang="nb-NO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5862013" y="4173954"/>
            <a:ext cx="1599183" cy="461665"/>
          </a:xfrm>
          <a:prstGeom prst="rect">
            <a:avLst/>
          </a:prstGeom>
          <a:solidFill>
            <a:srgbClr val="898989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SzPct val="90000"/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 baseline="-250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 smtClean="0">
              <a:solidFill>
                <a:schemeClr val="bg1"/>
              </a:solidFill>
            </a:endParaRP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r>
              <a:rPr lang="nb-NO" sz="1000" baseline="0" dirty="0" smtClean="0">
                <a:solidFill>
                  <a:schemeClr val="bg1"/>
                </a:solidFill>
              </a:rPr>
              <a:t>Endre </a:t>
            </a:r>
            <a:r>
              <a:rPr lang="nb-NO" sz="1000" baseline="0" dirty="0">
                <a:solidFill>
                  <a:schemeClr val="bg1"/>
                </a:solidFill>
              </a:rPr>
              <a:t>spesifikasjoner</a:t>
            </a:r>
          </a:p>
          <a:p>
            <a:pPr algn="ctr" defTabSz="957039">
              <a:spcBef>
                <a:spcPct val="0"/>
              </a:spcBef>
              <a:spcAft>
                <a:spcPct val="0"/>
              </a:spcAft>
            </a:pPr>
            <a:endParaRPr lang="nb-NO" sz="1000" baseline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4" name="AutoShape 3"/>
          <p:cNvSpPr>
            <a:spLocks noChangeAspect="1" noChangeArrowheads="1"/>
          </p:cNvSpPr>
          <p:nvPr/>
        </p:nvSpPr>
        <p:spPr bwMode="auto">
          <a:xfrm>
            <a:off x="3640960" y="4026087"/>
            <a:ext cx="467303" cy="1424969"/>
          </a:xfrm>
          <a:prstGeom prst="homePlate">
            <a:avLst>
              <a:gd name="adj" fmla="val 97081"/>
            </a:avLst>
          </a:prstGeom>
          <a:solidFill>
            <a:srgbClr val="898989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72000" tIns="0" rIns="0" bIns="0" anchor="ctr"/>
          <a:lstStyle/>
          <a:p>
            <a:pPr defTabSz="695244">
              <a:buSzPct val="90000"/>
            </a:pPr>
            <a:endParaRPr lang="nb-NO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9D27-ECEE-4B23-A1B6-273139EFD735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482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id" hidden="1"/>
          <p:cNvGrpSpPr/>
          <p:nvPr>
            <p:custDataLst>
              <p:tags r:id="rId1"/>
            </p:custDataLst>
          </p:nvPr>
        </p:nvGrpSpPr>
        <p:grpSpPr>
          <a:xfrm>
            <a:off x="482138" y="605118"/>
            <a:ext cx="8179724" cy="5922085"/>
            <a:chOff x="530352" y="685800"/>
            <a:chExt cx="8997696" cy="6711696"/>
          </a:xfrm>
        </p:grpSpPr>
        <p:sp>
          <p:nvSpPr>
            <p:cNvPr id="116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88552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819062">
                <a:defRPr/>
              </a:pPr>
              <a:endParaRPr lang="nb-NO" dirty="0"/>
            </a:p>
          </p:txBody>
        </p:sp>
        <p:sp>
          <p:nvSpPr>
            <p:cNvPr id="117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88552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819062">
                <a:defRPr/>
              </a:pPr>
              <a:endParaRPr lang="nb-NO" dirty="0"/>
            </a:p>
          </p:txBody>
        </p:sp>
        <p:sp>
          <p:nvSpPr>
            <p:cNvPr id="118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88552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719350">
                <a:buSzPct val="90000"/>
                <a:defRPr/>
              </a:pPr>
              <a:endParaRPr lang="nb-NO" sz="1300" dirty="0">
                <a:solidFill>
                  <a:schemeClr val="folHlink"/>
                </a:solidFill>
              </a:endParaRPr>
            </a:p>
          </p:txBody>
        </p:sp>
        <p:grpSp>
          <p:nvGrpSpPr>
            <p:cNvPr id="119" name="Group 600" hidden="1"/>
            <p:cNvGrpSpPr/>
            <p:nvPr userDrawn="1"/>
          </p:nvGrpSpPr>
          <p:grpSpPr>
            <a:xfrm>
              <a:off x="530352" y="6016752"/>
              <a:ext cx="8997696" cy="609600"/>
              <a:chOff x="530352" y="6016752"/>
              <a:chExt cx="8997696" cy="609600"/>
            </a:xfrm>
          </p:grpSpPr>
          <p:sp>
            <p:nvSpPr>
              <p:cNvPr id="155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6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7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8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74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9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60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</p:grpSp>
        <p:grpSp>
          <p:nvGrpSpPr>
            <p:cNvPr id="120" name="Group 500" hidden="1"/>
            <p:cNvGrpSpPr/>
            <p:nvPr userDrawn="1"/>
          </p:nvGrpSpPr>
          <p:grpSpPr>
            <a:xfrm>
              <a:off x="530352" y="5257800"/>
              <a:ext cx="8997696" cy="609600"/>
              <a:chOff x="530352" y="5257800"/>
              <a:chExt cx="8997696" cy="609600"/>
            </a:xfrm>
          </p:grpSpPr>
          <p:sp>
            <p:nvSpPr>
              <p:cNvPr id="149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0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1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2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74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3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54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</p:grpSp>
        <p:grpSp>
          <p:nvGrpSpPr>
            <p:cNvPr id="121" name="Group 400" hidden="1"/>
            <p:cNvGrpSpPr/>
            <p:nvPr userDrawn="1"/>
          </p:nvGrpSpPr>
          <p:grpSpPr>
            <a:xfrm>
              <a:off x="530352" y="4498848"/>
              <a:ext cx="8997696" cy="609600"/>
              <a:chOff x="530352" y="4498848"/>
              <a:chExt cx="8997696" cy="609600"/>
            </a:xfrm>
          </p:grpSpPr>
          <p:sp>
            <p:nvSpPr>
              <p:cNvPr id="143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44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45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46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74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47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48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</p:grpSp>
        <p:grpSp>
          <p:nvGrpSpPr>
            <p:cNvPr id="122" name="Group 300" hidden="1"/>
            <p:cNvGrpSpPr/>
            <p:nvPr userDrawn="1"/>
          </p:nvGrpSpPr>
          <p:grpSpPr>
            <a:xfrm>
              <a:off x="530352" y="3730752"/>
              <a:ext cx="8997696" cy="609600"/>
              <a:chOff x="530352" y="3730752"/>
              <a:chExt cx="8997696" cy="609600"/>
            </a:xfrm>
          </p:grpSpPr>
          <p:sp>
            <p:nvSpPr>
              <p:cNvPr id="137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38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39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40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74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41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42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</p:grpSp>
        <p:grpSp>
          <p:nvGrpSpPr>
            <p:cNvPr id="123" name="Group 200" hidden="1"/>
            <p:cNvGrpSpPr/>
            <p:nvPr userDrawn="1"/>
          </p:nvGrpSpPr>
          <p:grpSpPr>
            <a:xfrm>
              <a:off x="530352" y="2971800"/>
              <a:ext cx="8997696" cy="609600"/>
              <a:chOff x="530352" y="2971800"/>
              <a:chExt cx="8997696" cy="609600"/>
            </a:xfrm>
          </p:grpSpPr>
          <p:sp>
            <p:nvSpPr>
              <p:cNvPr id="131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32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33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34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74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35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36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</p:grpSp>
        <p:grpSp>
          <p:nvGrpSpPr>
            <p:cNvPr id="124" name="Group 100" hidden="1"/>
            <p:cNvGrpSpPr/>
            <p:nvPr userDrawn="1"/>
          </p:nvGrpSpPr>
          <p:grpSpPr>
            <a:xfrm>
              <a:off x="530352" y="2212848"/>
              <a:ext cx="8997696" cy="609600"/>
              <a:chOff x="530352" y="2212848"/>
              <a:chExt cx="8997696" cy="609600"/>
            </a:xfrm>
          </p:grpSpPr>
          <p:sp>
            <p:nvSpPr>
              <p:cNvPr id="125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26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27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28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29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  <p:sp>
            <p:nvSpPr>
              <p:cNvPr id="130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819062">
                  <a:defRPr/>
                </a:pPr>
                <a:endParaRPr lang="nb-NO" dirty="0"/>
              </a:p>
            </p:txBody>
          </p:sp>
        </p:grpSp>
      </p:grpSp>
      <p:sp>
        <p:nvSpPr>
          <p:cNvPr id="327" name="Rectangle 326"/>
          <p:cNvSpPr>
            <a:spLocks noChangeArrowheads="1"/>
          </p:cNvSpPr>
          <p:nvPr/>
        </p:nvSpPr>
        <p:spPr bwMode="auto">
          <a:xfrm>
            <a:off x="2541203" y="1327896"/>
            <a:ext cx="1605758" cy="553986"/>
          </a:xfrm>
          <a:prstGeom prst="rect">
            <a:avLst/>
          </a:prstGeom>
          <a:solidFill>
            <a:srgbClr val="898989"/>
          </a:solidFill>
        </p:spPr>
        <p:txBody>
          <a:bodyPr wrap="square" lIns="91429" tIns="45714" rIns="91429" bIns="45714" rtlCol="0">
            <a:spAutoFit/>
          </a:bodyPr>
          <a:lstStyle/>
          <a:p>
            <a:pPr algn="ctr"/>
            <a:endParaRPr lang="nb-NO" sz="10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nb-NO" sz="1000" dirty="0" smtClean="0">
                <a:solidFill>
                  <a:schemeClr val="bg1"/>
                </a:solidFill>
                <a:latin typeface="+mj-lt"/>
              </a:rPr>
              <a:t>Konsolidere volumer</a:t>
            </a:r>
          </a:p>
          <a:p>
            <a:pPr marL="342860" indent="-342860" algn="ctr">
              <a:buFont typeface="Arial" pitchFamily="34" charset="0"/>
              <a:buChar char="•"/>
            </a:pPr>
            <a:endParaRPr lang="nb-NO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32" name="Rectangle 331"/>
          <p:cNvSpPr>
            <a:spLocks noChangeArrowheads="1"/>
          </p:cNvSpPr>
          <p:nvPr/>
        </p:nvSpPr>
        <p:spPr bwMode="auto">
          <a:xfrm>
            <a:off x="2541203" y="5667410"/>
            <a:ext cx="1605759" cy="553986"/>
          </a:xfrm>
          <a:prstGeom prst="rect">
            <a:avLst/>
          </a:prstGeom>
          <a:solidFill>
            <a:srgbClr val="898989"/>
          </a:solidFill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nb-NO" sz="1000" dirty="0">
                <a:solidFill>
                  <a:schemeClr val="bg1"/>
                </a:solidFill>
                <a:latin typeface="+mj-lt"/>
              </a:rPr>
              <a:t>Utvikle </a:t>
            </a:r>
            <a:r>
              <a:rPr lang="nb-NO" sz="1000" dirty="0" smtClean="0">
                <a:solidFill>
                  <a:schemeClr val="bg1"/>
                </a:solidFill>
                <a:latin typeface="+mj-lt"/>
              </a:rPr>
              <a:t>samarbeidsprosessen</a:t>
            </a:r>
            <a:endParaRPr lang="nb-NO" sz="10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nb-NO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5" name="Rectangle 324"/>
          <p:cNvSpPr>
            <a:spLocks noChangeArrowheads="1"/>
          </p:cNvSpPr>
          <p:nvPr/>
        </p:nvSpPr>
        <p:spPr bwMode="auto">
          <a:xfrm>
            <a:off x="2541203" y="2781906"/>
            <a:ext cx="1605758" cy="553986"/>
          </a:xfrm>
          <a:prstGeom prst="rect">
            <a:avLst/>
          </a:prstGeom>
          <a:solidFill>
            <a:srgbClr val="898989"/>
          </a:solidFill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nb-NO" sz="1000" dirty="0">
                <a:solidFill>
                  <a:schemeClr val="bg1"/>
                </a:solidFill>
                <a:latin typeface="+mj-lt"/>
              </a:rPr>
              <a:t>Utvide leverandørbasen </a:t>
            </a:r>
            <a:r>
              <a:rPr lang="nb-NO" sz="1000" dirty="0" smtClean="0">
                <a:solidFill>
                  <a:schemeClr val="bg1"/>
                </a:solidFill>
                <a:latin typeface="+mj-lt"/>
              </a:rPr>
              <a:t>geografisk</a:t>
            </a:r>
          </a:p>
          <a:p>
            <a:pPr algn="ctr"/>
            <a:endParaRPr lang="nb-NO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6" name="Rectangle 325"/>
          <p:cNvSpPr>
            <a:spLocks noChangeArrowheads="1"/>
          </p:cNvSpPr>
          <p:nvPr/>
        </p:nvSpPr>
        <p:spPr bwMode="auto">
          <a:xfrm>
            <a:off x="2541203" y="4937694"/>
            <a:ext cx="1599183" cy="5539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nb-NO" sz="1000" dirty="0">
                <a:latin typeface="+mj-lt"/>
              </a:rPr>
              <a:t>Gjennomfør strukturelle </a:t>
            </a:r>
            <a:r>
              <a:rPr lang="nb-NO" sz="1000" dirty="0" smtClean="0">
                <a:latin typeface="+mj-lt"/>
              </a:rPr>
              <a:t>endringer</a:t>
            </a:r>
          </a:p>
          <a:p>
            <a:endParaRPr lang="nb-NO" sz="1000" dirty="0">
              <a:latin typeface="+mj-lt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924456" y="1327896"/>
            <a:ext cx="1335184" cy="2007996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txBody>
          <a:bodyPr vert="horz" wrap="square" lIns="91429" tIns="45714" rIns="91429" bIns="45714" rtlCol="0" anchor="ctr">
            <a:noAutofit/>
          </a:bodyPr>
          <a:lstStyle/>
          <a:p>
            <a:pPr algn="ctr"/>
            <a:r>
              <a:rPr lang="nb-NO" sz="1400" dirty="0" smtClean="0">
                <a:solidFill>
                  <a:schemeClr val="bg1"/>
                </a:solidFill>
                <a:latin typeface="+mj-lt"/>
              </a:rPr>
              <a:t>Bruke </a:t>
            </a:r>
            <a:r>
              <a:rPr lang="nb-NO" sz="1400" dirty="0">
                <a:solidFill>
                  <a:schemeClr val="bg1"/>
                </a:solidFill>
                <a:latin typeface="+mj-lt"/>
              </a:rPr>
              <a:t>kjøpsmakt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924456" y="3499496"/>
            <a:ext cx="1335184" cy="2723149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txBody>
          <a:bodyPr vert="horz" wrap="square" lIns="91429" tIns="45714" rIns="91429" bIns="45714" rtlCol="0" anchor="ctr">
            <a:noAutofit/>
          </a:bodyPr>
          <a:lstStyle/>
          <a:p>
            <a:pPr algn="ctr"/>
            <a:r>
              <a:rPr lang="nb-NO" sz="1400" dirty="0">
                <a:solidFill>
                  <a:schemeClr val="bg1"/>
                </a:solidFill>
                <a:latin typeface="+mj-lt"/>
              </a:rPr>
              <a:t>Utvikle </a:t>
            </a:r>
            <a:r>
              <a:rPr lang="nb-NO" sz="1400" dirty="0" smtClean="0">
                <a:solidFill>
                  <a:schemeClr val="bg1"/>
                </a:solidFill>
                <a:latin typeface="+mj-lt"/>
              </a:rPr>
              <a:t>verdikjeden</a:t>
            </a:r>
            <a:endParaRPr lang="nb-NO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47872" y="1327896"/>
            <a:ext cx="3396485" cy="553986"/>
          </a:xfrm>
          <a:prstGeom prst="rect">
            <a:avLst/>
          </a:prstGeom>
          <a:solidFill>
            <a:srgbClr val="898989"/>
          </a:solidFill>
        </p:spPr>
        <p:txBody>
          <a:bodyPr wrap="square" lIns="91429" tIns="45714" rIns="91429" bIns="45714" rtlCol="0">
            <a:spAutoFit/>
          </a:bodyPr>
          <a:lstStyle/>
          <a:p>
            <a:pPr marL="342860" indent="-342860">
              <a:buFont typeface="Arial" pitchFamily="34" charset="0"/>
              <a:buChar char="•"/>
            </a:pPr>
            <a:r>
              <a:rPr lang="nb-NO" sz="1000" dirty="0">
                <a:solidFill>
                  <a:schemeClr val="bg1"/>
                </a:solidFill>
                <a:latin typeface="+mj-lt"/>
              </a:rPr>
              <a:t>Konsolidere antall leverandører</a:t>
            </a:r>
          </a:p>
          <a:p>
            <a:pPr marL="342860" indent="-342860">
              <a:buFont typeface="Arial" pitchFamily="34" charset="0"/>
              <a:buChar char="•"/>
            </a:pPr>
            <a:r>
              <a:rPr lang="nb-NO" sz="1000" dirty="0">
                <a:solidFill>
                  <a:schemeClr val="bg1"/>
                </a:solidFill>
                <a:latin typeface="+mj-lt"/>
              </a:rPr>
              <a:t>Omfordele volum mellom leverandører</a:t>
            </a:r>
          </a:p>
          <a:p>
            <a:pPr marL="342860" indent="-342860">
              <a:buFont typeface="Arial" pitchFamily="34" charset="0"/>
              <a:buChar char="•"/>
            </a:pPr>
            <a:r>
              <a:rPr lang="nb-NO" sz="1000" dirty="0">
                <a:solidFill>
                  <a:schemeClr val="bg1"/>
                </a:solidFill>
                <a:latin typeface="+mj-lt"/>
              </a:rPr>
              <a:t>Samle volum på tvers av </a:t>
            </a:r>
            <a:r>
              <a:rPr lang="nb-NO" sz="1000" dirty="0" smtClean="0">
                <a:solidFill>
                  <a:schemeClr val="bg1"/>
                </a:solidFill>
                <a:latin typeface="+mj-lt"/>
              </a:rPr>
              <a:t>avdelinger </a:t>
            </a:r>
            <a:endParaRPr lang="nb-NO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348723" y="2036993"/>
            <a:ext cx="3395634" cy="5539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lIns="91429" tIns="45714" rIns="91429" bIns="45714" rtlCol="0">
            <a:spAutoFit/>
          </a:bodyPr>
          <a:lstStyle/>
          <a:p>
            <a:pPr marL="342860" indent="-342860">
              <a:buFont typeface="Arial" pitchFamily="34" charset="0"/>
              <a:buChar char="•"/>
            </a:pPr>
            <a:r>
              <a:rPr lang="nb-NO" sz="1000" dirty="0" smtClean="0">
                <a:latin typeface="+mj-lt"/>
              </a:rPr>
              <a:t>Intern prissammenligning</a:t>
            </a:r>
          </a:p>
          <a:p>
            <a:pPr marL="342860" indent="-342860">
              <a:buFont typeface="Arial" pitchFamily="34" charset="0"/>
              <a:buChar char="•"/>
            </a:pPr>
            <a:r>
              <a:rPr lang="nb-NO" sz="1000" dirty="0" smtClean="0">
                <a:latin typeface="+mj-lt"/>
              </a:rPr>
              <a:t>Ekstern prissammenligning</a:t>
            </a:r>
            <a:endParaRPr lang="nb-NO" sz="1000" dirty="0">
              <a:latin typeface="+mj-lt"/>
            </a:endParaRPr>
          </a:p>
          <a:p>
            <a:pPr marL="342860" indent="-342860">
              <a:buFont typeface="Arial" pitchFamily="34" charset="0"/>
              <a:buChar char="•"/>
            </a:pPr>
            <a:r>
              <a:rPr lang="nb-NO" sz="1000" dirty="0">
                <a:latin typeface="+mj-lt"/>
              </a:rPr>
              <a:t>Bryt </a:t>
            </a:r>
            <a:r>
              <a:rPr lang="nb-NO" sz="1000" dirty="0" smtClean="0">
                <a:latin typeface="+mj-lt"/>
              </a:rPr>
              <a:t>ned priser / Modellere </a:t>
            </a:r>
            <a:r>
              <a:rPr lang="nb-NO" sz="1000" dirty="0" err="1" smtClean="0">
                <a:latin typeface="+mj-lt"/>
              </a:rPr>
              <a:t>should-cost</a:t>
            </a:r>
            <a:endParaRPr lang="nb-NO" sz="1000" dirty="0">
              <a:latin typeface="+mj-lt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348724" y="2781906"/>
            <a:ext cx="3395633" cy="553986"/>
          </a:xfrm>
          <a:prstGeom prst="rect">
            <a:avLst/>
          </a:prstGeom>
          <a:solidFill>
            <a:srgbClr val="898989"/>
          </a:solidFill>
        </p:spPr>
        <p:txBody>
          <a:bodyPr wrap="square" lIns="91429" tIns="45714" rIns="91429" bIns="45714" rtlCol="0">
            <a:noAutofit/>
          </a:bodyPr>
          <a:lstStyle/>
          <a:p>
            <a:pPr marL="342860" indent="-342860">
              <a:buFont typeface="Arial" pitchFamily="34" charset="0"/>
              <a:buChar char="•"/>
            </a:pPr>
            <a:r>
              <a:rPr lang="nb-NO" sz="1000" dirty="0">
                <a:solidFill>
                  <a:schemeClr val="bg1"/>
                </a:solidFill>
                <a:latin typeface="+mj-lt"/>
              </a:rPr>
              <a:t>Utvide leverandørbasen geografisk</a:t>
            </a:r>
          </a:p>
          <a:p>
            <a:pPr marL="342860" indent="-342860">
              <a:buFont typeface="Arial" pitchFamily="34" charset="0"/>
              <a:buChar char="•"/>
            </a:pPr>
            <a:r>
              <a:rPr lang="nb-NO" sz="1000" dirty="0" smtClean="0">
                <a:solidFill>
                  <a:schemeClr val="bg1"/>
                </a:solidFill>
                <a:latin typeface="+mj-lt"/>
              </a:rPr>
              <a:t>Gjør ditt behov kjent i markedet</a:t>
            </a:r>
            <a:endParaRPr lang="nb-NO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347872" y="5667410"/>
            <a:ext cx="3396484" cy="553986"/>
          </a:xfrm>
          <a:prstGeom prst="rect">
            <a:avLst/>
          </a:prstGeom>
          <a:solidFill>
            <a:srgbClr val="898989"/>
          </a:solidFill>
        </p:spPr>
        <p:txBody>
          <a:bodyPr wrap="square" lIns="91429" tIns="45714" rIns="91429" bIns="45714" rtlCol="0">
            <a:spAutoFit/>
          </a:bodyPr>
          <a:lstStyle>
            <a:defPPr>
              <a:defRPr lang="nb-NO"/>
            </a:defPPr>
            <a:lvl1pPr marL="342860" indent="-342860">
              <a:buFont typeface="Arial" pitchFamily="34" charset="0"/>
              <a:buChar char="•"/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nb-NO" dirty="0"/>
              <a:t>Jobbe med kontinuerlig forbedring</a:t>
            </a:r>
          </a:p>
          <a:p>
            <a:r>
              <a:rPr lang="nb-NO" dirty="0"/>
              <a:t>Integrere verdikjeden</a:t>
            </a:r>
          </a:p>
          <a:p>
            <a:r>
              <a:rPr lang="nb-NO" dirty="0"/>
              <a:t>Dele informasjon og gevinster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348553" y="4937694"/>
            <a:ext cx="3395804" cy="5539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lIns="91429" tIns="45714" rIns="91429" bIns="45714" rtlCol="0">
            <a:spAutoFit/>
          </a:bodyPr>
          <a:lstStyle>
            <a:defPPr>
              <a:defRPr lang="nb-NO"/>
            </a:defPPr>
            <a:lvl1pPr marL="342860" indent="-342860">
              <a:buFont typeface="Arial" pitchFamily="34" charset="0"/>
              <a:buChar char="•"/>
              <a:defRPr sz="1000">
                <a:latin typeface="+mj-lt"/>
              </a:defRPr>
            </a:lvl1pPr>
          </a:lstStyle>
          <a:p>
            <a:r>
              <a:rPr lang="nb-NO" dirty="0"/>
              <a:t>Vurdere </a:t>
            </a:r>
            <a:r>
              <a:rPr lang="nb-NO" dirty="0" err="1"/>
              <a:t>outsourcing</a:t>
            </a:r>
            <a:r>
              <a:rPr lang="nb-NO" dirty="0"/>
              <a:t> / make </a:t>
            </a:r>
            <a:r>
              <a:rPr lang="nb-NO" dirty="0" err="1"/>
              <a:t>vs</a:t>
            </a:r>
            <a:r>
              <a:rPr lang="nb-NO" dirty="0"/>
              <a:t> buy</a:t>
            </a:r>
          </a:p>
          <a:p>
            <a:r>
              <a:rPr lang="nb-NO" dirty="0"/>
              <a:t>Utvikle nye leverandører</a:t>
            </a:r>
          </a:p>
          <a:p>
            <a:r>
              <a:rPr lang="nb-NO" dirty="0"/>
              <a:t>Endre markedet gjennom sammenslåing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4348722" y="3484934"/>
            <a:ext cx="3395635" cy="5539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lIns="91429" tIns="45714" rIns="91429" bIns="45714" rtlCol="0">
            <a:spAutoFit/>
          </a:bodyPr>
          <a:lstStyle/>
          <a:p>
            <a:pPr marL="342860" indent="-342860">
              <a:buFont typeface="Arial" pitchFamily="34" charset="0"/>
              <a:buChar char="•"/>
            </a:pPr>
            <a:r>
              <a:rPr lang="nb-NO" sz="1000" dirty="0" smtClean="0">
                <a:latin typeface="+mj-lt"/>
              </a:rPr>
              <a:t>Øke kostnadsbevissthet</a:t>
            </a:r>
          </a:p>
          <a:p>
            <a:endParaRPr lang="nb-NO" sz="1000" dirty="0" smtClean="0">
              <a:latin typeface="+mj-lt"/>
            </a:endParaRPr>
          </a:p>
          <a:p>
            <a:endParaRPr lang="nb-NO" sz="1000" dirty="0">
              <a:latin typeface="+mj-lt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4347873" y="4211938"/>
            <a:ext cx="3396484" cy="553986"/>
          </a:xfrm>
          <a:prstGeom prst="rect">
            <a:avLst/>
          </a:prstGeom>
          <a:solidFill>
            <a:srgbClr val="898989"/>
          </a:solidFill>
        </p:spPr>
        <p:txBody>
          <a:bodyPr wrap="square" lIns="91429" tIns="45714" rIns="91429" bIns="45714" rtlCol="0">
            <a:spAutoFit/>
          </a:bodyPr>
          <a:lstStyle/>
          <a:p>
            <a:pPr marL="342860" indent="-342860">
              <a:buFont typeface="Arial" pitchFamily="34" charset="0"/>
              <a:buChar char="•"/>
            </a:pPr>
            <a:r>
              <a:rPr lang="nb-NO" sz="1000" dirty="0" smtClean="0">
                <a:solidFill>
                  <a:schemeClr val="bg1"/>
                </a:solidFill>
                <a:latin typeface="+mj-lt"/>
              </a:rPr>
              <a:t>Standardisere spesifikasjon </a:t>
            </a:r>
          </a:p>
          <a:p>
            <a:pPr marL="342860" indent="-342860">
              <a:buFont typeface="Arial" pitchFamily="34" charset="0"/>
              <a:buChar char="•"/>
            </a:pPr>
            <a:r>
              <a:rPr lang="nb-NO" sz="1000" dirty="0" smtClean="0">
                <a:solidFill>
                  <a:schemeClr val="bg1"/>
                </a:solidFill>
                <a:latin typeface="+mj-lt"/>
              </a:rPr>
              <a:t>Endre krav / deler / material</a:t>
            </a:r>
            <a:endParaRPr lang="nb-NO" sz="1000" dirty="0">
              <a:solidFill>
                <a:schemeClr val="bg1"/>
              </a:solidFill>
              <a:latin typeface="+mj-lt"/>
            </a:endParaRPr>
          </a:p>
          <a:p>
            <a:pPr marL="342860" indent="-342860">
              <a:buFont typeface="Arial" pitchFamily="34" charset="0"/>
              <a:buChar char="•"/>
            </a:pPr>
            <a:r>
              <a:rPr lang="nb-NO" sz="1000" dirty="0" smtClean="0">
                <a:solidFill>
                  <a:schemeClr val="bg1"/>
                </a:solidFill>
                <a:latin typeface="+mj-lt"/>
              </a:rPr>
              <a:t>Optimere levesykluskostnad</a:t>
            </a:r>
            <a:endParaRPr lang="nb-NO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2541203" y="4211938"/>
            <a:ext cx="1599183" cy="553986"/>
          </a:xfrm>
          <a:prstGeom prst="rect">
            <a:avLst/>
          </a:prstGeom>
          <a:solidFill>
            <a:srgbClr val="898989"/>
          </a:solidFill>
        </p:spPr>
        <p:txBody>
          <a:bodyPr wrap="square" lIns="91429" tIns="45714" rIns="91429" bIns="45714" rtlCol="0">
            <a:spAutoFit/>
          </a:bodyPr>
          <a:lstStyle/>
          <a:p>
            <a:pPr algn="ctr"/>
            <a:endParaRPr lang="nb-NO" sz="10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nb-NO" sz="1000" dirty="0" smtClean="0">
                <a:solidFill>
                  <a:schemeClr val="bg1"/>
                </a:solidFill>
                <a:latin typeface="+mj-lt"/>
              </a:rPr>
              <a:t>Endre </a:t>
            </a:r>
            <a:r>
              <a:rPr lang="nb-NO" sz="1000" dirty="0">
                <a:solidFill>
                  <a:schemeClr val="bg1"/>
                </a:solidFill>
                <a:latin typeface="+mj-lt"/>
              </a:rPr>
              <a:t>spesifikasjoner</a:t>
            </a:r>
          </a:p>
          <a:p>
            <a:pPr marL="342860" indent="-342860" algn="ctr">
              <a:buFont typeface="Arial" pitchFamily="34" charset="0"/>
              <a:buChar char="•"/>
            </a:pPr>
            <a:endParaRPr lang="nb-NO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2541203" y="3484934"/>
            <a:ext cx="1605759" cy="5539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lIns="91429" tIns="45714" rIns="91429" bIns="45714" rtlCol="0">
            <a:spAutoFit/>
          </a:bodyPr>
          <a:lstStyle/>
          <a:p>
            <a:pPr algn="ctr" defTabSz="957039"/>
            <a:endParaRPr lang="nb-NO" sz="1000" dirty="0" smtClean="0"/>
          </a:p>
          <a:p>
            <a:pPr algn="ctr" defTabSz="957039"/>
            <a:r>
              <a:rPr lang="nb-NO" sz="1000" dirty="0" smtClean="0"/>
              <a:t>Redusere </a:t>
            </a:r>
            <a:r>
              <a:rPr lang="nb-NO" sz="1000" dirty="0"/>
              <a:t>forbruk</a:t>
            </a:r>
          </a:p>
          <a:p>
            <a:pPr algn="ctr"/>
            <a:endParaRPr lang="nb-NO" sz="1000" dirty="0">
              <a:latin typeface="+mj-lt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2541203" y="2036993"/>
            <a:ext cx="1605759" cy="5539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lIns="91429" tIns="45714" rIns="91429" bIns="45714" rtlCol="0">
            <a:spAutoFit/>
          </a:bodyPr>
          <a:lstStyle/>
          <a:p>
            <a:pPr algn="ctr" defTabSz="957039"/>
            <a:endParaRPr lang="nb-NO" sz="1000" dirty="0"/>
          </a:p>
          <a:p>
            <a:pPr algn="ctr" defTabSz="957039"/>
            <a:r>
              <a:rPr lang="nb-NO" sz="1000" dirty="0" smtClean="0"/>
              <a:t>Prisevaluering</a:t>
            </a:r>
            <a:endParaRPr lang="nb-NO" sz="1000" dirty="0"/>
          </a:p>
          <a:p>
            <a:pPr algn="ctr"/>
            <a:endParaRPr lang="nb-NO" sz="1000" dirty="0">
              <a:latin typeface="+mj-lt"/>
            </a:endParaRPr>
          </a:p>
        </p:txBody>
      </p:sp>
      <p:sp>
        <p:nvSpPr>
          <p:cNvPr id="68" name="Title 1"/>
          <p:cNvSpPr>
            <a:spLocks noGrp="1"/>
          </p:cNvSpPr>
          <p:nvPr>
            <p:ph type="title"/>
          </p:nvPr>
        </p:nvSpPr>
        <p:spPr>
          <a:xfrm>
            <a:off x="457200" y="232106"/>
            <a:ext cx="8452884" cy="1143000"/>
          </a:xfrm>
        </p:spPr>
        <p:txBody>
          <a:bodyPr anchor="t"/>
          <a:lstStyle/>
          <a:p>
            <a:r>
              <a:rPr lang="nb-NO" sz="1800" dirty="0" smtClean="0"/>
              <a:t>Tilnærmingene kan brytes ned i strategier. Disse bør vurderes i tidlig i prosjektet som grunnlag for hypoteser om hvordan målene med anskaffelsen kan realiseres. Dette vil styre fokus på hvilken informasjon som innhentes.</a:t>
            </a:r>
            <a:endParaRPr lang="nb-NO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5390-EEAC-434D-9365-569679494D79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770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56314635"/>
              </p:ext>
            </p:extLst>
          </p:nvPr>
        </p:nvGraphicFramePr>
        <p:xfrm>
          <a:off x="882515" y="850575"/>
          <a:ext cx="5971955" cy="382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32106"/>
            <a:ext cx="8144540" cy="1143000"/>
          </a:xfrm>
        </p:spPr>
        <p:txBody>
          <a:bodyPr anchor="t"/>
          <a:lstStyle/>
          <a:p>
            <a:r>
              <a:rPr lang="nb-NO" sz="1800" b="0" dirty="0"/>
              <a:t>De valgte strategiene verifiseres deretter gjennom prosessen før de prioriteres og inkluderes i </a:t>
            </a:r>
            <a:r>
              <a:rPr lang="nb-NO" sz="1800" b="0" dirty="0" smtClean="0"/>
              <a:t>beslutningsgrunnlaget.  </a:t>
            </a:r>
            <a:r>
              <a:rPr lang="nb-NO" sz="1800" b="0" dirty="0"/>
              <a:t>"Mal for valg av strategier i en anskaffelse" </a:t>
            </a:r>
            <a:r>
              <a:rPr lang="nb-NO" sz="1800" b="0" dirty="0" smtClean="0"/>
              <a:t>vil gi støtte for å velge ut fra to til maksimalt fire strategier, som vil støtte opp om målene med anskaffelsen. </a:t>
            </a:r>
            <a:endParaRPr lang="nb-NO" sz="1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D3A7-98E1-4062-A031-D6D9EA778A5A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3" name="TextBox 2"/>
          <p:cNvSpPr txBox="1"/>
          <p:nvPr/>
        </p:nvSpPr>
        <p:spPr>
          <a:xfrm>
            <a:off x="861249" y="1997204"/>
            <a:ext cx="6081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Verktøyet er delt opp i fire steg: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1249" y="3423694"/>
            <a:ext cx="70493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De vesentlige analysestegene må være gjennomført og besvart før neste steg blir tilgjengelig. Ved å trykke på             knappen vil du automatisk bli sendt til neste fane og data vil oppdateres. </a:t>
            </a:r>
            <a:endParaRPr lang="nb-NO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895" y="3682221"/>
            <a:ext cx="436605" cy="22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32106"/>
            <a:ext cx="8197702" cy="1143000"/>
          </a:xfrm>
        </p:spPr>
        <p:txBody>
          <a:bodyPr anchor="t"/>
          <a:lstStyle/>
          <a:p>
            <a:r>
              <a:rPr lang="nb-NO" sz="1800" b="0" dirty="0" smtClean="0"/>
              <a:t>I det første steget, Spesifisere formål, skal overordnet behov beskrives og anskaffelsens delmål vektes.</a:t>
            </a:r>
            <a:endParaRPr lang="nb-NO" sz="1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D3A7-98E1-4062-A031-D6D9EA778A5A}" type="datetime1">
              <a:rPr lang="nb-NO" smtClean="0"/>
              <a:t>07.09.2014</a:t>
            </a:fld>
            <a:endParaRPr lang="nb-NO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56" y="1914091"/>
            <a:ext cx="4853320" cy="362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0455" y="5666585"/>
            <a:ext cx="563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Når vektingen er totalt 100% er det mulig å gå videre til neste steg</a:t>
            </a:r>
            <a:endParaRPr lang="nb-NO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94" y="510802"/>
            <a:ext cx="2626243" cy="174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516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32106"/>
            <a:ext cx="8048847" cy="1143000"/>
          </a:xfrm>
        </p:spPr>
        <p:txBody>
          <a:bodyPr anchor="t"/>
          <a:lstStyle/>
          <a:p>
            <a:r>
              <a:rPr lang="nb-NO" sz="1800" b="0" dirty="0" smtClean="0"/>
              <a:t>I det andre steget, Strategivurdering, skal 19 mulige strategier og hypoteser vurderes.</a:t>
            </a:r>
            <a:endParaRPr lang="nb-NO" sz="1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D3A7-98E1-4062-A031-D6D9EA778A5A}" type="datetime1">
              <a:rPr lang="nb-NO" smtClean="0"/>
              <a:t>07.09.2014</a:t>
            </a:fld>
            <a:endParaRPr lang="nb-N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352" y="1807534"/>
            <a:ext cx="4673481" cy="3422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31088" y="5666585"/>
            <a:ext cx="5816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Når vurderingen er komplett sendes strategiene med god eller meget god potensial videre til steg tre når du trykker på oppdateringsknappen</a:t>
            </a:r>
            <a:endParaRPr lang="nb-NO" sz="1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96" y="511615"/>
            <a:ext cx="2647506" cy="176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4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Kontraktstrategi</a:t>
            </a:r>
            <a:endParaRPr lang="nb-NO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32106"/>
            <a:ext cx="8240233" cy="1143000"/>
          </a:xfrm>
        </p:spPr>
        <p:txBody>
          <a:bodyPr anchor="t"/>
          <a:lstStyle/>
          <a:p>
            <a:r>
              <a:rPr lang="nb-NO" sz="1800" b="0" dirty="0" smtClean="0"/>
              <a:t>I det tredje steget, Prioritere, skal de beste strategienes effekt på anskaffelsens mål vurderes. De vurderes på kort og lang sikt for å vise hva vil gi effekt ved en kommende anskaffelse og hva som bør forberedes til prosessen deretter.</a:t>
            </a:r>
            <a:endParaRPr lang="nb-NO" sz="1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D3A7-98E1-4062-A031-D6D9EA778A5A}" type="datetime1">
              <a:rPr lang="nb-NO" smtClean="0"/>
              <a:t>07.09.2014</a:t>
            </a:fld>
            <a:endParaRPr lang="nb-NO" dirty="0"/>
          </a:p>
        </p:txBody>
      </p:sp>
      <p:sp>
        <p:nvSpPr>
          <p:cNvPr id="6" name="TextBox 5"/>
          <p:cNvSpPr txBox="1"/>
          <p:nvPr/>
        </p:nvSpPr>
        <p:spPr>
          <a:xfrm>
            <a:off x="1531088" y="5666585"/>
            <a:ext cx="5816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Når prioriteringen er komplett sendes de fire beste strategiene videre til steg fire når du trykker på oppdateringsknappen</a:t>
            </a:r>
            <a:endParaRPr lang="nb-NO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26" y="1720876"/>
            <a:ext cx="7081284" cy="360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31" y="504810"/>
            <a:ext cx="2633583" cy="1751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3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$Executive Summary}"/>
  <p:tag name="SMARTISVISIBLE" val="{$Show Executive Summary} = Yes"/>
  <p:tag name="SMARTLOCKSHAPE" val="Yes"/>
  <p:tag name="SMARTOBJECT" val="Executive Summary v.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$SmartDividertext} {$SmartDividernumber} – {$Smart Divider title}"/>
  <p:tag name="SMARTLOCKSHAPE" val="Yes"/>
  <p:tag name="SMARTISVISIBLE" val="{$SmartDividernumber} !="/>
  <p:tag name="SMARTOBJECT" val="Section Header v.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Table"/>
  <p:tag name="TABLEID" val="5b5354dd-560f-413a-8b66-6068358d878f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$Executive Summary}"/>
  <p:tag name="SMARTISVISIBLE" val="{$Show Executive Summary} = Yes"/>
  <p:tag name="SMARTLOCKSHAPE" val="Yes"/>
  <p:tag name="SMARTOBJECT" val="Executive Summary v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$SmartDividertext} {$SmartDividernumber} – {$Smart Divider title}"/>
  <p:tag name="SMARTLOCKSHAPE" val="Yes"/>
  <p:tag name="SMARTISVISIBLE" val="{$SmartDividernumber} !="/>
  <p:tag name="SMARTOBJECT" val="Section Header v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heme/theme1.xml><?xml version="1.0" encoding="utf-8"?>
<a:theme xmlns:a="http://schemas.openxmlformats.org/drawingml/2006/main" name="DIFI-NO AWS">
  <a:themeElements>
    <a:clrScheme name="">
      <a:dk1>
        <a:srgbClr val="000000"/>
      </a:dk1>
      <a:lt1>
        <a:srgbClr val="FFFFFF"/>
      </a:lt1>
      <a:dk2>
        <a:srgbClr val="131313"/>
      </a:dk2>
      <a:lt2>
        <a:srgbClr val="D8E8C4"/>
      </a:lt2>
      <a:accent1>
        <a:srgbClr val="42A437"/>
      </a:accent1>
      <a:accent2>
        <a:srgbClr val="5F6062"/>
      </a:accent2>
      <a:accent3>
        <a:srgbClr val="FFFFFF"/>
      </a:accent3>
      <a:accent4>
        <a:srgbClr val="000000"/>
      </a:accent4>
      <a:accent5>
        <a:srgbClr val="B0CFAE"/>
      </a:accent5>
      <a:accent6>
        <a:srgbClr val="555658"/>
      </a:accent6>
      <a:hlink>
        <a:srgbClr val="005380"/>
      </a:hlink>
      <a:folHlink>
        <a:srgbClr val="6E1873"/>
      </a:folHlink>
    </a:clrScheme>
    <a:fontScheme name="1_Difi_ppt_m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ifi_ppt_mal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DIFI-NO AWS</Template>
  <TotalTime>2961</TotalTime>
  <Words>817</Words>
  <Application>Microsoft Office PowerPoint</Application>
  <PresentationFormat>Skjermfremvisning (4:3)</PresentationFormat>
  <Paragraphs>143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DIFI-NO AWS</vt:lpstr>
      <vt:lpstr>Veiledning  - Verktøy for vurdering av strategier i en anskaffelse</vt:lpstr>
      <vt:lpstr>Introduksjon</vt:lpstr>
      <vt:lpstr>Klassifisering av vare-/tjenestegruppen i en Kraljics-matrise (separat verktøy) vil gi føringer for valg av strategi for anskaffelsesprosessen og for valg av relasjon etter kontraktsinngåelse. </vt:lpstr>
      <vt:lpstr>For vare-/tjenestegrupper med lav kompleksitet i leverandørmarkedet vil i hovedsak tilnærmingen "bruke kjøpsmakt" passe best. For varer/tjenester som skal anskaffes i mer komplekse markeder anbefales fokus på analyse av verdikjeden og tettere samarbeid med leverandører. </vt:lpstr>
      <vt:lpstr>Tilnærmingene kan brytes ned i strategier. Disse bør vurderes i tidlig i prosjektet som grunnlag for hypoteser om hvordan målene med anskaffelsen kan realiseres. Dette vil styre fokus på hvilken informasjon som innhentes.</vt:lpstr>
      <vt:lpstr>De valgte strategiene verifiseres deretter gjennom prosessen før de prioriteres og inkluderes i beslutningsgrunnlaget.  "Mal for valg av strategier i en anskaffelse" vil gi støtte for å velge ut fra to til maksimalt fire strategier, som vil støtte opp om målene med anskaffelsen. </vt:lpstr>
      <vt:lpstr>I det første steget, Spesifisere formål, skal overordnet behov beskrives og anskaffelsens delmål vektes.</vt:lpstr>
      <vt:lpstr>I det andre steget, Strategivurdering, skal 19 mulige strategier og hypoteser vurderes.</vt:lpstr>
      <vt:lpstr>I det tredje steget, Prioritere, skal de beste strategienes effekt på anskaffelsens mål vurderes. De vurderes på kort og lang sikt for å vise hva vil gi effekt ved en kommende anskaffelse og hva som bør forberedes til prosessen deretter.</vt:lpstr>
      <vt:lpstr>I det siste steget, Tallfeste potensial, presenterer verktøyet en liste på maksimalt fire strategier og hypoteser om hvordan anskaffelsens mål best kan oppnås</vt:lpstr>
      <vt:lpstr>Basert på resultatene fra verktøyet, beskriv hvilken potensial de valgte strategiene har, hvilke av målene med anskaffelsen de vil støtte opp om, samt estimat av ressurs- og tidsbruk for implementering.  </vt:lpstr>
    </vt:vector>
  </TitlesOfParts>
  <Company>Difi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Oppstartsmøte PWC</dc:title>
  <dc:creator>Anders W. Skumsnes</dc:creator>
  <cp:lastModifiedBy>Sundlo, Harald</cp:lastModifiedBy>
  <cp:revision>148</cp:revision>
  <cp:lastPrinted>2008-11-28T08:53:33Z</cp:lastPrinted>
  <dcterms:created xsi:type="dcterms:W3CDTF">2013-11-18T12:15:03Z</dcterms:created>
  <dcterms:modified xsi:type="dcterms:W3CDTF">2014-09-07T17:17:51Z</dcterms:modified>
</cp:coreProperties>
</file>